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67" r:id="rId70"/>
    <p:sldId id="366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9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>
      <p:cViewPr varScale="1">
        <p:scale>
          <a:sx n="77" d="100"/>
          <a:sy n="77" d="100"/>
        </p:scale>
        <p:origin x="60" y="21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39E9-CF25-46E5-9212-563F9D2E54A1}" type="datetimeFigureOut">
              <a:rPr lang="zh-CN" altLang="en-US" smtClean="0"/>
              <a:t>2024/10/2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73954-A08C-4C9C-BF7F-C2BDC0EEF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06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985678" y="0"/>
            <a:ext cx="203200" cy="990600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7717" y="2014956"/>
            <a:ext cx="347699" cy="24568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4868" y="2905988"/>
            <a:ext cx="322522" cy="21468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7721" y="2905988"/>
            <a:ext cx="335287" cy="2194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6026" y="2905988"/>
            <a:ext cx="368519" cy="21945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2161" y="2920618"/>
            <a:ext cx="335211" cy="204825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7200443" y="2312339"/>
            <a:ext cx="937894" cy="1421765"/>
          </a:xfrm>
          <a:custGeom>
            <a:avLst/>
            <a:gdLst/>
            <a:ahLst/>
            <a:cxnLst/>
            <a:rect l="l" t="t" r="r" b="b"/>
            <a:pathLst>
              <a:path w="937895" h="1421764">
                <a:moveTo>
                  <a:pt x="699300" y="1365859"/>
                </a:moveTo>
                <a:lnTo>
                  <a:pt x="604456" y="1310538"/>
                </a:lnTo>
                <a:lnTo>
                  <a:pt x="598627" y="1312075"/>
                </a:lnTo>
                <a:lnTo>
                  <a:pt x="593318" y="1321155"/>
                </a:lnTo>
                <a:lnTo>
                  <a:pt x="594855" y="1326984"/>
                </a:lnTo>
                <a:lnTo>
                  <a:pt x="645172" y="1356334"/>
                </a:lnTo>
                <a:lnTo>
                  <a:pt x="0" y="1356334"/>
                </a:lnTo>
                <a:lnTo>
                  <a:pt x="0" y="1375384"/>
                </a:lnTo>
                <a:lnTo>
                  <a:pt x="645172" y="1375384"/>
                </a:lnTo>
                <a:lnTo>
                  <a:pt x="594855" y="1404734"/>
                </a:lnTo>
                <a:lnTo>
                  <a:pt x="593318" y="1410563"/>
                </a:lnTo>
                <a:lnTo>
                  <a:pt x="598627" y="1419656"/>
                </a:lnTo>
                <a:lnTo>
                  <a:pt x="604456" y="1421193"/>
                </a:lnTo>
                <a:lnTo>
                  <a:pt x="682980" y="1375384"/>
                </a:lnTo>
                <a:lnTo>
                  <a:pt x="699300" y="1365859"/>
                </a:lnTo>
                <a:close/>
              </a:path>
              <a:path w="937895" h="1421764">
                <a:moveTo>
                  <a:pt x="937463" y="94856"/>
                </a:moveTo>
                <a:lnTo>
                  <a:pt x="893165" y="18910"/>
                </a:lnTo>
                <a:lnTo>
                  <a:pt x="882142" y="0"/>
                </a:lnTo>
                <a:lnTo>
                  <a:pt x="826808" y="94856"/>
                </a:lnTo>
                <a:lnTo>
                  <a:pt x="828344" y="100685"/>
                </a:lnTo>
                <a:lnTo>
                  <a:pt x="837438" y="105981"/>
                </a:lnTo>
                <a:lnTo>
                  <a:pt x="843267" y="104457"/>
                </a:lnTo>
                <a:lnTo>
                  <a:pt x="872617" y="54140"/>
                </a:lnTo>
                <a:lnTo>
                  <a:pt x="872617" y="829386"/>
                </a:lnTo>
                <a:lnTo>
                  <a:pt x="891667" y="829386"/>
                </a:lnTo>
                <a:lnTo>
                  <a:pt x="891667" y="54140"/>
                </a:lnTo>
                <a:lnTo>
                  <a:pt x="921016" y="104457"/>
                </a:lnTo>
                <a:lnTo>
                  <a:pt x="926846" y="105981"/>
                </a:lnTo>
                <a:lnTo>
                  <a:pt x="935939" y="100685"/>
                </a:lnTo>
                <a:lnTo>
                  <a:pt x="937463" y="9485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5400" y="3235233"/>
            <a:ext cx="165353" cy="17399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5400" y="3467652"/>
            <a:ext cx="165353" cy="17399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5400" y="3700072"/>
            <a:ext cx="165353" cy="17399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5400" y="3932491"/>
            <a:ext cx="165353" cy="173996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7899708" y="314171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123965" y="3632123"/>
            <a:ext cx="2014220" cy="1223010"/>
          </a:xfrm>
          <a:custGeom>
            <a:avLst/>
            <a:gdLst/>
            <a:ahLst/>
            <a:cxnLst/>
            <a:rect l="l" t="t" r="r" b="b"/>
            <a:pathLst>
              <a:path w="2014220" h="1223010">
                <a:moveTo>
                  <a:pt x="699300" y="55321"/>
                </a:moveTo>
                <a:lnTo>
                  <a:pt x="604456" y="0"/>
                </a:lnTo>
                <a:lnTo>
                  <a:pt x="598614" y="1536"/>
                </a:lnTo>
                <a:lnTo>
                  <a:pt x="593318" y="10617"/>
                </a:lnTo>
                <a:lnTo>
                  <a:pt x="594855" y="16446"/>
                </a:lnTo>
                <a:lnTo>
                  <a:pt x="645160" y="45796"/>
                </a:lnTo>
                <a:lnTo>
                  <a:pt x="0" y="45796"/>
                </a:lnTo>
                <a:lnTo>
                  <a:pt x="0" y="64846"/>
                </a:lnTo>
                <a:lnTo>
                  <a:pt x="645160" y="64846"/>
                </a:lnTo>
                <a:lnTo>
                  <a:pt x="594855" y="94195"/>
                </a:lnTo>
                <a:lnTo>
                  <a:pt x="593318" y="100025"/>
                </a:lnTo>
                <a:lnTo>
                  <a:pt x="598614" y="109118"/>
                </a:lnTo>
                <a:lnTo>
                  <a:pt x="604456" y="110655"/>
                </a:lnTo>
                <a:lnTo>
                  <a:pt x="682967" y="64846"/>
                </a:lnTo>
                <a:lnTo>
                  <a:pt x="699300" y="55321"/>
                </a:lnTo>
                <a:close/>
              </a:path>
              <a:path w="2014220" h="1223010">
                <a:moveTo>
                  <a:pt x="2013940" y="677354"/>
                </a:moveTo>
                <a:lnTo>
                  <a:pt x="1969643" y="601421"/>
                </a:lnTo>
                <a:lnTo>
                  <a:pt x="1958619" y="582510"/>
                </a:lnTo>
                <a:lnTo>
                  <a:pt x="1903285" y="677354"/>
                </a:lnTo>
                <a:lnTo>
                  <a:pt x="1904822" y="683196"/>
                </a:lnTo>
                <a:lnTo>
                  <a:pt x="1913915" y="688492"/>
                </a:lnTo>
                <a:lnTo>
                  <a:pt x="1919744" y="686955"/>
                </a:lnTo>
                <a:lnTo>
                  <a:pt x="1949094" y="636651"/>
                </a:lnTo>
                <a:lnTo>
                  <a:pt x="1949094" y="1222641"/>
                </a:lnTo>
                <a:lnTo>
                  <a:pt x="1968144" y="1222641"/>
                </a:lnTo>
                <a:lnTo>
                  <a:pt x="1968144" y="636651"/>
                </a:lnTo>
                <a:lnTo>
                  <a:pt x="1997494" y="686955"/>
                </a:lnTo>
                <a:lnTo>
                  <a:pt x="2003323" y="688492"/>
                </a:lnTo>
                <a:lnTo>
                  <a:pt x="2012416" y="683196"/>
                </a:lnTo>
                <a:lnTo>
                  <a:pt x="2013940" y="67735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8918" y="3244480"/>
            <a:ext cx="165353" cy="17399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8918" y="3476899"/>
            <a:ext cx="165353" cy="17399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28918" y="3709318"/>
            <a:ext cx="165353" cy="17399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28918" y="3941737"/>
            <a:ext cx="165353" cy="173996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6823227" y="315096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22193" y="4904549"/>
            <a:ext cx="395353" cy="242192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6950779" y="4223876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55328" y="37807"/>
                </a:moveTo>
                <a:lnTo>
                  <a:pt x="45803" y="54135"/>
                </a:lnTo>
                <a:lnTo>
                  <a:pt x="45802" y="640124"/>
                </a:lnTo>
                <a:lnTo>
                  <a:pt x="64852" y="640124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640714">
                <a:moveTo>
                  <a:pt x="66354" y="18903"/>
                </a:moveTo>
                <a:lnTo>
                  <a:pt x="64852" y="18903"/>
                </a:lnTo>
                <a:lnTo>
                  <a:pt x="64853" y="54136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4" y="18903"/>
                </a:lnTo>
                <a:close/>
              </a:path>
              <a:path w="111125" h="640714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6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640714">
                <a:moveTo>
                  <a:pt x="64852" y="18903"/>
                </a:moveTo>
                <a:lnTo>
                  <a:pt x="45802" y="18903"/>
                </a:lnTo>
                <a:lnTo>
                  <a:pt x="45802" y="54136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640714">
                <a:moveTo>
                  <a:pt x="64852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640714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bg 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03833" y="3204306"/>
            <a:ext cx="165353" cy="173996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03833" y="3436725"/>
            <a:ext cx="165353" cy="173996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3833" y="3669144"/>
            <a:ext cx="165353" cy="173996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3833" y="3901563"/>
            <a:ext cx="165353" cy="173996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4698141" y="311079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4825693" y="4183702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55328" y="37806"/>
                </a:moveTo>
                <a:lnTo>
                  <a:pt x="45803" y="54135"/>
                </a:lnTo>
                <a:lnTo>
                  <a:pt x="45802" y="640124"/>
                </a:lnTo>
                <a:lnTo>
                  <a:pt x="64852" y="640124"/>
                </a:lnTo>
                <a:lnTo>
                  <a:pt x="64853" y="54135"/>
                </a:lnTo>
                <a:lnTo>
                  <a:pt x="55328" y="37806"/>
                </a:lnTo>
                <a:close/>
              </a:path>
              <a:path w="111125" h="640714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3" y="105981"/>
                </a:lnTo>
                <a:lnTo>
                  <a:pt x="16455" y="104447"/>
                </a:lnTo>
                <a:lnTo>
                  <a:pt x="45803" y="54135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640714">
                <a:moveTo>
                  <a:pt x="66355" y="18903"/>
                </a:moveTo>
                <a:lnTo>
                  <a:pt x="64853" y="18903"/>
                </a:lnTo>
                <a:lnTo>
                  <a:pt x="64853" y="54135"/>
                </a:lnTo>
                <a:lnTo>
                  <a:pt x="94202" y="104447"/>
                </a:lnTo>
                <a:lnTo>
                  <a:pt x="100034" y="105981"/>
                </a:lnTo>
                <a:lnTo>
                  <a:pt x="109122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640714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6"/>
                </a:lnTo>
                <a:lnTo>
                  <a:pt x="47101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640714">
                <a:moveTo>
                  <a:pt x="64853" y="23703"/>
                </a:moveTo>
                <a:lnTo>
                  <a:pt x="63555" y="23703"/>
                </a:lnTo>
                <a:lnTo>
                  <a:pt x="55328" y="37806"/>
                </a:lnTo>
                <a:lnTo>
                  <a:pt x="64853" y="54135"/>
                </a:lnTo>
                <a:lnTo>
                  <a:pt x="64853" y="23703"/>
                </a:lnTo>
                <a:close/>
              </a:path>
              <a:path w="111125" h="640714">
                <a:moveTo>
                  <a:pt x="63555" y="23703"/>
                </a:moveTo>
                <a:lnTo>
                  <a:pt x="47101" y="23703"/>
                </a:lnTo>
                <a:lnTo>
                  <a:pt x="55328" y="37806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5066705" y="3622869"/>
            <a:ext cx="699770" cy="111125"/>
          </a:xfrm>
          <a:custGeom>
            <a:avLst/>
            <a:gdLst/>
            <a:ahLst/>
            <a:cxnLst/>
            <a:rect l="l" t="t" r="r" b="b"/>
            <a:pathLst>
              <a:path w="699770" h="111125">
                <a:moveTo>
                  <a:pt x="604459" y="0"/>
                </a:moveTo>
                <a:lnTo>
                  <a:pt x="598627" y="1535"/>
                </a:lnTo>
                <a:lnTo>
                  <a:pt x="593326" y="10623"/>
                </a:lnTo>
                <a:lnTo>
                  <a:pt x="594860" y="16455"/>
                </a:lnTo>
                <a:lnTo>
                  <a:pt x="645172" y="45803"/>
                </a:lnTo>
                <a:lnTo>
                  <a:pt x="680403" y="45803"/>
                </a:lnTo>
                <a:lnTo>
                  <a:pt x="680403" y="64853"/>
                </a:lnTo>
                <a:lnTo>
                  <a:pt x="645172" y="64853"/>
                </a:lnTo>
                <a:lnTo>
                  <a:pt x="594860" y="94202"/>
                </a:lnTo>
                <a:lnTo>
                  <a:pt x="593326" y="100034"/>
                </a:lnTo>
                <a:lnTo>
                  <a:pt x="598627" y="109122"/>
                </a:lnTo>
                <a:lnTo>
                  <a:pt x="604459" y="110656"/>
                </a:lnTo>
                <a:lnTo>
                  <a:pt x="682978" y="64853"/>
                </a:lnTo>
                <a:lnTo>
                  <a:pt x="680403" y="64853"/>
                </a:lnTo>
                <a:lnTo>
                  <a:pt x="682981" y="64852"/>
                </a:lnTo>
                <a:lnTo>
                  <a:pt x="699307" y="55328"/>
                </a:lnTo>
                <a:lnTo>
                  <a:pt x="604459" y="0"/>
                </a:lnTo>
                <a:close/>
              </a:path>
              <a:path w="699770" h="111125">
                <a:moveTo>
                  <a:pt x="661500" y="55328"/>
                </a:moveTo>
                <a:lnTo>
                  <a:pt x="645172" y="64853"/>
                </a:lnTo>
                <a:lnTo>
                  <a:pt x="680403" y="64853"/>
                </a:lnTo>
                <a:lnTo>
                  <a:pt x="680403" y="63555"/>
                </a:lnTo>
                <a:lnTo>
                  <a:pt x="675604" y="63555"/>
                </a:lnTo>
                <a:lnTo>
                  <a:pt x="661500" y="55328"/>
                </a:lnTo>
                <a:close/>
              </a:path>
              <a:path w="699770" h="111125">
                <a:moveTo>
                  <a:pt x="0" y="45802"/>
                </a:moveTo>
                <a:lnTo>
                  <a:pt x="0" y="64852"/>
                </a:lnTo>
                <a:lnTo>
                  <a:pt x="645174" y="64852"/>
                </a:lnTo>
                <a:lnTo>
                  <a:pt x="661500" y="55328"/>
                </a:lnTo>
                <a:lnTo>
                  <a:pt x="645172" y="45803"/>
                </a:lnTo>
                <a:lnTo>
                  <a:pt x="0" y="45802"/>
                </a:lnTo>
                <a:close/>
              </a:path>
              <a:path w="699770" h="111125">
                <a:moveTo>
                  <a:pt x="675604" y="47101"/>
                </a:moveTo>
                <a:lnTo>
                  <a:pt x="661500" y="55328"/>
                </a:lnTo>
                <a:lnTo>
                  <a:pt x="675604" y="63555"/>
                </a:lnTo>
                <a:lnTo>
                  <a:pt x="675604" y="47101"/>
                </a:lnTo>
                <a:close/>
              </a:path>
              <a:path w="699770" h="111125">
                <a:moveTo>
                  <a:pt x="680403" y="47101"/>
                </a:moveTo>
                <a:lnTo>
                  <a:pt x="675604" y="47101"/>
                </a:lnTo>
                <a:lnTo>
                  <a:pt x="675604" y="63555"/>
                </a:lnTo>
                <a:lnTo>
                  <a:pt x="680403" y="63555"/>
                </a:lnTo>
                <a:lnTo>
                  <a:pt x="680403" y="47101"/>
                </a:lnTo>
                <a:close/>
              </a:path>
              <a:path w="699770" h="111125">
                <a:moveTo>
                  <a:pt x="645172" y="45803"/>
                </a:moveTo>
                <a:lnTo>
                  <a:pt x="661500" y="55328"/>
                </a:lnTo>
                <a:lnTo>
                  <a:pt x="675604" y="47101"/>
                </a:lnTo>
                <a:lnTo>
                  <a:pt x="680403" y="47101"/>
                </a:lnTo>
                <a:lnTo>
                  <a:pt x="680403" y="45803"/>
                </a:lnTo>
                <a:lnTo>
                  <a:pt x="645172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bg 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1659" y="3235233"/>
            <a:ext cx="165353" cy="173996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1659" y="3467652"/>
            <a:ext cx="165353" cy="17399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1659" y="3700072"/>
            <a:ext cx="165353" cy="173996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1659" y="3932491"/>
            <a:ext cx="165353" cy="173996"/>
          </a:xfrm>
          <a:prstGeom prst="rect">
            <a:avLst/>
          </a:prstGeom>
        </p:spPr>
      </p:pic>
      <p:sp>
        <p:nvSpPr>
          <p:cNvPr id="48" name="bg object 48"/>
          <p:cNvSpPr/>
          <p:nvPr/>
        </p:nvSpPr>
        <p:spPr>
          <a:xfrm>
            <a:off x="5765967" y="314171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4826012" y="2281415"/>
            <a:ext cx="2235835" cy="2573655"/>
          </a:xfrm>
          <a:custGeom>
            <a:avLst/>
            <a:gdLst/>
            <a:ahLst/>
            <a:cxnLst/>
            <a:rect l="l" t="t" r="r" b="b"/>
            <a:pathLst>
              <a:path w="2235834" h="2573654">
                <a:moveTo>
                  <a:pt x="110655" y="94843"/>
                </a:moveTo>
                <a:lnTo>
                  <a:pt x="66344" y="18910"/>
                </a:lnTo>
                <a:lnTo>
                  <a:pt x="55321" y="0"/>
                </a:ln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close/>
              </a:path>
              <a:path w="2235834" h="2573654">
                <a:moveTo>
                  <a:pt x="1178153" y="2028063"/>
                </a:moveTo>
                <a:lnTo>
                  <a:pt x="1133856" y="1952129"/>
                </a:lnTo>
                <a:lnTo>
                  <a:pt x="1122832" y="1933219"/>
                </a:lnTo>
                <a:lnTo>
                  <a:pt x="1067498" y="2028063"/>
                </a:lnTo>
                <a:lnTo>
                  <a:pt x="1069035" y="2033905"/>
                </a:lnTo>
                <a:lnTo>
                  <a:pt x="1078128" y="2039200"/>
                </a:lnTo>
                <a:lnTo>
                  <a:pt x="1083957" y="2037664"/>
                </a:lnTo>
                <a:lnTo>
                  <a:pt x="1113307" y="1987359"/>
                </a:lnTo>
                <a:lnTo>
                  <a:pt x="1113307" y="2573350"/>
                </a:lnTo>
                <a:lnTo>
                  <a:pt x="1132357" y="2573350"/>
                </a:lnTo>
                <a:lnTo>
                  <a:pt x="1132357" y="1987359"/>
                </a:lnTo>
                <a:lnTo>
                  <a:pt x="1161707" y="2037664"/>
                </a:lnTo>
                <a:lnTo>
                  <a:pt x="1167536" y="2039200"/>
                </a:lnTo>
                <a:lnTo>
                  <a:pt x="1176629" y="2033905"/>
                </a:lnTo>
                <a:lnTo>
                  <a:pt x="1178153" y="2028063"/>
                </a:lnTo>
                <a:close/>
              </a:path>
              <a:path w="2235834" h="2573654">
                <a:moveTo>
                  <a:pt x="1178153" y="125780"/>
                </a:moveTo>
                <a:lnTo>
                  <a:pt x="1133856" y="49834"/>
                </a:lnTo>
                <a:lnTo>
                  <a:pt x="1122832" y="30924"/>
                </a:lnTo>
                <a:lnTo>
                  <a:pt x="1067498" y="125780"/>
                </a:lnTo>
                <a:lnTo>
                  <a:pt x="1069035" y="131610"/>
                </a:lnTo>
                <a:lnTo>
                  <a:pt x="1078128" y="136906"/>
                </a:lnTo>
                <a:lnTo>
                  <a:pt x="1083957" y="135382"/>
                </a:lnTo>
                <a:lnTo>
                  <a:pt x="1113307" y="85064"/>
                </a:lnTo>
                <a:lnTo>
                  <a:pt x="1113307" y="860310"/>
                </a:lnTo>
                <a:lnTo>
                  <a:pt x="1132357" y="860310"/>
                </a:lnTo>
                <a:lnTo>
                  <a:pt x="1132357" y="85064"/>
                </a:lnTo>
                <a:lnTo>
                  <a:pt x="1161707" y="135382"/>
                </a:lnTo>
                <a:lnTo>
                  <a:pt x="1167536" y="136906"/>
                </a:lnTo>
                <a:lnTo>
                  <a:pt x="1176629" y="131610"/>
                </a:lnTo>
                <a:lnTo>
                  <a:pt x="1178153" y="125780"/>
                </a:lnTo>
                <a:close/>
              </a:path>
              <a:path w="2235834" h="2573654">
                <a:moveTo>
                  <a:pt x="2235416" y="144170"/>
                </a:moveTo>
                <a:lnTo>
                  <a:pt x="2191118" y="68224"/>
                </a:lnTo>
                <a:lnTo>
                  <a:pt x="2180094" y="49314"/>
                </a:lnTo>
                <a:lnTo>
                  <a:pt x="2124760" y="144170"/>
                </a:lnTo>
                <a:lnTo>
                  <a:pt x="2126297" y="149999"/>
                </a:lnTo>
                <a:lnTo>
                  <a:pt x="2135378" y="155295"/>
                </a:lnTo>
                <a:lnTo>
                  <a:pt x="2141220" y="153771"/>
                </a:lnTo>
                <a:lnTo>
                  <a:pt x="2170569" y="103454"/>
                </a:lnTo>
                <a:lnTo>
                  <a:pt x="2170569" y="878700"/>
                </a:lnTo>
                <a:lnTo>
                  <a:pt x="2189619" y="878700"/>
                </a:lnTo>
                <a:lnTo>
                  <a:pt x="2189619" y="103454"/>
                </a:lnTo>
                <a:lnTo>
                  <a:pt x="2218956" y="153771"/>
                </a:lnTo>
                <a:lnTo>
                  <a:pt x="2224798" y="155295"/>
                </a:lnTo>
                <a:lnTo>
                  <a:pt x="2233879" y="149999"/>
                </a:lnTo>
                <a:lnTo>
                  <a:pt x="2235416" y="14417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bg 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79443" y="3418281"/>
            <a:ext cx="272514" cy="213842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60762" y="3442489"/>
            <a:ext cx="258383" cy="161390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13819" y="3418281"/>
            <a:ext cx="272514" cy="213842"/>
          </a:xfrm>
          <a:prstGeom prst="rect">
            <a:avLst/>
          </a:prstGeom>
        </p:spPr>
      </p:pic>
      <p:sp>
        <p:nvSpPr>
          <p:cNvPr id="53" name="bg object 53"/>
          <p:cNvSpPr/>
          <p:nvPr/>
        </p:nvSpPr>
        <p:spPr>
          <a:xfrm>
            <a:off x="8269203" y="3622869"/>
            <a:ext cx="699770" cy="111125"/>
          </a:xfrm>
          <a:custGeom>
            <a:avLst/>
            <a:gdLst/>
            <a:ahLst/>
            <a:cxnLst/>
            <a:rect l="l" t="t" r="r" b="b"/>
            <a:pathLst>
              <a:path w="699770" h="111125">
                <a:moveTo>
                  <a:pt x="604459" y="0"/>
                </a:moveTo>
                <a:lnTo>
                  <a:pt x="598627" y="1535"/>
                </a:lnTo>
                <a:lnTo>
                  <a:pt x="593324" y="10623"/>
                </a:lnTo>
                <a:lnTo>
                  <a:pt x="594860" y="16455"/>
                </a:lnTo>
                <a:lnTo>
                  <a:pt x="645172" y="45803"/>
                </a:lnTo>
                <a:lnTo>
                  <a:pt x="680402" y="45803"/>
                </a:lnTo>
                <a:lnTo>
                  <a:pt x="680402" y="64853"/>
                </a:lnTo>
                <a:lnTo>
                  <a:pt x="645172" y="64853"/>
                </a:lnTo>
                <a:lnTo>
                  <a:pt x="594860" y="94202"/>
                </a:lnTo>
                <a:lnTo>
                  <a:pt x="593324" y="100034"/>
                </a:lnTo>
                <a:lnTo>
                  <a:pt x="598627" y="109122"/>
                </a:lnTo>
                <a:lnTo>
                  <a:pt x="604459" y="110656"/>
                </a:lnTo>
                <a:lnTo>
                  <a:pt x="682978" y="64853"/>
                </a:lnTo>
                <a:lnTo>
                  <a:pt x="680402" y="64853"/>
                </a:lnTo>
                <a:lnTo>
                  <a:pt x="682981" y="64852"/>
                </a:lnTo>
                <a:lnTo>
                  <a:pt x="699307" y="55328"/>
                </a:lnTo>
                <a:lnTo>
                  <a:pt x="604459" y="0"/>
                </a:lnTo>
                <a:close/>
              </a:path>
              <a:path w="699770" h="111125">
                <a:moveTo>
                  <a:pt x="661500" y="55328"/>
                </a:moveTo>
                <a:lnTo>
                  <a:pt x="645172" y="64853"/>
                </a:lnTo>
                <a:lnTo>
                  <a:pt x="680402" y="64853"/>
                </a:lnTo>
                <a:lnTo>
                  <a:pt x="680402" y="63555"/>
                </a:lnTo>
                <a:lnTo>
                  <a:pt x="675604" y="63555"/>
                </a:lnTo>
                <a:lnTo>
                  <a:pt x="661500" y="55328"/>
                </a:lnTo>
                <a:close/>
              </a:path>
              <a:path w="699770" h="111125">
                <a:moveTo>
                  <a:pt x="0" y="45802"/>
                </a:moveTo>
                <a:lnTo>
                  <a:pt x="0" y="64852"/>
                </a:lnTo>
                <a:lnTo>
                  <a:pt x="645174" y="64852"/>
                </a:lnTo>
                <a:lnTo>
                  <a:pt x="661500" y="55328"/>
                </a:lnTo>
                <a:lnTo>
                  <a:pt x="645172" y="45803"/>
                </a:lnTo>
                <a:lnTo>
                  <a:pt x="0" y="45802"/>
                </a:lnTo>
                <a:close/>
              </a:path>
              <a:path w="699770" h="111125">
                <a:moveTo>
                  <a:pt x="675604" y="47101"/>
                </a:moveTo>
                <a:lnTo>
                  <a:pt x="661500" y="55328"/>
                </a:lnTo>
                <a:lnTo>
                  <a:pt x="675604" y="63555"/>
                </a:lnTo>
                <a:lnTo>
                  <a:pt x="675604" y="47101"/>
                </a:lnTo>
                <a:close/>
              </a:path>
              <a:path w="699770" h="111125">
                <a:moveTo>
                  <a:pt x="680402" y="47101"/>
                </a:moveTo>
                <a:lnTo>
                  <a:pt x="675604" y="47101"/>
                </a:lnTo>
                <a:lnTo>
                  <a:pt x="675604" y="63555"/>
                </a:lnTo>
                <a:lnTo>
                  <a:pt x="680402" y="63555"/>
                </a:lnTo>
                <a:lnTo>
                  <a:pt x="680402" y="47101"/>
                </a:lnTo>
                <a:close/>
              </a:path>
              <a:path w="699770" h="111125">
                <a:moveTo>
                  <a:pt x="645172" y="45803"/>
                </a:moveTo>
                <a:lnTo>
                  <a:pt x="661500" y="55328"/>
                </a:lnTo>
                <a:lnTo>
                  <a:pt x="675604" y="47101"/>
                </a:lnTo>
                <a:lnTo>
                  <a:pt x="680402" y="47101"/>
                </a:lnTo>
                <a:lnTo>
                  <a:pt x="680402" y="45803"/>
                </a:lnTo>
                <a:lnTo>
                  <a:pt x="645172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bg 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82576" y="3418281"/>
            <a:ext cx="272514" cy="21384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19337" y="2014956"/>
            <a:ext cx="347413" cy="245687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59224" y="2014956"/>
            <a:ext cx="347530" cy="24568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91736" y="2014956"/>
            <a:ext cx="348382" cy="245687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88917" y="4898398"/>
            <a:ext cx="384212" cy="227583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24722" y="4904549"/>
            <a:ext cx="415637" cy="242192"/>
          </a:xfrm>
          <a:prstGeom prst="rect">
            <a:avLst/>
          </a:prstGeom>
        </p:spPr>
      </p:pic>
      <p:sp>
        <p:nvSpPr>
          <p:cNvPr id="60" name="bg object 60"/>
          <p:cNvSpPr/>
          <p:nvPr/>
        </p:nvSpPr>
        <p:spPr>
          <a:xfrm>
            <a:off x="5091841" y="2281454"/>
            <a:ext cx="1091565" cy="2573655"/>
          </a:xfrm>
          <a:custGeom>
            <a:avLst/>
            <a:gdLst/>
            <a:ahLst/>
            <a:cxnLst/>
            <a:rect l="l" t="t" r="r" b="b"/>
            <a:pathLst>
              <a:path w="1091564" h="2573654">
                <a:moveTo>
                  <a:pt x="0" y="0"/>
                </a:moveTo>
                <a:lnTo>
                  <a:pt x="1091469" y="0"/>
                </a:lnTo>
                <a:lnTo>
                  <a:pt x="1091469" y="2573301"/>
                </a:lnTo>
                <a:lnTo>
                  <a:pt x="0" y="2573301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9FB3547A-3229-A30D-1A3C-BE67B34FBD17}"/>
              </a:ext>
            </a:extLst>
          </p:cNvPr>
          <p:cNvSpPr/>
          <p:nvPr userDrawn="1"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D7E6336-75E1-DADD-C5C2-9BB2C75BEF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42505" y="6516131"/>
            <a:ext cx="2428418" cy="3122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B9CD3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985678" y="0"/>
            <a:ext cx="203200" cy="990600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6973" y="2367959"/>
            <a:ext cx="392031" cy="23954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097865" y="1213243"/>
            <a:ext cx="1879600" cy="2000885"/>
          </a:xfrm>
          <a:custGeom>
            <a:avLst/>
            <a:gdLst/>
            <a:ahLst/>
            <a:cxnLst/>
            <a:rect l="l" t="t" r="r" b="b"/>
            <a:pathLst>
              <a:path w="1879600" h="2000885">
                <a:moveTo>
                  <a:pt x="1641221" y="1945474"/>
                </a:moveTo>
                <a:lnTo>
                  <a:pt x="1546364" y="1890153"/>
                </a:lnTo>
                <a:lnTo>
                  <a:pt x="1540535" y="1891690"/>
                </a:lnTo>
                <a:lnTo>
                  <a:pt x="1535239" y="1900770"/>
                </a:lnTo>
                <a:lnTo>
                  <a:pt x="1536763" y="1906600"/>
                </a:lnTo>
                <a:lnTo>
                  <a:pt x="1587080" y="1935949"/>
                </a:lnTo>
                <a:lnTo>
                  <a:pt x="0" y="1935949"/>
                </a:lnTo>
                <a:lnTo>
                  <a:pt x="0" y="1954999"/>
                </a:lnTo>
                <a:lnTo>
                  <a:pt x="1587080" y="1954999"/>
                </a:lnTo>
                <a:lnTo>
                  <a:pt x="1536763" y="1984349"/>
                </a:lnTo>
                <a:lnTo>
                  <a:pt x="1535239" y="1990178"/>
                </a:lnTo>
                <a:lnTo>
                  <a:pt x="1540535" y="1999272"/>
                </a:lnTo>
                <a:lnTo>
                  <a:pt x="1546364" y="2000808"/>
                </a:lnTo>
                <a:lnTo>
                  <a:pt x="1624888" y="1954999"/>
                </a:lnTo>
                <a:lnTo>
                  <a:pt x="1641221" y="1945474"/>
                </a:lnTo>
                <a:close/>
              </a:path>
              <a:path w="1879600" h="2000885">
                <a:moveTo>
                  <a:pt x="1879384" y="94856"/>
                </a:moveTo>
                <a:lnTo>
                  <a:pt x="1835073" y="18910"/>
                </a:lnTo>
                <a:lnTo>
                  <a:pt x="1824050" y="0"/>
                </a:lnTo>
                <a:lnTo>
                  <a:pt x="1768729" y="94856"/>
                </a:lnTo>
                <a:lnTo>
                  <a:pt x="1770253" y="100685"/>
                </a:lnTo>
                <a:lnTo>
                  <a:pt x="1779346" y="105981"/>
                </a:lnTo>
                <a:lnTo>
                  <a:pt x="1785175" y="104444"/>
                </a:lnTo>
                <a:lnTo>
                  <a:pt x="1814525" y="54140"/>
                </a:lnTo>
                <a:lnTo>
                  <a:pt x="1814525" y="1409001"/>
                </a:lnTo>
                <a:lnTo>
                  <a:pt x="1833575" y="1409001"/>
                </a:lnTo>
                <a:lnTo>
                  <a:pt x="1833575" y="54140"/>
                </a:lnTo>
                <a:lnTo>
                  <a:pt x="1862924" y="104444"/>
                </a:lnTo>
                <a:lnTo>
                  <a:pt x="1868754" y="105981"/>
                </a:lnTo>
                <a:lnTo>
                  <a:pt x="1877847" y="100685"/>
                </a:lnTo>
                <a:lnTo>
                  <a:pt x="1879384" y="9485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4731" y="2715752"/>
            <a:ext cx="165353" cy="17399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4731" y="2948171"/>
            <a:ext cx="165353" cy="17399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4731" y="3180591"/>
            <a:ext cx="165353" cy="17399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4731" y="3413010"/>
            <a:ext cx="165353" cy="173996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8739041" y="2622237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090949" y="3103388"/>
            <a:ext cx="1641475" cy="111125"/>
          </a:xfrm>
          <a:custGeom>
            <a:avLst/>
            <a:gdLst/>
            <a:ahLst/>
            <a:cxnLst/>
            <a:rect l="l" t="t" r="r" b="b"/>
            <a:pathLst>
              <a:path w="1641475" h="111125">
                <a:moveTo>
                  <a:pt x="1546363" y="0"/>
                </a:moveTo>
                <a:lnTo>
                  <a:pt x="1540530" y="1535"/>
                </a:lnTo>
                <a:lnTo>
                  <a:pt x="1535229" y="10622"/>
                </a:lnTo>
                <a:lnTo>
                  <a:pt x="1536763" y="16455"/>
                </a:lnTo>
                <a:lnTo>
                  <a:pt x="1587075" y="45803"/>
                </a:lnTo>
                <a:lnTo>
                  <a:pt x="1622305" y="45803"/>
                </a:lnTo>
                <a:lnTo>
                  <a:pt x="1622305" y="64853"/>
                </a:lnTo>
                <a:lnTo>
                  <a:pt x="1587073" y="64853"/>
                </a:lnTo>
                <a:lnTo>
                  <a:pt x="1536763" y="94200"/>
                </a:lnTo>
                <a:lnTo>
                  <a:pt x="1535229" y="100034"/>
                </a:lnTo>
                <a:lnTo>
                  <a:pt x="1540530" y="109120"/>
                </a:lnTo>
                <a:lnTo>
                  <a:pt x="1546363" y="110656"/>
                </a:lnTo>
                <a:lnTo>
                  <a:pt x="1624882" y="64853"/>
                </a:lnTo>
                <a:lnTo>
                  <a:pt x="1622305" y="64853"/>
                </a:lnTo>
                <a:lnTo>
                  <a:pt x="1624884" y="64852"/>
                </a:lnTo>
                <a:lnTo>
                  <a:pt x="1641210" y="55328"/>
                </a:lnTo>
                <a:lnTo>
                  <a:pt x="1546363" y="0"/>
                </a:lnTo>
                <a:close/>
              </a:path>
              <a:path w="1641475" h="111125">
                <a:moveTo>
                  <a:pt x="1603402" y="55328"/>
                </a:moveTo>
                <a:lnTo>
                  <a:pt x="1587073" y="64853"/>
                </a:lnTo>
                <a:lnTo>
                  <a:pt x="1622305" y="64853"/>
                </a:lnTo>
                <a:lnTo>
                  <a:pt x="1622305" y="63555"/>
                </a:lnTo>
                <a:lnTo>
                  <a:pt x="1617507" y="63555"/>
                </a:lnTo>
                <a:lnTo>
                  <a:pt x="1603402" y="55328"/>
                </a:lnTo>
                <a:close/>
              </a:path>
              <a:path w="1641475" h="111125">
                <a:moveTo>
                  <a:pt x="0" y="45802"/>
                </a:moveTo>
                <a:lnTo>
                  <a:pt x="0" y="64852"/>
                </a:lnTo>
                <a:lnTo>
                  <a:pt x="1587075" y="64852"/>
                </a:lnTo>
                <a:lnTo>
                  <a:pt x="1603402" y="55328"/>
                </a:lnTo>
                <a:lnTo>
                  <a:pt x="1587075" y="45803"/>
                </a:lnTo>
                <a:lnTo>
                  <a:pt x="0" y="45802"/>
                </a:lnTo>
                <a:close/>
              </a:path>
              <a:path w="1641475" h="111125">
                <a:moveTo>
                  <a:pt x="1617507" y="47100"/>
                </a:moveTo>
                <a:lnTo>
                  <a:pt x="1603402" y="55328"/>
                </a:lnTo>
                <a:lnTo>
                  <a:pt x="1617507" y="63555"/>
                </a:lnTo>
                <a:lnTo>
                  <a:pt x="1617507" y="47100"/>
                </a:lnTo>
                <a:close/>
              </a:path>
              <a:path w="1641475" h="111125">
                <a:moveTo>
                  <a:pt x="1622305" y="47100"/>
                </a:moveTo>
                <a:lnTo>
                  <a:pt x="1617507" y="47100"/>
                </a:lnTo>
                <a:lnTo>
                  <a:pt x="1617507" y="63555"/>
                </a:lnTo>
                <a:lnTo>
                  <a:pt x="1622305" y="63555"/>
                </a:lnTo>
                <a:lnTo>
                  <a:pt x="1622305" y="47100"/>
                </a:lnTo>
                <a:close/>
              </a:path>
              <a:path w="1641475" h="111125">
                <a:moveTo>
                  <a:pt x="1587075" y="45803"/>
                </a:moveTo>
                <a:lnTo>
                  <a:pt x="1603402" y="55328"/>
                </a:lnTo>
                <a:lnTo>
                  <a:pt x="1617507" y="47100"/>
                </a:lnTo>
                <a:lnTo>
                  <a:pt x="1622305" y="47100"/>
                </a:lnTo>
                <a:lnTo>
                  <a:pt x="1622305" y="45803"/>
                </a:lnTo>
                <a:lnTo>
                  <a:pt x="1587075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37807" y="2715752"/>
            <a:ext cx="165353" cy="17399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37807" y="2948171"/>
            <a:ext cx="165353" cy="17399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7807" y="3180591"/>
            <a:ext cx="165353" cy="17399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7807" y="3413010"/>
            <a:ext cx="165353" cy="173996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6732116" y="2622237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3952" y="2715752"/>
            <a:ext cx="165353" cy="173996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3952" y="2948171"/>
            <a:ext cx="165353" cy="17399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3952" y="3180591"/>
            <a:ext cx="165353" cy="173996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3952" y="3413010"/>
            <a:ext cx="165353" cy="173996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2718262" y="2622237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084022" y="3103388"/>
            <a:ext cx="1641475" cy="111125"/>
          </a:xfrm>
          <a:custGeom>
            <a:avLst/>
            <a:gdLst/>
            <a:ahLst/>
            <a:cxnLst/>
            <a:rect l="l" t="t" r="r" b="b"/>
            <a:pathLst>
              <a:path w="1641475" h="111125">
                <a:moveTo>
                  <a:pt x="1546363" y="0"/>
                </a:moveTo>
                <a:lnTo>
                  <a:pt x="1540531" y="1535"/>
                </a:lnTo>
                <a:lnTo>
                  <a:pt x="1535229" y="10622"/>
                </a:lnTo>
                <a:lnTo>
                  <a:pt x="1536764" y="16455"/>
                </a:lnTo>
                <a:lnTo>
                  <a:pt x="1587076" y="45803"/>
                </a:lnTo>
                <a:lnTo>
                  <a:pt x="1622306" y="45803"/>
                </a:lnTo>
                <a:lnTo>
                  <a:pt x="1622306" y="64853"/>
                </a:lnTo>
                <a:lnTo>
                  <a:pt x="1587074" y="64853"/>
                </a:lnTo>
                <a:lnTo>
                  <a:pt x="1536764" y="94200"/>
                </a:lnTo>
                <a:lnTo>
                  <a:pt x="1535229" y="100034"/>
                </a:lnTo>
                <a:lnTo>
                  <a:pt x="1540531" y="109120"/>
                </a:lnTo>
                <a:lnTo>
                  <a:pt x="1546363" y="110656"/>
                </a:lnTo>
                <a:lnTo>
                  <a:pt x="1624883" y="64853"/>
                </a:lnTo>
                <a:lnTo>
                  <a:pt x="1622306" y="64853"/>
                </a:lnTo>
                <a:lnTo>
                  <a:pt x="1624885" y="64852"/>
                </a:lnTo>
                <a:lnTo>
                  <a:pt x="1641212" y="55328"/>
                </a:lnTo>
                <a:lnTo>
                  <a:pt x="1546363" y="0"/>
                </a:lnTo>
                <a:close/>
              </a:path>
              <a:path w="1641475" h="111125">
                <a:moveTo>
                  <a:pt x="1603404" y="55328"/>
                </a:moveTo>
                <a:lnTo>
                  <a:pt x="1587074" y="64853"/>
                </a:lnTo>
                <a:lnTo>
                  <a:pt x="1622306" y="64853"/>
                </a:lnTo>
                <a:lnTo>
                  <a:pt x="1622306" y="63555"/>
                </a:lnTo>
                <a:lnTo>
                  <a:pt x="1617508" y="63555"/>
                </a:lnTo>
                <a:lnTo>
                  <a:pt x="1603404" y="55328"/>
                </a:lnTo>
                <a:close/>
              </a:path>
              <a:path w="1641475" h="111125">
                <a:moveTo>
                  <a:pt x="0" y="45802"/>
                </a:moveTo>
                <a:lnTo>
                  <a:pt x="0" y="64852"/>
                </a:lnTo>
                <a:lnTo>
                  <a:pt x="1587076" y="64852"/>
                </a:lnTo>
                <a:lnTo>
                  <a:pt x="1603404" y="55328"/>
                </a:lnTo>
                <a:lnTo>
                  <a:pt x="1587076" y="45803"/>
                </a:lnTo>
                <a:lnTo>
                  <a:pt x="0" y="45802"/>
                </a:lnTo>
                <a:close/>
              </a:path>
              <a:path w="1641475" h="111125">
                <a:moveTo>
                  <a:pt x="1617508" y="47100"/>
                </a:moveTo>
                <a:lnTo>
                  <a:pt x="1603404" y="55328"/>
                </a:lnTo>
                <a:lnTo>
                  <a:pt x="1617508" y="63555"/>
                </a:lnTo>
                <a:lnTo>
                  <a:pt x="1617508" y="47100"/>
                </a:lnTo>
                <a:close/>
              </a:path>
              <a:path w="1641475" h="111125">
                <a:moveTo>
                  <a:pt x="1622306" y="47100"/>
                </a:moveTo>
                <a:lnTo>
                  <a:pt x="1617508" y="47100"/>
                </a:lnTo>
                <a:lnTo>
                  <a:pt x="1617508" y="63555"/>
                </a:lnTo>
                <a:lnTo>
                  <a:pt x="1622306" y="63555"/>
                </a:lnTo>
                <a:lnTo>
                  <a:pt x="1622306" y="47100"/>
                </a:lnTo>
                <a:close/>
              </a:path>
              <a:path w="1641475" h="111125">
                <a:moveTo>
                  <a:pt x="1587076" y="45803"/>
                </a:moveTo>
                <a:lnTo>
                  <a:pt x="1603404" y="55328"/>
                </a:lnTo>
                <a:lnTo>
                  <a:pt x="1617508" y="47100"/>
                </a:lnTo>
                <a:lnTo>
                  <a:pt x="1622306" y="47100"/>
                </a:lnTo>
                <a:lnTo>
                  <a:pt x="1622306" y="45803"/>
                </a:lnTo>
                <a:lnTo>
                  <a:pt x="1587076" y="458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0879" y="2715752"/>
            <a:ext cx="165353" cy="173996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0879" y="2948171"/>
            <a:ext cx="165353" cy="173996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879" y="3180591"/>
            <a:ext cx="165353" cy="173996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879" y="3413010"/>
            <a:ext cx="165353" cy="173996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4725188" y="2622237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4"/>
                </a:lnTo>
                <a:lnTo>
                  <a:pt x="360969" y="1035723"/>
                </a:lnTo>
                <a:lnTo>
                  <a:pt x="347904" y="1055100"/>
                </a:lnTo>
                <a:lnTo>
                  <a:pt x="328527" y="1068165"/>
                </a:lnTo>
                <a:lnTo>
                  <a:pt x="304798" y="1072956"/>
                </a:lnTo>
                <a:lnTo>
                  <a:pt x="60961" y="1072956"/>
                </a:lnTo>
                <a:lnTo>
                  <a:pt x="37232" y="1068165"/>
                </a:lnTo>
                <a:lnTo>
                  <a:pt x="17855" y="1055100"/>
                </a:lnTo>
                <a:lnTo>
                  <a:pt x="4790" y="1035723"/>
                </a:lnTo>
                <a:lnTo>
                  <a:pt x="0" y="1011994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8C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bg 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44756" y="2873278"/>
            <a:ext cx="302182" cy="18874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8704" y="2873278"/>
            <a:ext cx="302182" cy="188746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75630" y="2873278"/>
            <a:ext cx="302182" cy="188746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76168" y="912208"/>
            <a:ext cx="669359" cy="276398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2446299" y="821702"/>
            <a:ext cx="6946900" cy="3190240"/>
          </a:xfrm>
          <a:custGeom>
            <a:avLst/>
            <a:gdLst/>
            <a:ahLst/>
            <a:cxnLst/>
            <a:rect l="l" t="t" r="r" b="b"/>
            <a:pathLst>
              <a:path w="6946900" h="3190240">
                <a:moveTo>
                  <a:pt x="899261" y="1492275"/>
                </a:moveTo>
                <a:lnTo>
                  <a:pt x="0" y="1492275"/>
                </a:lnTo>
                <a:lnTo>
                  <a:pt x="0" y="3189744"/>
                </a:lnTo>
                <a:lnTo>
                  <a:pt x="899261" y="3189744"/>
                </a:lnTo>
                <a:lnTo>
                  <a:pt x="899261" y="1492275"/>
                </a:lnTo>
                <a:close/>
              </a:path>
              <a:path w="6946900" h="3190240">
                <a:moveTo>
                  <a:pt x="6946887" y="0"/>
                </a:moveTo>
                <a:lnTo>
                  <a:pt x="5998705" y="0"/>
                </a:lnTo>
                <a:lnTo>
                  <a:pt x="5998705" y="445198"/>
                </a:lnTo>
                <a:lnTo>
                  <a:pt x="6946887" y="445198"/>
                </a:lnTo>
                <a:lnTo>
                  <a:pt x="6946887" y="0"/>
                </a:lnTo>
                <a:close/>
              </a:path>
            </a:pathLst>
          </a:custGeom>
          <a:solidFill>
            <a:srgbClr val="4285F4">
              <a:alpha val="3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919102" y="1266893"/>
            <a:ext cx="8890" cy="1923414"/>
          </a:xfrm>
          <a:custGeom>
            <a:avLst/>
            <a:gdLst/>
            <a:ahLst/>
            <a:cxnLst/>
            <a:rect l="l" t="t" r="r" b="b"/>
            <a:pathLst>
              <a:path w="8890" h="1923414">
                <a:moveTo>
                  <a:pt x="0" y="0"/>
                </a:moveTo>
                <a:lnTo>
                  <a:pt x="8309" y="1923224"/>
                </a:lnTo>
              </a:path>
            </a:pathLst>
          </a:custGeom>
          <a:ln w="1905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3345565" y="2870848"/>
            <a:ext cx="5641340" cy="571500"/>
          </a:xfrm>
          <a:custGeom>
            <a:avLst/>
            <a:gdLst/>
            <a:ahLst/>
            <a:cxnLst/>
            <a:rect l="l" t="t" r="r" b="b"/>
            <a:pathLst>
              <a:path w="5641340" h="571500">
                <a:moveTo>
                  <a:pt x="571500" y="0"/>
                </a:moveTo>
                <a:lnTo>
                  <a:pt x="0" y="285750"/>
                </a:lnTo>
                <a:lnTo>
                  <a:pt x="571500" y="571500"/>
                </a:lnTo>
                <a:lnTo>
                  <a:pt x="571500" y="381000"/>
                </a:lnTo>
                <a:lnTo>
                  <a:pt x="476250" y="381000"/>
                </a:lnTo>
                <a:lnTo>
                  <a:pt x="476250" y="190500"/>
                </a:lnTo>
                <a:lnTo>
                  <a:pt x="571500" y="190499"/>
                </a:lnTo>
                <a:lnTo>
                  <a:pt x="571500" y="0"/>
                </a:lnTo>
                <a:close/>
              </a:path>
              <a:path w="5641340" h="571500">
                <a:moveTo>
                  <a:pt x="571500" y="190499"/>
                </a:moveTo>
                <a:lnTo>
                  <a:pt x="476250" y="190500"/>
                </a:lnTo>
                <a:lnTo>
                  <a:pt x="476250" y="381000"/>
                </a:lnTo>
                <a:lnTo>
                  <a:pt x="571500" y="380999"/>
                </a:lnTo>
                <a:lnTo>
                  <a:pt x="571500" y="190499"/>
                </a:lnTo>
                <a:close/>
              </a:path>
              <a:path w="5641340" h="571500">
                <a:moveTo>
                  <a:pt x="571500" y="380999"/>
                </a:moveTo>
                <a:lnTo>
                  <a:pt x="476250" y="381000"/>
                </a:lnTo>
                <a:lnTo>
                  <a:pt x="571500" y="381000"/>
                </a:lnTo>
                <a:close/>
              </a:path>
              <a:path w="5641340" h="571500">
                <a:moveTo>
                  <a:pt x="5641279" y="190498"/>
                </a:moveTo>
                <a:lnTo>
                  <a:pt x="571500" y="190499"/>
                </a:lnTo>
                <a:lnTo>
                  <a:pt x="571500" y="380999"/>
                </a:lnTo>
                <a:lnTo>
                  <a:pt x="5641279" y="380998"/>
                </a:lnTo>
                <a:lnTo>
                  <a:pt x="5641279" y="190498"/>
                </a:lnTo>
                <a:close/>
              </a:path>
            </a:pathLst>
          </a:custGeom>
          <a:solidFill>
            <a:srgbClr val="4285F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3B98F198-123D-CB45-A77E-3EF4ABC87CCC}"/>
              </a:ext>
            </a:extLst>
          </p:cNvPr>
          <p:cNvSpPr/>
          <p:nvPr userDrawn="1"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5F1039-9A7E-DAC0-C62E-451269A5B68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2505" y="6516131"/>
            <a:ext cx="2428418" cy="31222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985678" y="0"/>
            <a:ext cx="203200" cy="990600"/>
          </a:xfrm>
          <a:custGeom>
            <a:avLst/>
            <a:gdLst/>
            <a:ahLst/>
            <a:cxnLst/>
            <a:rect l="l" t="t" r="r" b="b"/>
            <a:pathLst>
              <a:path w="203200" h="990600">
                <a:moveTo>
                  <a:pt x="203146" y="0"/>
                </a:moveTo>
                <a:lnTo>
                  <a:pt x="0" y="0"/>
                </a:lnTo>
                <a:lnTo>
                  <a:pt x="0" y="990600"/>
                </a:lnTo>
                <a:lnTo>
                  <a:pt x="203146" y="990600"/>
                </a:lnTo>
                <a:lnTo>
                  <a:pt x="203146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033" y="266700"/>
            <a:ext cx="1107186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C92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5033" y="1151635"/>
            <a:ext cx="6464934" cy="149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9633" y="6505319"/>
            <a:ext cx="269875" cy="24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DF5B84F5-017A-79D7-B750-C3CC42EC27E8}"/>
              </a:ext>
            </a:extLst>
          </p:cNvPr>
          <p:cNvSpPr/>
          <p:nvPr userDrawn="1"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EC754E1-0162-292C-D9B9-8950068813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2505" y="6516131"/>
            <a:ext cx="2428418" cy="3122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solidFill>
            <a:srgbClr val="4B9CD3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aclweb.org/anthology/P02-1040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matrix.statmt.org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7" Type="http://schemas.openxmlformats.org/officeDocument/2006/relationships/image" Target="../media/image230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2.jpg"/><Relationship Id="rId4" Type="http://schemas.openxmlformats.org/officeDocument/2006/relationships/image" Target="../media/image40.png"/><Relationship Id="rId9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jpg"/><Relationship Id="rId18" Type="http://schemas.openxmlformats.org/officeDocument/2006/relationships/image" Target="../media/image57.jpg"/><Relationship Id="rId3" Type="http://schemas.openxmlformats.org/officeDocument/2006/relationships/image" Target="../media/image43.png"/><Relationship Id="rId21" Type="http://schemas.openxmlformats.org/officeDocument/2006/relationships/image" Target="../media/image60.jpg"/><Relationship Id="rId7" Type="http://schemas.openxmlformats.org/officeDocument/2006/relationships/image" Target="../media/image47.png"/><Relationship Id="rId12" Type="http://schemas.openxmlformats.org/officeDocument/2006/relationships/image" Target="../media/image12.jpg"/><Relationship Id="rId17" Type="http://schemas.openxmlformats.org/officeDocument/2006/relationships/image" Target="../media/image56.jpg"/><Relationship Id="rId2" Type="http://schemas.openxmlformats.org/officeDocument/2006/relationships/image" Target="../media/image45.png"/><Relationship Id="rId16" Type="http://schemas.openxmlformats.org/officeDocument/2006/relationships/image" Target="../media/image55.jpg"/><Relationship Id="rId20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4.jpg"/><Relationship Id="rId10" Type="http://schemas.openxmlformats.org/officeDocument/2006/relationships/image" Target="../media/image50.png"/><Relationship Id="rId19" Type="http://schemas.openxmlformats.org/officeDocument/2006/relationships/image" Target="../media/image58.jpg"/><Relationship Id="rId4" Type="http://schemas.openxmlformats.org/officeDocument/2006/relationships/image" Target="../media/image41.png"/><Relationship Id="rId9" Type="http://schemas.openxmlformats.org/officeDocument/2006/relationships/image" Target="../media/image49.png"/><Relationship Id="rId1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jpg"/><Relationship Id="rId3" Type="http://schemas.openxmlformats.org/officeDocument/2006/relationships/image" Target="../media/image61.png"/><Relationship Id="rId7" Type="http://schemas.openxmlformats.org/officeDocument/2006/relationships/image" Target="../media/image41.png"/><Relationship Id="rId12" Type="http://schemas.openxmlformats.org/officeDocument/2006/relationships/image" Target="../media/image5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2.jpg"/><Relationship Id="rId5" Type="http://schemas.openxmlformats.org/officeDocument/2006/relationships/image" Target="../media/image43.png"/><Relationship Id="rId15" Type="http://schemas.openxmlformats.org/officeDocument/2006/relationships/image" Target="../media/image57.jpg"/><Relationship Id="rId10" Type="http://schemas.openxmlformats.org/officeDocument/2006/relationships/image" Target="../media/image12.jp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png"/><Relationship Id="rId18" Type="http://schemas.openxmlformats.org/officeDocument/2006/relationships/image" Target="../media/image76.png"/><Relationship Id="rId26" Type="http://schemas.openxmlformats.org/officeDocument/2006/relationships/image" Target="../media/image3.jpg"/><Relationship Id="rId3" Type="http://schemas.openxmlformats.org/officeDocument/2006/relationships/image" Target="../media/image54.jpg"/><Relationship Id="rId21" Type="http://schemas.openxmlformats.org/officeDocument/2006/relationships/image" Target="../media/image77.jpg"/><Relationship Id="rId7" Type="http://schemas.openxmlformats.org/officeDocument/2006/relationships/image" Target="../media/image67.jpg"/><Relationship Id="rId12" Type="http://schemas.openxmlformats.org/officeDocument/2006/relationships/image" Target="../media/image72.png"/><Relationship Id="rId17" Type="http://schemas.openxmlformats.org/officeDocument/2006/relationships/image" Target="../media/image8.png"/><Relationship Id="rId25" Type="http://schemas.openxmlformats.org/officeDocument/2006/relationships/image" Target="../media/image80.jpg"/><Relationship Id="rId2" Type="http://schemas.openxmlformats.org/officeDocument/2006/relationships/image" Target="../media/image66.jpg"/><Relationship Id="rId16" Type="http://schemas.openxmlformats.org/officeDocument/2006/relationships/image" Target="../media/image7.png"/><Relationship Id="rId20" Type="http://schemas.openxmlformats.org/officeDocument/2006/relationships/image" Target="../media/image5.jpg"/><Relationship Id="rId29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71.jpg"/><Relationship Id="rId24" Type="http://schemas.openxmlformats.org/officeDocument/2006/relationships/image" Target="../media/image6.jpg"/><Relationship Id="rId32" Type="http://schemas.openxmlformats.org/officeDocument/2006/relationships/image" Target="../media/image84.jpg"/><Relationship Id="rId5" Type="http://schemas.openxmlformats.org/officeDocument/2006/relationships/image" Target="../media/image56.jpg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image" Target="../media/image11.png"/><Relationship Id="rId10" Type="http://schemas.openxmlformats.org/officeDocument/2006/relationships/image" Target="../media/image70.png"/><Relationship Id="rId19" Type="http://schemas.openxmlformats.org/officeDocument/2006/relationships/image" Target="../media/image4.jpg"/><Relationship Id="rId31" Type="http://schemas.openxmlformats.org/officeDocument/2006/relationships/image" Target="../media/image83.jpg"/><Relationship Id="rId4" Type="http://schemas.openxmlformats.org/officeDocument/2006/relationships/image" Target="../media/image55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10.png"/><Relationship Id="rId30" Type="http://schemas.openxmlformats.org/officeDocument/2006/relationships/image" Target="../media/image8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76.png"/><Relationship Id="rId26" Type="http://schemas.openxmlformats.org/officeDocument/2006/relationships/image" Target="../media/image80.jpg"/><Relationship Id="rId3" Type="http://schemas.openxmlformats.org/officeDocument/2006/relationships/image" Target="../media/image55.jpg"/><Relationship Id="rId21" Type="http://schemas.openxmlformats.org/officeDocument/2006/relationships/image" Target="../media/image5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.png"/><Relationship Id="rId25" Type="http://schemas.openxmlformats.org/officeDocument/2006/relationships/image" Target="../media/image6.jpg"/><Relationship Id="rId2" Type="http://schemas.openxmlformats.org/officeDocument/2006/relationships/image" Target="../media/image54.jpg"/><Relationship Id="rId16" Type="http://schemas.openxmlformats.org/officeDocument/2006/relationships/image" Target="../media/image8.png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24" Type="http://schemas.openxmlformats.org/officeDocument/2006/relationships/image" Target="../media/image79.png"/><Relationship Id="rId5" Type="http://schemas.openxmlformats.org/officeDocument/2006/relationships/image" Target="../media/image57.jpg"/><Relationship Id="rId15" Type="http://schemas.openxmlformats.org/officeDocument/2006/relationships/image" Target="../media/image3.jpg"/><Relationship Id="rId23" Type="http://schemas.openxmlformats.org/officeDocument/2006/relationships/image" Target="../media/image78.png"/><Relationship Id="rId10" Type="http://schemas.openxmlformats.org/officeDocument/2006/relationships/image" Target="../media/image72.png"/><Relationship Id="rId19" Type="http://schemas.openxmlformats.org/officeDocument/2006/relationships/image" Target="../media/image82.jpg"/><Relationship Id="rId4" Type="http://schemas.openxmlformats.org/officeDocument/2006/relationships/image" Target="../media/image56.jpg"/><Relationship Id="rId9" Type="http://schemas.openxmlformats.org/officeDocument/2006/relationships/image" Target="../media/image71.jpg"/><Relationship Id="rId14" Type="http://schemas.openxmlformats.org/officeDocument/2006/relationships/image" Target="../media/image81.jpg"/><Relationship Id="rId22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g"/><Relationship Id="rId18" Type="http://schemas.openxmlformats.org/officeDocument/2006/relationships/image" Target="../media/image4.jpg"/><Relationship Id="rId26" Type="http://schemas.openxmlformats.org/officeDocument/2006/relationships/image" Target="../media/image2.jpg"/><Relationship Id="rId3" Type="http://schemas.openxmlformats.org/officeDocument/2006/relationships/image" Target="../media/image65.jpg"/><Relationship Id="rId21" Type="http://schemas.openxmlformats.org/officeDocument/2006/relationships/image" Target="../media/image6.jp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82.jpg"/><Relationship Id="rId25" Type="http://schemas.openxmlformats.org/officeDocument/2006/relationships/image" Target="../media/image69.png"/><Relationship Id="rId33" Type="http://schemas.openxmlformats.org/officeDocument/2006/relationships/image" Target="../media/image97.jpg"/><Relationship Id="rId2" Type="http://schemas.openxmlformats.org/officeDocument/2006/relationships/image" Target="../media/image17.jpg"/><Relationship Id="rId16" Type="http://schemas.openxmlformats.org/officeDocument/2006/relationships/image" Target="../media/image76.png"/><Relationship Id="rId20" Type="http://schemas.openxmlformats.org/officeDocument/2006/relationships/image" Target="../media/image77.jpg"/><Relationship Id="rId2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81.jpg"/><Relationship Id="rId24" Type="http://schemas.openxmlformats.org/officeDocument/2006/relationships/image" Target="../media/image79.png"/><Relationship Id="rId32" Type="http://schemas.openxmlformats.org/officeDocument/2006/relationships/image" Target="../media/image96.jpg"/><Relationship Id="rId5" Type="http://schemas.openxmlformats.org/officeDocument/2006/relationships/image" Target="../media/image18.jpg"/><Relationship Id="rId15" Type="http://schemas.openxmlformats.org/officeDocument/2006/relationships/image" Target="../media/image8.png"/><Relationship Id="rId23" Type="http://schemas.openxmlformats.org/officeDocument/2006/relationships/image" Target="../media/image78.png"/><Relationship Id="rId28" Type="http://schemas.openxmlformats.org/officeDocument/2006/relationships/image" Target="../media/image15.jpg"/><Relationship Id="rId10" Type="http://schemas.openxmlformats.org/officeDocument/2006/relationships/image" Target="../media/image75.png"/><Relationship Id="rId19" Type="http://schemas.openxmlformats.org/officeDocument/2006/relationships/image" Target="../media/image5.jpg"/><Relationship Id="rId31" Type="http://schemas.openxmlformats.org/officeDocument/2006/relationships/image" Target="../media/image95.jpg"/><Relationship Id="rId4" Type="http://schemas.openxmlformats.org/officeDocument/2006/relationships/image" Target="../media/image9.jpg"/><Relationship Id="rId9" Type="http://schemas.openxmlformats.org/officeDocument/2006/relationships/image" Target="../media/image74.png"/><Relationship Id="rId14" Type="http://schemas.openxmlformats.org/officeDocument/2006/relationships/image" Target="../media/image7.png"/><Relationship Id="rId22" Type="http://schemas.openxmlformats.org/officeDocument/2006/relationships/image" Target="../media/image80.jpg"/><Relationship Id="rId27" Type="http://schemas.openxmlformats.org/officeDocument/2006/relationships/image" Target="../media/image14.jpg"/><Relationship Id="rId30" Type="http://schemas.openxmlformats.org/officeDocument/2006/relationships/image" Target="../media/image20.jpg"/><Relationship Id="rId8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g"/><Relationship Id="rId18" Type="http://schemas.openxmlformats.org/officeDocument/2006/relationships/image" Target="../media/image4.jpg"/><Relationship Id="rId26" Type="http://schemas.openxmlformats.org/officeDocument/2006/relationships/image" Target="../media/image2.jpg"/><Relationship Id="rId3" Type="http://schemas.openxmlformats.org/officeDocument/2006/relationships/image" Target="../media/image65.jpg"/><Relationship Id="rId21" Type="http://schemas.openxmlformats.org/officeDocument/2006/relationships/image" Target="../media/image6.jpg"/><Relationship Id="rId34" Type="http://schemas.openxmlformats.org/officeDocument/2006/relationships/image" Target="../media/image97.jp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82.jpg"/><Relationship Id="rId25" Type="http://schemas.openxmlformats.org/officeDocument/2006/relationships/image" Target="../media/image69.png"/><Relationship Id="rId33" Type="http://schemas.openxmlformats.org/officeDocument/2006/relationships/image" Target="../media/image98.jpg"/><Relationship Id="rId2" Type="http://schemas.openxmlformats.org/officeDocument/2006/relationships/image" Target="../media/image17.jpg"/><Relationship Id="rId16" Type="http://schemas.openxmlformats.org/officeDocument/2006/relationships/image" Target="../media/image76.png"/><Relationship Id="rId20" Type="http://schemas.openxmlformats.org/officeDocument/2006/relationships/image" Target="../media/image77.jpg"/><Relationship Id="rId2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81.jpg"/><Relationship Id="rId24" Type="http://schemas.openxmlformats.org/officeDocument/2006/relationships/image" Target="../media/image79.png"/><Relationship Id="rId32" Type="http://schemas.openxmlformats.org/officeDocument/2006/relationships/image" Target="../media/image96.jpg"/><Relationship Id="rId5" Type="http://schemas.openxmlformats.org/officeDocument/2006/relationships/image" Target="../media/image18.jpg"/><Relationship Id="rId15" Type="http://schemas.openxmlformats.org/officeDocument/2006/relationships/image" Target="../media/image8.png"/><Relationship Id="rId23" Type="http://schemas.openxmlformats.org/officeDocument/2006/relationships/image" Target="../media/image78.png"/><Relationship Id="rId28" Type="http://schemas.openxmlformats.org/officeDocument/2006/relationships/image" Target="../media/image15.jpg"/><Relationship Id="rId10" Type="http://schemas.openxmlformats.org/officeDocument/2006/relationships/image" Target="../media/image75.png"/><Relationship Id="rId19" Type="http://schemas.openxmlformats.org/officeDocument/2006/relationships/image" Target="../media/image5.jpg"/><Relationship Id="rId31" Type="http://schemas.openxmlformats.org/officeDocument/2006/relationships/image" Target="../media/image95.jpg"/><Relationship Id="rId4" Type="http://schemas.openxmlformats.org/officeDocument/2006/relationships/image" Target="../media/image9.jpg"/><Relationship Id="rId9" Type="http://schemas.openxmlformats.org/officeDocument/2006/relationships/image" Target="../media/image74.png"/><Relationship Id="rId14" Type="http://schemas.openxmlformats.org/officeDocument/2006/relationships/image" Target="../media/image7.png"/><Relationship Id="rId22" Type="http://schemas.openxmlformats.org/officeDocument/2006/relationships/image" Target="../media/image80.jpg"/><Relationship Id="rId27" Type="http://schemas.openxmlformats.org/officeDocument/2006/relationships/image" Target="../media/image14.jpg"/><Relationship Id="rId30" Type="http://schemas.openxmlformats.org/officeDocument/2006/relationships/image" Target="../media/image20.jpg"/><Relationship Id="rId8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g"/><Relationship Id="rId18" Type="http://schemas.openxmlformats.org/officeDocument/2006/relationships/image" Target="../media/image4.jpg"/><Relationship Id="rId26" Type="http://schemas.openxmlformats.org/officeDocument/2006/relationships/image" Target="../media/image2.jpg"/><Relationship Id="rId3" Type="http://schemas.openxmlformats.org/officeDocument/2006/relationships/image" Target="../media/image65.jpg"/><Relationship Id="rId21" Type="http://schemas.openxmlformats.org/officeDocument/2006/relationships/image" Target="../media/image6.jpg"/><Relationship Id="rId34" Type="http://schemas.openxmlformats.org/officeDocument/2006/relationships/image" Target="../media/image97.jp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82.jpg"/><Relationship Id="rId25" Type="http://schemas.openxmlformats.org/officeDocument/2006/relationships/image" Target="../media/image69.png"/><Relationship Id="rId33" Type="http://schemas.openxmlformats.org/officeDocument/2006/relationships/image" Target="../media/image98.jpg"/><Relationship Id="rId2" Type="http://schemas.openxmlformats.org/officeDocument/2006/relationships/image" Target="../media/image17.jpg"/><Relationship Id="rId16" Type="http://schemas.openxmlformats.org/officeDocument/2006/relationships/image" Target="../media/image76.png"/><Relationship Id="rId20" Type="http://schemas.openxmlformats.org/officeDocument/2006/relationships/image" Target="../media/image77.jpg"/><Relationship Id="rId2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81.jpg"/><Relationship Id="rId24" Type="http://schemas.openxmlformats.org/officeDocument/2006/relationships/image" Target="../media/image79.png"/><Relationship Id="rId32" Type="http://schemas.openxmlformats.org/officeDocument/2006/relationships/image" Target="../media/image96.jpg"/><Relationship Id="rId5" Type="http://schemas.openxmlformats.org/officeDocument/2006/relationships/image" Target="../media/image18.jpg"/><Relationship Id="rId15" Type="http://schemas.openxmlformats.org/officeDocument/2006/relationships/image" Target="../media/image8.png"/><Relationship Id="rId23" Type="http://schemas.openxmlformats.org/officeDocument/2006/relationships/image" Target="../media/image78.png"/><Relationship Id="rId28" Type="http://schemas.openxmlformats.org/officeDocument/2006/relationships/image" Target="../media/image15.jpg"/><Relationship Id="rId10" Type="http://schemas.openxmlformats.org/officeDocument/2006/relationships/image" Target="../media/image75.png"/><Relationship Id="rId19" Type="http://schemas.openxmlformats.org/officeDocument/2006/relationships/image" Target="../media/image5.jpg"/><Relationship Id="rId31" Type="http://schemas.openxmlformats.org/officeDocument/2006/relationships/image" Target="../media/image95.jpg"/><Relationship Id="rId4" Type="http://schemas.openxmlformats.org/officeDocument/2006/relationships/image" Target="../media/image9.jpg"/><Relationship Id="rId9" Type="http://schemas.openxmlformats.org/officeDocument/2006/relationships/image" Target="../media/image74.png"/><Relationship Id="rId14" Type="http://schemas.openxmlformats.org/officeDocument/2006/relationships/image" Target="../media/image7.png"/><Relationship Id="rId22" Type="http://schemas.openxmlformats.org/officeDocument/2006/relationships/image" Target="../media/image80.jpg"/><Relationship Id="rId27" Type="http://schemas.openxmlformats.org/officeDocument/2006/relationships/image" Target="../media/image14.jpg"/><Relationship Id="rId30" Type="http://schemas.openxmlformats.org/officeDocument/2006/relationships/image" Target="../media/image20.jpg"/><Relationship Id="rId8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g"/><Relationship Id="rId18" Type="http://schemas.openxmlformats.org/officeDocument/2006/relationships/image" Target="../media/image4.jpg"/><Relationship Id="rId26" Type="http://schemas.openxmlformats.org/officeDocument/2006/relationships/image" Target="../media/image2.jpg"/><Relationship Id="rId3" Type="http://schemas.openxmlformats.org/officeDocument/2006/relationships/image" Target="../media/image65.jpg"/><Relationship Id="rId21" Type="http://schemas.openxmlformats.org/officeDocument/2006/relationships/image" Target="../media/image6.jpg"/><Relationship Id="rId34" Type="http://schemas.openxmlformats.org/officeDocument/2006/relationships/image" Target="../media/image97.jp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82.jpg"/><Relationship Id="rId25" Type="http://schemas.openxmlformats.org/officeDocument/2006/relationships/image" Target="../media/image69.png"/><Relationship Id="rId33" Type="http://schemas.openxmlformats.org/officeDocument/2006/relationships/image" Target="../media/image98.jpg"/><Relationship Id="rId2" Type="http://schemas.openxmlformats.org/officeDocument/2006/relationships/image" Target="../media/image17.jpg"/><Relationship Id="rId16" Type="http://schemas.openxmlformats.org/officeDocument/2006/relationships/image" Target="../media/image76.png"/><Relationship Id="rId20" Type="http://schemas.openxmlformats.org/officeDocument/2006/relationships/image" Target="../media/image77.jpg"/><Relationship Id="rId2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81.jpg"/><Relationship Id="rId24" Type="http://schemas.openxmlformats.org/officeDocument/2006/relationships/image" Target="../media/image79.png"/><Relationship Id="rId32" Type="http://schemas.openxmlformats.org/officeDocument/2006/relationships/image" Target="../media/image96.jpg"/><Relationship Id="rId5" Type="http://schemas.openxmlformats.org/officeDocument/2006/relationships/image" Target="../media/image18.jpg"/><Relationship Id="rId15" Type="http://schemas.openxmlformats.org/officeDocument/2006/relationships/image" Target="../media/image8.png"/><Relationship Id="rId23" Type="http://schemas.openxmlformats.org/officeDocument/2006/relationships/image" Target="../media/image78.png"/><Relationship Id="rId28" Type="http://schemas.openxmlformats.org/officeDocument/2006/relationships/image" Target="../media/image15.jpg"/><Relationship Id="rId10" Type="http://schemas.openxmlformats.org/officeDocument/2006/relationships/image" Target="../media/image75.png"/><Relationship Id="rId19" Type="http://schemas.openxmlformats.org/officeDocument/2006/relationships/image" Target="../media/image5.jpg"/><Relationship Id="rId31" Type="http://schemas.openxmlformats.org/officeDocument/2006/relationships/image" Target="../media/image95.jpg"/><Relationship Id="rId4" Type="http://schemas.openxmlformats.org/officeDocument/2006/relationships/image" Target="../media/image9.jpg"/><Relationship Id="rId9" Type="http://schemas.openxmlformats.org/officeDocument/2006/relationships/image" Target="../media/image74.png"/><Relationship Id="rId14" Type="http://schemas.openxmlformats.org/officeDocument/2006/relationships/image" Target="../media/image7.png"/><Relationship Id="rId22" Type="http://schemas.openxmlformats.org/officeDocument/2006/relationships/image" Target="../media/image80.jpg"/><Relationship Id="rId27" Type="http://schemas.openxmlformats.org/officeDocument/2006/relationships/image" Target="../media/image14.jpg"/><Relationship Id="rId30" Type="http://schemas.openxmlformats.org/officeDocument/2006/relationships/image" Target="../media/image20.jpg"/><Relationship Id="rId8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g"/><Relationship Id="rId18" Type="http://schemas.openxmlformats.org/officeDocument/2006/relationships/image" Target="../media/image4.jpg"/><Relationship Id="rId26" Type="http://schemas.openxmlformats.org/officeDocument/2006/relationships/image" Target="../media/image2.jpg"/><Relationship Id="rId3" Type="http://schemas.openxmlformats.org/officeDocument/2006/relationships/image" Target="../media/image65.jpg"/><Relationship Id="rId21" Type="http://schemas.openxmlformats.org/officeDocument/2006/relationships/image" Target="../media/image6.jpg"/><Relationship Id="rId34" Type="http://schemas.openxmlformats.org/officeDocument/2006/relationships/image" Target="../media/image99.jp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82.jpg"/><Relationship Id="rId25" Type="http://schemas.openxmlformats.org/officeDocument/2006/relationships/image" Target="../media/image69.png"/><Relationship Id="rId33" Type="http://schemas.openxmlformats.org/officeDocument/2006/relationships/image" Target="../media/image97.jpg"/><Relationship Id="rId2" Type="http://schemas.openxmlformats.org/officeDocument/2006/relationships/image" Target="../media/image17.jpg"/><Relationship Id="rId16" Type="http://schemas.openxmlformats.org/officeDocument/2006/relationships/image" Target="../media/image76.png"/><Relationship Id="rId20" Type="http://schemas.openxmlformats.org/officeDocument/2006/relationships/image" Target="../media/image77.jpg"/><Relationship Id="rId2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81.jpg"/><Relationship Id="rId24" Type="http://schemas.openxmlformats.org/officeDocument/2006/relationships/image" Target="../media/image79.png"/><Relationship Id="rId32" Type="http://schemas.openxmlformats.org/officeDocument/2006/relationships/image" Target="../media/image96.jpg"/><Relationship Id="rId5" Type="http://schemas.openxmlformats.org/officeDocument/2006/relationships/image" Target="../media/image18.jpg"/><Relationship Id="rId15" Type="http://schemas.openxmlformats.org/officeDocument/2006/relationships/image" Target="../media/image8.png"/><Relationship Id="rId23" Type="http://schemas.openxmlformats.org/officeDocument/2006/relationships/image" Target="../media/image78.png"/><Relationship Id="rId28" Type="http://schemas.openxmlformats.org/officeDocument/2006/relationships/image" Target="../media/image15.jpg"/><Relationship Id="rId10" Type="http://schemas.openxmlformats.org/officeDocument/2006/relationships/image" Target="../media/image75.png"/><Relationship Id="rId19" Type="http://schemas.openxmlformats.org/officeDocument/2006/relationships/image" Target="../media/image5.jpg"/><Relationship Id="rId31" Type="http://schemas.openxmlformats.org/officeDocument/2006/relationships/image" Target="../media/image95.jpg"/><Relationship Id="rId4" Type="http://schemas.openxmlformats.org/officeDocument/2006/relationships/image" Target="../media/image9.jpg"/><Relationship Id="rId9" Type="http://schemas.openxmlformats.org/officeDocument/2006/relationships/image" Target="../media/image74.png"/><Relationship Id="rId14" Type="http://schemas.openxmlformats.org/officeDocument/2006/relationships/image" Target="../media/image7.png"/><Relationship Id="rId22" Type="http://schemas.openxmlformats.org/officeDocument/2006/relationships/image" Target="../media/image80.jpg"/><Relationship Id="rId27" Type="http://schemas.openxmlformats.org/officeDocument/2006/relationships/image" Target="../media/image14.jpg"/><Relationship Id="rId30" Type="http://schemas.openxmlformats.org/officeDocument/2006/relationships/image" Target="../media/image20.jpg"/><Relationship Id="rId8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7.png"/><Relationship Id="rId3" Type="http://schemas.openxmlformats.org/officeDocument/2006/relationships/image" Target="../media/image103.jpg"/><Relationship Id="rId7" Type="http://schemas.openxmlformats.org/officeDocument/2006/relationships/image" Target="../media/image8.png"/><Relationship Id="rId12" Type="http://schemas.openxmlformats.org/officeDocument/2006/relationships/image" Target="../media/image82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6.png"/><Relationship Id="rId5" Type="http://schemas.openxmlformats.org/officeDocument/2006/relationships/image" Target="../media/image105.jpg"/><Relationship Id="rId15" Type="http://schemas.openxmlformats.org/officeDocument/2006/relationships/image" Target="../media/image109.jpg"/><Relationship Id="rId10" Type="http://schemas.openxmlformats.org/officeDocument/2006/relationships/image" Target="../media/image11.png"/><Relationship Id="rId4" Type="http://schemas.openxmlformats.org/officeDocument/2006/relationships/image" Target="../media/image104.jpg"/><Relationship Id="rId9" Type="http://schemas.openxmlformats.org/officeDocument/2006/relationships/image" Target="../media/image10.png"/><Relationship Id="rId1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82.jpg"/><Relationship Id="rId3" Type="http://schemas.openxmlformats.org/officeDocument/2006/relationships/image" Target="../media/image103.jpg"/><Relationship Id="rId7" Type="http://schemas.openxmlformats.org/officeDocument/2006/relationships/image" Target="../media/image8.png"/><Relationship Id="rId12" Type="http://schemas.openxmlformats.org/officeDocument/2006/relationships/image" Target="../media/image107.png"/><Relationship Id="rId17" Type="http://schemas.openxmlformats.org/officeDocument/2006/relationships/image" Target="../media/image115.jpg"/><Relationship Id="rId2" Type="http://schemas.openxmlformats.org/officeDocument/2006/relationships/image" Target="../media/image102.jpg"/><Relationship Id="rId16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6.png"/><Relationship Id="rId5" Type="http://schemas.openxmlformats.org/officeDocument/2006/relationships/image" Target="../media/image105.jpg"/><Relationship Id="rId15" Type="http://schemas.openxmlformats.org/officeDocument/2006/relationships/image" Target="../media/image113.jpg"/><Relationship Id="rId10" Type="http://schemas.openxmlformats.org/officeDocument/2006/relationships/image" Target="../media/image11.png"/><Relationship Id="rId4" Type="http://schemas.openxmlformats.org/officeDocument/2006/relationships/image" Target="../media/image104.jpg"/><Relationship Id="rId9" Type="http://schemas.openxmlformats.org/officeDocument/2006/relationships/image" Target="../media/image10.png"/><Relationship Id="rId14" Type="http://schemas.openxmlformats.org/officeDocument/2006/relationships/image" Target="../media/image10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4.png"/><Relationship Id="rId18" Type="http://schemas.openxmlformats.org/officeDocument/2006/relationships/image" Target="../media/image4.jpg"/><Relationship Id="rId26" Type="http://schemas.openxmlformats.org/officeDocument/2006/relationships/image" Target="../media/image93.png"/><Relationship Id="rId3" Type="http://schemas.openxmlformats.org/officeDocument/2006/relationships/image" Target="../media/image81.jpg"/><Relationship Id="rId21" Type="http://schemas.openxmlformats.org/officeDocument/2006/relationships/image" Target="../media/image10.png"/><Relationship Id="rId7" Type="http://schemas.openxmlformats.org/officeDocument/2006/relationships/image" Target="../media/image3.jpg"/><Relationship Id="rId12" Type="http://schemas.openxmlformats.org/officeDocument/2006/relationships/image" Target="../media/image80.jpg"/><Relationship Id="rId17" Type="http://schemas.openxmlformats.org/officeDocument/2006/relationships/image" Target="../media/image71.jpg"/><Relationship Id="rId25" Type="http://schemas.openxmlformats.org/officeDocument/2006/relationships/image" Target="../media/image16.jpg"/><Relationship Id="rId2" Type="http://schemas.openxmlformats.org/officeDocument/2006/relationships/image" Target="../media/image74.png"/><Relationship Id="rId16" Type="http://schemas.openxmlformats.org/officeDocument/2006/relationships/image" Target="../media/image5.jp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.png"/><Relationship Id="rId24" Type="http://schemas.openxmlformats.org/officeDocument/2006/relationships/image" Target="../media/image15.jpg"/><Relationship Id="rId5" Type="http://schemas.openxmlformats.org/officeDocument/2006/relationships/image" Target="../media/image116.png"/><Relationship Id="rId15" Type="http://schemas.openxmlformats.org/officeDocument/2006/relationships/image" Target="../media/image77.jpg"/><Relationship Id="rId23" Type="http://schemas.openxmlformats.org/officeDocument/2006/relationships/image" Target="../media/image14.jpg"/><Relationship Id="rId10" Type="http://schemas.openxmlformats.org/officeDocument/2006/relationships/image" Target="../media/image76.png"/><Relationship Id="rId19" Type="http://schemas.openxmlformats.org/officeDocument/2006/relationships/image" Target="../media/image82.jpg"/><Relationship Id="rId4" Type="http://schemas.openxmlformats.org/officeDocument/2006/relationships/image" Target="../media/image92.png"/><Relationship Id="rId9" Type="http://schemas.openxmlformats.org/officeDocument/2006/relationships/image" Target="../media/image8.png"/><Relationship Id="rId14" Type="http://schemas.openxmlformats.org/officeDocument/2006/relationships/image" Target="../media/image6.jpg"/><Relationship Id="rId22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hyperlink" Target="https://medium.com/%40samim/obama-rnn-machine-generated-political-speeches-c8abd18a2ea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aiweirdness.com/post/160776374467/new-paint-colors-invented-by-neural-net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5" Type="http://schemas.openxmlformats.org/officeDocument/2006/relationships/image" Target="../media/image133.pn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29.png"/><Relationship Id="rId2" Type="http://schemas.openxmlformats.org/officeDocument/2006/relationships/image" Target="../media/image19.jp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5" Type="http://schemas.openxmlformats.org/officeDocument/2006/relationships/image" Target="../media/image134.pn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0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29.png"/><Relationship Id="rId2" Type="http://schemas.openxmlformats.org/officeDocument/2006/relationships/image" Target="../media/image19.jp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5" Type="http://schemas.openxmlformats.org/officeDocument/2006/relationships/image" Target="../media/image134.pn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28/pascanu13.pdf" TargetMode="External"/><Relationship Id="rId13" Type="http://schemas.openxmlformats.org/officeDocument/2006/relationships/image" Target="../media/image145.png"/><Relationship Id="rId18" Type="http://schemas.openxmlformats.org/officeDocument/2006/relationships/image" Target="../media/image150.jpg"/><Relationship Id="rId3" Type="http://schemas.openxmlformats.org/officeDocument/2006/relationships/image" Target="../media/image137.jpg"/><Relationship Id="rId21" Type="http://schemas.openxmlformats.org/officeDocument/2006/relationships/image" Target="../media/image153.jp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6.jp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jp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8.jpg"/><Relationship Id="rId9" Type="http://schemas.openxmlformats.org/officeDocument/2006/relationships/hyperlink" Target="http://proceedings.mlr.press/v28/pascanu13-supp.pdf" TargetMode="External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2.png"/><Relationship Id="rId3" Type="http://schemas.openxmlformats.org/officeDocument/2006/relationships/hyperlink" Target="http://proceedings.mlr.press/v28/pascanu13-supp.pdf" TargetMode="External"/><Relationship Id="rId7" Type="http://schemas.openxmlformats.org/officeDocument/2006/relationships/image" Target="../media/image158.png"/><Relationship Id="rId12" Type="http://schemas.openxmlformats.org/officeDocument/2006/relationships/image" Target="../media/image149.pn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jpg"/><Relationship Id="rId9" Type="http://schemas.openxmlformats.org/officeDocument/2006/relationships/image" Target="../media/image153.jpg"/><Relationship Id="rId1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9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jpg"/><Relationship Id="rId5" Type="http://schemas.openxmlformats.org/officeDocument/2006/relationships/image" Target="../media/image6.jpg"/><Relationship Id="rId10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hyperlink" Target="http://proceedings.mlr.press/v28/pascanu13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3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.jku.at/publications/older/2604.pdf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graves/icml_2006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lah.github.io/posts/2015-08-Understanding-LSTMs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ai.dinfo.unifi.it/paolo/ps/tnn-94-gradient.pdf" TargetMode="External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wmt18/pdf/WMT028.pdf" TargetMode="External"/><Relationship Id="rId2" Type="http://schemas.openxmlformats.org/officeDocument/2006/relationships/hyperlink" Target="http://www.statmt.org/wmt16/pdf/W16-2301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3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20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9986" y="1295400"/>
            <a:ext cx="7289165" cy="166962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50"/>
              </a:spcBef>
            </a:pPr>
            <a:r>
              <a:rPr lang="en-US" sz="5400" b="0" kern="1200" dirty="0">
                <a:latin typeface="Garamond" panose="02020404030301010803" pitchFamily="18" charset="0"/>
                <a:cs typeface="+mj-cs"/>
              </a:rPr>
              <a:t>Sequence modelling</a:t>
            </a:r>
            <a:br>
              <a:rPr lang="en-US" sz="5400" b="0" kern="1200" dirty="0">
                <a:latin typeface="Garamond" panose="02020404030301010803" pitchFamily="18" charset="0"/>
                <a:cs typeface="+mj-cs"/>
              </a:rPr>
            </a:br>
            <a:r>
              <a:rPr lang="en-US" sz="5400" b="0" kern="1200" dirty="0">
                <a:latin typeface="Garamond" panose="02020404030301010803" pitchFamily="18" charset="0"/>
                <a:cs typeface="+mj-cs"/>
              </a:rPr>
              <a:t>RNN, LSTM, GRU</a:t>
            </a:r>
            <a:endParaRPr sz="5400" b="0" kern="1200" dirty="0">
              <a:latin typeface="Garamond" panose="02020404030301010803" pitchFamily="18" charset="0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7115" y="3858765"/>
            <a:ext cx="7494905" cy="135293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lang="en-US" sz="2400" dirty="0" err="1">
                <a:latin typeface="Calibri"/>
                <a:cs typeface="Calibri"/>
              </a:rPr>
              <a:t>Hongtu</a:t>
            </a:r>
            <a:r>
              <a:rPr lang="en-US" sz="2400" dirty="0">
                <a:latin typeface="Calibri"/>
                <a:cs typeface="Calibri"/>
              </a:rPr>
              <a:t> Zhu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lang="en-US" sz="2400" dirty="0">
                <a:latin typeface="Calibri"/>
                <a:cs typeface="Calibri"/>
              </a:rPr>
              <a:t>Bios 7xx: Deep Learning Methods for Biomedical Applications with </a:t>
            </a:r>
            <a:r>
              <a:rPr lang="en-US" sz="2400" dirty="0" err="1">
                <a:latin typeface="Calibri"/>
                <a:cs typeface="Calibri"/>
              </a:rPr>
              <a:t>Pytorch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CACDEC2F-099F-CAD8-EED9-1C89ED22AC43}"/>
              </a:ext>
            </a:extLst>
          </p:cNvPr>
          <p:cNvSpPr/>
          <p:nvPr/>
        </p:nvSpPr>
        <p:spPr>
          <a:xfrm>
            <a:off x="0" y="6491813"/>
            <a:ext cx="12192000" cy="365125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rgbClr val="4B9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3EFDB55-F0D1-D046-2485-C0985450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6516131"/>
            <a:ext cx="2428418" cy="3122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Language</a:t>
            </a:r>
            <a:r>
              <a:rPr spc="-55" dirty="0"/>
              <a:t> </a:t>
            </a:r>
            <a:r>
              <a:rPr spc="-10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952" y="1099820"/>
            <a:ext cx="7834630" cy="192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1435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that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assigns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probability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piece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8C1515"/>
              </a:buClr>
              <a:buFont typeface="Times New Roman"/>
              <a:buChar char="•"/>
            </a:pPr>
            <a:endParaRPr sz="295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buClr>
                <a:srgbClr val="8C1515"/>
              </a:buClr>
              <a:buFont typeface="Times New Roman"/>
              <a:buChar char="•"/>
              <a:tabLst>
                <a:tab pos="355600" algn="l"/>
                <a:tab pos="637032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</a:t>
            </a:r>
            <a:r>
              <a:rPr sz="2400" dirty="0">
                <a:latin typeface="Calibri"/>
                <a:cs typeface="Calibri"/>
              </a:rPr>
              <a:t>	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probability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(according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2425" y="2291788"/>
            <a:ext cx="1737027" cy="4184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8253" y="3622499"/>
            <a:ext cx="7755817" cy="10994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50581" y="4978140"/>
            <a:ext cx="2300605" cy="265430"/>
          </a:xfrm>
          <a:custGeom>
            <a:avLst/>
            <a:gdLst/>
            <a:ahLst/>
            <a:cxnLst/>
            <a:rect l="l" t="t" r="r" b="b"/>
            <a:pathLst>
              <a:path w="2300604" h="265429">
                <a:moveTo>
                  <a:pt x="2300361" y="0"/>
                </a:moveTo>
                <a:lnTo>
                  <a:pt x="2291190" y="51612"/>
                </a:lnTo>
                <a:lnTo>
                  <a:pt x="2266183" y="93759"/>
                </a:lnTo>
                <a:lnTo>
                  <a:pt x="2229091" y="122175"/>
                </a:lnTo>
                <a:lnTo>
                  <a:pt x="2183670" y="132596"/>
                </a:lnTo>
                <a:lnTo>
                  <a:pt x="1266871" y="132596"/>
                </a:lnTo>
                <a:lnTo>
                  <a:pt x="1221449" y="143016"/>
                </a:lnTo>
                <a:lnTo>
                  <a:pt x="1184358" y="171432"/>
                </a:lnTo>
                <a:lnTo>
                  <a:pt x="1159350" y="213579"/>
                </a:lnTo>
                <a:lnTo>
                  <a:pt x="1150180" y="265192"/>
                </a:lnTo>
                <a:lnTo>
                  <a:pt x="1141009" y="213579"/>
                </a:lnTo>
                <a:lnTo>
                  <a:pt x="1116002" y="171432"/>
                </a:lnTo>
                <a:lnTo>
                  <a:pt x="1078910" y="143016"/>
                </a:lnTo>
                <a:lnTo>
                  <a:pt x="1033489" y="132596"/>
                </a:lnTo>
                <a:lnTo>
                  <a:pt x="116691" y="132596"/>
                </a:lnTo>
                <a:lnTo>
                  <a:pt x="71269" y="122175"/>
                </a:lnTo>
                <a:lnTo>
                  <a:pt x="34178" y="93759"/>
                </a:lnTo>
                <a:lnTo>
                  <a:pt x="9170" y="51612"/>
                </a:lnTo>
                <a:lnTo>
                  <a:pt x="0" y="0"/>
                </a:lnTo>
              </a:path>
            </a:pathLst>
          </a:custGeom>
          <a:ln w="28575">
            <a:solidFill>
              <a:srgbClr val="5D4B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8558" y="5303011"/>
            <a:ext cx="267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what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our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LM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provides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Neural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10" dirty="0"/>
              <a:t> Translation?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9311" y="65053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46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1160760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20065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Neural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Machine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Translation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(NMT)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single </a:t>
            </a:r>
            <a:r>
              <a:rPr sz="2400" i="1" dirty="0">
                <a:latin typeface="Calibri"/>
                <a:cs typeface="Calibri"/>
              </a:rPr>
              <a:t>end-to-end neural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C1515"/>
              </a:buClr>
              <a:buFont typeface="Times New Roman"/>
              <a:buChar char="•"/>
            </a:pPr>
            <a:endParaRPr sz="3000">
              <a:latin typeface="Calibri"/>
              <a:cs typeface="Calibri"/>
            </a:endParaRPr>
          </a:p>
          <a:p>
            <a:pPr marL="354965" marR="5080" indent="-342900">
              <a:lnSpc>
                <a:spcPts val="281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 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sequence-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to-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sequence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(aka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seq2seq</a:t>
            </a:r>
            <a:r>
              <a:rPr sz="2400" spc="-10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involves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two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3902" y="2559639"/>
            <a:ext cx="335915" cy="139446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 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84601" y="2868268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9" y="779512"/>
                </a:moveTo>
                <a:lnTo>
                  <a:pt x="151755" y="773716"/>
                </a:lnTo>
                <a:lnTo>
                  <a:pt x="121808" y="757913"/>
                </a:lnTo>
                <a:lnTo>
                  <a:pt x="101617" y="734476"/>
                </a:lnTo>
                <a:lnTo>
                  <a:pt x="94214" y="705783"/>
                </a:lnTo>
                <a:lnTo>
                  <a:pt x="94214" y="463484"/>
                </a:lnTo>
                <a:lnTo>
                  <a:pt x="86811" y="434791"/>
                </a:lnTo>
                <a:lnTo>
                  <a:pt x="66620" y="411354"/>
                </a:lnTo>
                <a:lnTo>
                  <a:pt x="36673" y="395551"/>
                </a:lnTo>
                <a:lnTo>
                  <a:pt x="0" y="389756"/>
                </a:lnTo>
                <a:lnTo>
                  <a:pt x="36673" y="383960"/>
                </a:lnTo>
                <a:lnTo>
                  <a:pt x="66620" y="368157"/>
                </a:lnTo>
                <a:lnTo>
                  <a:pt x="86811" y="344720"/>
                </a:lnTo>
                <a:lnTo>
                  <a:pt x="94214" y="316027"/>
                </a:lnTo>
                <a:lnTo>
                  <a:pt x="94214" y="73728"/>
                </a:lnTo>
                <a:lnTo>
                  <a:pt x="101617" y="45035"/>
                </a:lnTo>
                <a:lnTo>
                  <a:pt x="121808" y="21598"/>
                </a:lnTo>
                <a:lnTo>
                  <a:pt x="151755" y="5795"/>
                </a:lnTo>
                <a:lnTo>
                  <a:pt x="188429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5715" y="2849971"/>
            <a:ext cx="4628998" cy="14074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4161" y="251459"/>
            <a:ext cx="5885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Neural</a:t>
            </a:r>
            <a:r>
              <a:rPr spc="-25" dirty="0"/>
              <a:t> </a:t>
            </a:r>
            <a:r>
              <a:rPr dirty="0"/>
              <a:t>Machine</a:t>
            </a:r>
            <a:r>
              <a:rPr spc="-20" dirty="0"/>
              <a:t> </a:t>
            </a:r>
            <a:r>
              <a:rPr dirty="0"/>
              <a:t>Translation</a:t>
            </a:r>
            <a:r>
              <a:rPr spc="-15" dirty="0"/>
              <a:t> </a:t>
            </a:r>
            <a:r>
              <a:rPr spc="-10" dirty="0"/>
              <a:t>(NMT)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01863" y="4279900"/>
            <a:ext cx="38246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1855" algn="l"/>
                <a:tab pos="1478280" algn="l"/>
                <a:tab pos="2005330" algn="l"/>
                <a:tab pos="2585720" algn="l"/>
                <a:tab pos="3135630" algn="l"/>
                <a:tab pos="3563620" algn="l"/>
              </a:tabLst>
            </a:pPr>
            <a:r>
              <a:rPr sz="1600" i="1" spc="-10" dirty="0">
                <a:latin typeface="Calibri"/>
                <a:cs typeface="Calibri"/>
              </a:rPr>
              <a:t>&lt;START&gt;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2400" i="1" spc="-37" baseline="5208" dirty="0">
                <a:latin typeface="Calibri"/>
                <a:cs typeface="Calibri"/>
              </a:rPr>
              <a:t>he</a:t>
            </a:r>
            <a:r>
              <a:rPr sz="2400" i="1" baseline="5208" dirty="0">
                <a:latin typeface="Calibri"/>
                <a:cs typeface="Calibri"/>
              </a:rPr>
              <a:t>	</a:t>
            </a:r>
            <a:r>
              <a:rPr sz="2400" i="1" spc="-37" baseline="3472" dirty="0">
                <a:latin typeface="Calibri"/>
                <a:cs typeface="Calibri"/>
              </a:rPr>
              <a:t>hit</a:t>
            </a:r>
            <a:r>
              <a:rPr sz="2400" i="1" baseline="3472" dirty="0">
                <a:latin typeface="Calibri"/>
                <a:cs typeface="Calibri"/>
              </a:rPr>
              <a:t>	</a:t>
            </a:r>
            <a:r>
              <a:rPr sz="2400" i="1" spc="-37" baseline="3472" dirty="0">
                <a:latin typeface="Calibri"/>
                <a:cs typeface="Calibri"/>
              </a:rPr>
              <a:t>me</a:t>
            </a:r>
            <a:r>
              <a:rPr sz="2400" i="1" baseline="3472" dirty="0">
                <a:latin typeface="Calibri"/>
                <a:cs typeface="Calibri"/>
              </a:rPr>
              <a:t>	</a:t>
            </a:r>
            <a:r>
              <a:rPr sz="2400" i="1" spc="-30" baseline="3472" dirty="0">
                <a:latin typeface="Calibri"/>
                <a:cs typeface="Calibri"/>
              </a:rPr>
              <a:t>with</a:t>
            </a:r>
            <a:r>
              <a:rPr sz="2400" i="1" baseline="3472" dirty="0">
                <a:latin typeface="Calibri"/>
                <a:cs typeface="Calibri"/>
              </a:rPr>
              <a:t>	</a:t>
            </a:r>
            <a:r>
              <a:rPr sz="2400" i="1" spc="-75" baseline="3472" dirty="0">
                <a:latin typeface="Calibri"/>
                <a:cs typeface="Calibri"/>
              </a:rPr>
              <a:t>a</a:t>
            </a:r>
            <a:r>
              <a:rPr sz="2400" i="1" baseline="3472" dirty="0">
                <a:latin typeface="Calibri"/>
                <a:cs typeface="Calibri"/>
              </a:rPr>
              <a:t>	</a:t>
            </a:r>
            <a:r>
              <a:rPr sz="2400" i="1" spc="-37" baseline="3472" dirty="0">
                <a:latin typeface="Calibri"/>
                <a:cs typeface="Calibri"/>
              </a:rPr>
              <a:t>pie</a:t>
            </a:r>
            <a:endParaRPr sz="2400" baseline="347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4289" y="4927092"/>
            <a:ext cx="2480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sentence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(input)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2695" y="4637603"/>
            <a:ext cx="2717165" cy="302895"/>
          </a:xfrm>
          <a:custGeom>
            <a:avLst/>
            <a:gdLst/>
            <a:ahLst/>
            <a:cxnLst/>
            <a:rect l="l" t="t" r="r" b="b"/>
            <a:pathLst>
              <a:path w="2717165" h="302895">
                <a:moveTo>
                  <a:pt x="2716913" y="0"/>
                </a:moveTo>
                <a:lnTo>
                  <a:pt x="2710882" y="47803"/>
                </a:lnTo>
                <a:lnTo>
                  <a:pt x="2694086" y="89318"/>
                </a:lnTo>
                <a:lnTo>
                  <a:pt x="2668470" y="122055"/>
                </a:lnTo>
                <a:lnTo>
                  <a:pt x="2635976" y="143524"/>
                </a:lnTo>
                <a:lnTo>
                  <a:pt x="2598551" y="151234"/>
                </a:lnTo>
                <a:lnTo>
                  <a:pt x="1476818" y="151234"/>
                </a:lnTo>
                <a:lnTo>
                  <a:pt x="1439392" y="158943"/>
                </a:lnTo>
                <a:lnTo>
                  <a:pt x="1406898" y="180412"/>
                </a:lnTo>
                <a:lnTo>
                  <a:pt x="1381282" y="213149"/>
                </a:lnTo>
                <a:lnTo>
                  <a:pt x="1364486" y="254664"/>
                </a:lnTo>
                <a:lnTo>
                  <a:pt x="1358456" y="302468"/>
                </a:lnTo>
                <a:lnTo>
                  <a:pt x="1352425" y="254664"/>
                </a:lnTo>
                <a:lnTo>
                  <a:pt x="1335630" y="213149"/>
                </a:lnTo>
                <a:lnTo>
                  <a:pt x="1310013" y="180412"/>
                </a:lnTo>
                <a:lnTo>
                  <a:pt x="1277520" y="158943"/>
                </a:lnTo>
                <a:lnTo>
                  <a:pt x="1240095" y="151234"/>
                </a:lnTo>
                <a:lnTo>
                  <a:pt x="118361" y="151234"/>
                </a:lnTo>
                <a:lnTo>
                  <a:pt x="80935" y="143524"/>
                </a:lnTo>
                <a:lnTo>
                  <a:pt x="48442" y="122055"/>
                </a:lnTo>
                <a:lnTo>
                  <a:pt x="22826" y="89318"/>
                </a:lnTo>
                <a:lnTo>
                  <a:pt x="6030" y="47803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8418" y="4219955"/>
            <a:ext cx="107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25" dirty="0">
                <a:latin typeface="Calibri"/>
                <a:cs typeface="Calibri"/>
              </a:rPr>
              <a:t>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7531" y="4219955"/>
            <a:ext cx="1168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5543" y="4219955"/>
            <a:ext cx="9378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240" algn="l"/>
              </a:tabLst>
            </a:pPr>
            <a:r>
              <a:rPr sz="1400" i="1" spc="-25" dirty="0">
                <a:latin typeface="Calibri"/>
                <a:cs typeface="Calibri"/>
              </a:rPr>
              <a:t>m’</a:t>
            </a:r>
            <a:r>
              <a:rPr sz="1400" i="1" dirty="0">
                <a:latin typeface="Calibri"/>
                <a:cs typeface="Calibri"/>
              </a:rPr>
              <a:t>	</a:t>
            </a:r>
            <a:r>
              <a:rPr sz="1400" i="1" spc="-10" dirty="0">
                <a:latin typeface="Calibri"/>
                <a:cs typeface="Calibri"/>
              </a:rPr>
              <a:t>entarté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06874" y="1557766"/>
            <a:ext cx="4098290" cy="271145"/>
          </a:xfrm>
          <a:custGeom>
            <a:avLst/>
            <a:gdLst/>
            <a:ahLst/>
            <a:cxnLst/>
            <a:rect l="l" t="t" r="r" b="b"/>
            <a:pathLst>
              <a:path w="4098290" h="271144">
                <a:moveTo>
                  <a:pt x="0" y="271034"/>
                </a:moveTo>
                <a:lnTo>
                  <a:pt x="8326" y="218282"/>
                </a:lnTo>
                <a:lnTo>
                  <a:pt x="31042" y="175207"/>
                </a:lnTo>
                <a:lnTo>
                  <a:pt x="64750" y="146166"/>
                </a:lnTo>
                <a:lnTo>
                  <a:pt x="106053" y="135517"/>
                </a:lnTo>
                <a:lnTo>
                  <a:pt x="1942921" y="135517"/>
                </a:lnTo>
                <a:lnTo>
                  <a:pt x="1984223" y="124867"/>
                </a:lnTo>
                <a:lnTo>
                  <a:pt x="2017931" y="95826"/>
                </a:lnTo>
                <a:lnTo>
                  <a:pt x="2040647" y="52751"/>
                </a:lnTo>
                <a:lnTo>
                  <a:pt x="2048975" y="0"/>
                </a:lnTo>
                <a:lnTo>
                  <a:pt x="2057301" y="52751"/>
                </a:lnTo>
                <a:lnTo>
                  <a:pt x="2080017" y="95826"/>
                </a:lnTo>
                <a:lnTo>
                  <a:pt x="2113725" y="124867"/>
                </a:lnTo>
                <a:lnTo>
                  <a:pt x="2155028" y="135517"/>
                </a:lnTo>
                <a:lnTo>
                  <a:pt x="3991895" y="135517"/>
                </a:lnTo>
                <a:lnTo>
                  <a:pt x="4033198" y="146166"/>
                </a:lnTo>
                <a:lnTo>
                  <a:pt x="4066906" y="175207"/>
                </a:lnTo>
                <a:lnTo>
                  <a:pt x="4089622" y="218282"/>
                </a:lnTo>
                <a:lnTo>
                  <a:pt x="4097949" y="2710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58959" y="2572004"/>
            <a:ext cx="335915" cy="1419860"/>
          </a:xfrm>
          <a:prstGeom prst="rect">
            <a:avLst/>
          </a:prstGeom>
        </p:spPr>
        <p:txBody>
          <a:bodyPr vert="vert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20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34820" y="2891082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3" y="5795"/>
                </a:lnTo>
                <a:lnTo>
                  <a:pt x="66621" y="21599"/>
                </a:lnTo>
                <a:lnTo>
                  <a:pt x="86811" y="45035"/>
                </a:lnTo>
                <a:lnTo>
                  <a:pt x="94215" y="73729"/>
                </a:lnTo>
                <a:lnTo>
                  <a:pt x="94215" y="316028"/>
                </a:lnTo>
                <a:lnTo>
                  <a:pt x="101618" y="344722"/>
                </a:lnTo>
                <a:lnTo>
                  <a:pt x="121808" y="368158"/>
                </a:lnTo>
                <a:lnTo>
                  <a:pt x="151756" y="383961"/>
                </a:lnTo>
                <a:lnTo>
                  <a:pt x="188430" y="389757"/>
                </a:lnTo>
                <a:lnTo>
                  <a:pt x="151756" y="395553"/>
                </a:lnTo>
                <a:lnTo>
                  <a:pt x="121808" y="411356"/>
                </a:lnTo>
                <a:lnTo>
                  <a:pt x="101618" y="434792"/>
                </a:lnTo>
                <a:lnTo>
                  <a:pt x="94215" y="463486"/>
                </a:lnTo>
                <a:lnTo>
                  <a:pt x="94215" y="705785"/>
                </a:lnTo>
                <a:lnTo>
                  <a:pt x="86811" y="734479"/>
                </a:lnTo>
                <a:lnTo>
                  <a:pt x="66621" y="757915"/>
                </a:lnTo>
                <a:lnTo>
                  <a:pt x="36673" y="773719"/>
                </a:lnTo>
                <a:lnTo>
                  <a:pt x="0" y="779515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08212" y="5613736"/>
            <a:ext cx="2624455" cy="101600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2555" marR="114935" algn="ctr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produces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2000" spc="-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14631" y="2195718"/>
            <a:ext cx="2089785" cy="1637664"/>
            <a:chOff x="3714631" y="2195718"/>
            <a:chExt cx="2089785" cy="1637664"/>
          </a:xfrm>
        </p:grpSpPr>
        <p:sp>
          <p:nvSpPr>
            <p:cNvPr id="17" name="object 17"/>
            <p:cNvSpPr/>
            <p:nvPr/>
          </p:nvSpPr>
          <p:spPr>
            <a:xfrm>
              <a:off x="3714631" y="2365357"/>
              <a:ext cx="386715" cy="355600"/>
            </a:xfrm>
            <a:custGeom>
              <a:avLst/>
              <a:gdLst/>
              <a:ahLst/>
              <a:cxnLst/>
              <a:rect l="l" t="t" r="r" b="b"/>
              <a:pathLst>
                <a:path w="386714" h="355600">
                  <a:moveTo>
                    <a:pt x="289283" y="292118"/>
                  </a:moveTo>
                  <a:lnTo>
                    <a:pt x="263602" y="320262"/>
                  </a:lnTo>
                  <a:lnTo>
                    <a:pt x="386556" y="355091"/>
                  </a:lnTo>
                  <a:lnTo>
                    <a:pt x="367258" y="304960"/>
                  </a:lnTo>
                  <a:lnTo>
                    <a:pt x="303356" y="304960"/>
                  </a:lnTo>
                  <a:lnTo>
                    <a:pt x="289283" y="292118"/>
                  </a:lnTo>
                  <a:close/>
                </a:path>
                <a:path w="386714" h="355600">
                  <a:moveTo>
                    <a:pt x="314965" y="263974"/>
                  </a:moveTo>
                  <a:lnTo>
                    <a:pt x="289283" y="292118"/>
                  </a:lnTo>
                  <a:lnTo>
                    <a:pt x="303356" y="304960"/>
                  </a:lnTo>
                  <a:lnTo>
                    <a:pt x="329037" y="276815"/>
                  </a:lnTo>
                  <a:lnTo>
                    <a:pt x="314965" y="263974"/>
                  </a:lnTo>
                  <a:close/>
                </a:path>
                <a:path w="386714" h="355600">
                  <a:moveTo>
                    <a:pt x="340647" y="235831"/>
                  </a:moveTo>
                  <a:lnTo>
                    <a:pt x="314965" y="263974"/>
                  </a:lnTo>
                  <a:lnTo>
                    <a:pt x="329037" y="276815"/>
                  </a:lnTo>
                  <a:lnTo>
                    <a:pt x="303356" y="304960"/>
                  </a:lnTo>
                  <a:lnTo>
                    <a:pt x="367258" y="304960"/>
                  </a:lnTo>
                  <a:lnTo>
                    <a:pt x="340647" y="235831"/>
                  </a:lnTo>
                  <a:close/>
                </a:path>
                <a:path w="386714" h="355600">
                  <a:moveTo>
                    <a:pt x="25681" y="0"/>
                  </a:moveTo>
                  <a:lnTo>
                    <a:pt x="0" y="28143"/>
                  </a:lnTo>
                  <a:lnTo>
                    <a:pt x="289283" y="292118"/>
                  </a:lnTo>
                  <a:lnTo>
                    <a:pt x="314965" y="263974"/>
                  </a:lnTo>
                  <a:lnTo>
                    <a:pt x="25681" y="0"/>
                  </a:lnTo>
                  <a:close/>
                </a:path>
              </a:pathLst>
            </a:custGeom>
            <a:solidFill>
              <a:srgbClr val="E9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2946" y="2741154"/>
              <a:ext cx="645795" cy="1077595"/>
            </a:xfrm>
            <a:custGeom>
              <a:avLst/>
              <a:gdLst/>
              <a:ahLst/>
              <a:cxnLst/>
              <a:rect l="l" t="t" r="r" b="b"/>
              <a:pathLst>
                <a:path w="645795" h="1077595">
                  <a:moveTo>
                    <a:pt x="0" y="0"/>
                  </a:moveTo>
                  <a:lnTo>
                    <a:pt x="645625" y="0"/>
                  </a:lnTo>
                  <a:lnTo>
                    <a:pt x="645625" y="1077453"/>
                  </a:lnTo>
                  <a:lnTo>
                    <a:pt x="0" y="107745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98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28134" y="2195718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3"/>
                  </a:lnTo>
                  <a:lnTo>
                    <a:pt x="47625" y="663783"/>
                  </a:lnTo>
                  <a:lnTo>
                    <a:pt x="47625" y="63500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6421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8440" y="612825"/>
            <a:ext cx="8315325" cy="13735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700" dirty="0">
                <a:solidFill>
                  <a:srgbClr val="3A87FF"/>
                </a:solidFill>
                <a:latin typeface="Calibri"/>
                <a:cs typeface="Calibri"/>
              </a:rPr>
              <a:t>The</a:t>
            </a:r>
            <a:r>
              <a:rPr sz="2700" spc="-3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3A87FF"/>
                </a:solidFill>
                <a:latin typeface="Calibri"/>
                <a:cs typeface="Calibri"/>
              </a:rPr>
              <a:t>sequence-</a:t>
            </a:r>
            <a:r>
              <a:rPr sz="2700" spc="-20" dirty="0">
                <a:solidFill>
                  <a:srgbClr val="3A87FF"/>
                </a:solidFill>
                <a:latin typeface="Calibri"/>
                <a:cs typeface="Calibri"/>
              </a:rPr>
              <a:t>to-</a:t>
            </a:r>
            <a:r>
              <a:rPr sz="2700" dirty="0">
                <a:solidFill>
                  <a:srgbClr val="3A87FF"/>
                </a:solidFill>
                <a:latin typeface="Calibri"/>
                <a:cs typeface="Calibri"/>
              </a:rPr>
              <a:t>sequence</a:t>
            </a:r>
            <a:r>
              <a:rPr sz="2700" spc="-1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3A87FF"/>
                </a:solidFill>
                <a:latin typeface="Calibri"/>
                <a:cs typeface="Calibri"/>
              </a:rPr>
              <a:t>model</a:t>
            </a:r>
            <a:endParaRPr sz="2700">
              <a:latin typeface="Calibri"/>
              <a:cs typeface="Calibri"/>
            </a:endParaRPr>
          </a:p>
          <a:p>
            <a:pPr marR="5080" algn="r">
              <a:lnSpc>
                <a:spcPts val="2325"/>
              </a:lnSpc>
              <a:spcBef>
                <a:spcPts val="555"/>
              </a:spcBef>
            </a:pPr>
            <a:r>
              <a:rPr sz="2000" spc="-25" dirty="0">
                <a:latin typeface="Calibri"/>
                <a:cs typeface="Calibri"/>
              </a:rPr>
              <a:t>Target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sentence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(output)</a:t>
            </a:r>
            <a:endParaRPr sz="2000">
              <a:latin typeface="Calibri"/>
              <a:cs typeface="Calibri"/>
            </a:endParaRPr>
          </a:p>
          <a:p>
            <a:pPr marR="2109470" algn="ctr">
              <a:lnSpc>
                <a:spcPts val="1830"/>
              </a:lnSpc>
            </a:pP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1600" spc="-2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source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98300"/>
                </a:solidFill>
                <a:latin typeface="Calibri"/>
                <a:cs typeface="Calibri"/>
              </a:rPr>
              <a:t>sentence.</a:t>
            </a:r>
            <a:endParaRPr sz="1600">
              <a:latin typeface="Calibri"/>
              <a:cs typeface="Calibri"/>
            </a:endParaRPr>
          </a:p>
          <a:p>
            <a:pPr marR="2108835" algn="ctr">
              <a:lnSpc>
                <a:spcPts val="1910"/>
              </a:lnSpc>
            </a:pP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Provides</a:t>
            </a:r>
            <a:r>
              <a:rPr sz="1600" spc="-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initial</a:t>
            </a:r>
            <a:r>
              <a:rPr sz="1600" spc="-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hidden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98300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8299" y="1960371"/>
            <a:ext cx="1478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for</a:t>
            </a:r>
            <a:r>
              <a:rPr sz="1600" spc="-3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1600" spc="-20" dirty="0">
                <a:solidFill>
                  <a:srgbClr val="00B050"/>
                </a:solidFill>
                <a:latin typeface="Calibri"/>
                <a:cs typeface="Calibri"/>
              </a:rPr>
              <a:t> RNN</a:t>
            </a:r>
            <a:r>
              <a:rPr sz="1600" spc="-20" dirty="0">
                <a:solidFill>
                  <a:srgbClr val="E98300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02475" y="4879854"/>
            <a:ext cx="5272405" cy="70802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78790" marR="44450" indent="-369570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2000" spc="-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r>
              <a:rPr sz="2000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generates </a:t>
            </a:r>
            <a:r>
              <a:rPr sz="2000" dirty="0">
                <a:latin typeface="Calibri"/>
                <a:cs typeface="Calibri"/>
              </a:rPr>
              <a:t>target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sentence,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conditioned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on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E98300"/>
                </a:solidFill>
                <a:latin typeface="Calibri"/>
                <a:cs typeface="Calibri"/>
              </a:rPr>
              <a:t>encoding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4193" y="2287274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43099" y="2204487"/>
            <a:ext cx="572135" cy="2063750"/>
            <a:chOff x="5843099" y="2204487"/>
            <a:chExt cx="572135" cy="2063750"/>
          </a:xfrm>
        </p:grpSpPr>
        <p:sp>
          <p:nvSpPr>
            <p:cNvPr id="25" name="object 25"/>
            <p:cNvSpPr/>
            <p:nvPr/>
          </p:nvSpPr>
          <p:spPr>
            <a:xfrm>
              <a:off x="5843099" y="2209802"/>
              <a:ext cx="490220" cy="2058670"/>
            </a:xfrm>
            <a:custGeom>
              <a:avLst/>
              <a:gdLst/>
              <a:ahLst/>
              <a:cxnLst/>
              <a:rect l="l" t="t" r="r" b="b"/>
              <a:pathLst>
                <a:path w="490220" h="2058670">
                  <a:moveTo>
                    <a:pt x="27906" y="0"/>
                  </a:moveTo>
                  <a:lnTo>
                    <a:pt x="0" y="6141"/>
                  </a:lnTo>
                  <a:lnTo>
                    <a:pt x="6141" y="34048"/>
                  </a:lnTo>
                  <a:lnTo>
                    <a:pt x="34048" y="27906"/>
                  </a:lnTo>
                  <a:lnTo>
                    <a:pt x="27906" y="0"/>
                  </a:lnTo>
                  <a:close/>
                </a:path>
                <a:path w="490220" h="2058670">
                  <a:moveTo>
                    <a:pt x="40190" y="55813"/>
                  </a:moveTo>
                  <a:lnTo>
                    <a:pt x="12283" y="61955"/>
                  </a:lnTo>
                  <a:lnTo>
                    <a:pt x="18425" y="89862"/>
                  </a:lnTo>
                  <a:lnTo>
                    <a:pt x="46332" y="83720"/>
                  </a:lnTo>
                  <a:lnTo>
                    <a:pt x="40190" y="55813"/>
                  </a:lnTo>
                  <a:close/>
                </a:path>
                <a:path w="490220" h="2058670">
                  <a:moveTo>
                    <a:pt x="52473" y="111627"/>
                  </a:moveTo>
                  <a:lnTo>
                    <a:pt x="24566" y="117769"/>
                  </a:lnTo>
                  <a:lnTo>
                    <a:pt x="30707" y="145676"/>
                  </a:lnTo>
                  <a:lnTo>
                    <a:pt x="58615" y="139536"/>
                  </a:lnTo>
                  <a:lnTo>
                    <a:pt x="52473" y="111627"/>
                  </a:lnTo>
                  <a:close/>
                </a:path>
                <a:path w="490220" h="2058670">
                  <a:moveTo>
                    <a:pt x="64756" y="167443"/>
                  </a:moveTo>
                  <a:lnTo>
                    <a:pt x="36849" y="173584"/>
                  </a:lnTo>
                  <a:lnTo>
                    <a:pt x="42990" y="201491"/>
                  </a:lnTo>
                  <a:lnTo>
                    <a:pt x="70897" y="195350"/>
                  </a:lnTo>
                  <a:lnTo>
                    <a:pt x="64756" y="167443"/>
                  </a:lnTo>
                  <a:close/>
                </a:path>
                <a:path w="490220" h="2058670">
                  <a:moveTo>
                    <a:pt x="77039" y="223257"/>
                  </a:moveTo>
                  <a:lnTo>
                    <a:pt x="49132" y="229398"/>
                  </a:lnTo>
                  <a:lnTo>
                    <a:pt x="55274" y="257305"/>
                  </a:lnTo>
                  <a:lnTo>
                    <a:pt x="83181" y="251164"/>
                  </a:lnTo>
                  <a:lnTo>
                    <a:pt x="77039" y="223257"/>
                  </a:lnTo>
                  <a:close/>
                </a:path>
                <a:path w="490220" h="2058670">
                  <a:moveTo>
                    <a:pt x="89322" y="279072"/>
                  </a:moveTo>
                  <a:lnTo>
                    <a:pt x="61415" y="285212"/>
                  </a:lnTo>
                  <a:lnTo>
                    <a:pt x="67556" y="313121"/>
                  </a:lnTo>
                  <a:lnTo>
                    <a:pt x="95464" y="306979"/>
                  </a:lnTo>
                  <a:lnTo>
                    <a:pt x="89322" y="279072"/>
                  </a:lnTo>
                  <a:close/>
                </a:path>
                <a:path w="490220" h="2058670">
                  <a:moveTo>
                    <a:pt x="101605" y="334886"/>
                  </a:moveTo>
                  <a:lnTo>
                    <a:pt x="73698" y="341028"/>
                  </a:lnTo>
                  <a:lnTo>
                    <a:pt x="79839" y="368935"/>
                  </a:lnTo>
                  <a:lnTo>
                    <a:pt x="107746" y="362793"/>
                  </a:lnTo>
                  <a:lnTo>
                    <a:pt x="101605" y="334886"/>
                  </a:lnTo>
                  <a:close/>
                </a:path>
                <a:path w="490220" h="2058670">
                  <a:moveTo>
                    <a:pt x="113888" y="390700"/>
                  </a:moveTo>
                  <a:lnTo>
                    <a:pt x="85981" y="396841"/>
                  </a:lnTo>
                  <a:lnTo>
                    <a:pt x="92123" y="424748"/>
                  </a:lnTo>
                  <a:lnTo>
                    <a:pt x="120030" y="418607"/>
                  </a:lnTo>
                  <a:lnTo>
                    <a:pt x="113888" y="390700"/>
                  </a:lnTo>
                  <a:close/>
                </a:path>
                <a:path w="490220" h="2058670">
                  <a:moveTo>
                    <a:pt x="126171" y="446515"/>
                  </a:moveTo>
                  <a:lnTo>
                    <a:pt x="98264" y="452655"/>
                  </a:lnTo>
                  <a:lnTo>
                    <a:pt x="104405" y="480564"/>
                  </a:lnTo>
                  <a:lnTo>
                    <a:pt x="132313" y="474422"/>
                  </a:lnTo>
                  <a:lnTo>
                    <a:pt x="126171" y="446515"/>
                  </a:lnTo>
                  <a:close/>
                </a:path>
                <a:path w="490220" h="2058670">
                  <a:moveTo>
                    <a:pt x="138454" y="502329"/>
                  </a:moveTo>
                  <a:lnTo>
                    <a:pt x="110547" y="508471"/>
                  </a:lnTo>
                  <a:lnTo>
                    <a:pt x="116688" y="536378"/>
                  </a:lnTo>
                  <a:lnTo>
                    <a:pt x="144595" y="530236"/>
                  </a:lnTo>
                  <a:lnTo>
                    <a:pt x="138454" y="502329"/>
                  </a:lnTo>
                  <a:close/>
                </a:path>
                <a:path w="490220" h="2058670">
                  <a:moveTo>
                    <a:pt x="150737" y="558143"/>
                  </a:moveTo>
                  <a:lnTo>
                    <a:pt x="122830" y="564285"/>
                  </a:lnTo>
                  <a:lnTo>
                    <a:pt x="128972" y="592192"/>
                  </a:lnTo>
                  <a:lnTo>
                    <a:pt x="156879" y="586051"/>
                  </a:lnTo>
                  <a:lnTo>
                    <a:pt x="150737" y="558143"/>
                  </a:lnTo>
                  <a:close/>
                </a:path>
                <a:path w="490220" h="2058670">
                  <a:moveTo>
                    <a:pt x="163021" y="613958"/>
                  </a:moveTo>
                  <a:lnTo>
                    <a:pt x="135114" y="620100"/>
                  </a:lnTo>
                  <a:lnTo>
                    <a:pt x="141254" y="648007"/>
                  </a:lnTo>
                  <a:lnTo>
                    <a:pt x="169162" y="641865"/>
                  </a:lnTo>
                  <a:lnTo>
                    <a:pt x="163021" y="613958"/>
                  </a:lnTo>
                  <a:close/>
                </a:path>
                <a:path w="490220" h="2058670">
                  <a:moveTo>
                    <a:pt x="175303" y="669772"/>
                  </a:moveTo>
                  <a:lnTo>
                    <a:pt x="147396" y="675914"/>
                  </a:lnTo>
                  <a:lnTo>
                    <a:pt x="153537" y="703821"/>
                  </a:lnTo>
                  <a:lnTo>
                    <a:pt x="181444" y="697679"/>
                  </a:lnTo>
                  <a:lnTo>
                    <a:pt x="175303" y="669772"/>
                  </a:lnTo>
                  <a:close/>
                </a:path>
                <a:path w="490220" h="2058670">
                  <a:moveTo>
                    <a:pt x="187586" y="725586"/>
                  </a:moveTo>
                  <a:lnTo>
                    <a:pt x="159679" y="731728"/>
                  </a:lnTo>
                  <a:lnTo>
                    <a:pt x="165821" y="759635"/>
                  </a:lnTo>
                  <a:lnTo>
                    <a:pt x="193728" y="753494"/>
                  </a:lnTo>
                  <a:lnTo>
                    <a:pt x="187586" y="725586"/>
                  </a:lnTo>
                  <a:close/>
                </a:path>
                <a:path w="490220" h="2058670">
                  <a:moveTo>
                    <a:pt x="199870" y="781401"/>
                  </a:moveTo>
                  <a:lnTo>
                    <a:pt x="171963" y="787543"/>
                  </a:lnTo>
                  <a:lnTo>
                    <a:pt x="178103" y="815450"/>
                  </a:lnTo>
                  <a:lnTo>
                    <a:pt x="206011" y="809308"/>
                  </a:lnTo>
                  <a:lnTo>
                    <a:pt x="199870" y="781401"/>
                  </a:lnTo>
                  <a:close/>
                </a:path>
                <a:path w="490220" h="2058670">
                  <a:moveTo>
                    <a:pt x="212152" y="837215"/>
                  </a:moveTo>
                  <a:lnTo>
                    <a:pt x="184245" y="843357"/>
                  </a:lnTo>
                  <a:lnTo>
                    <a:pt x="190386" y="871264"/>
                  </a:lnTo>
                  <a:lnTo>
                    <a:pt x="218293" y="865122"/>
                  </a:lnTo>
                  <a:lnTo>
                    <a:pt x="212152" y="837215"/>
                  </a:lnTo>
                  <a:close/>
                </a:path>
                <a:path w="490220" h="2058670">
                  <a:moveTo>
                    <a:pt x="224435" y="893029"/>
                  </a:moveTo>
                  <a:lnTo>
                    <a:pt x="196528" y="899171"/>
                  </a:lnTo>
                  <a:lnTo>
                    <a:pt x="202670" y="927078"/>
                  </a:lnTo>
                  <a:lnTo>
                    <a:pt x="230577" y="920937"/>
                  </a:lnTo>
                  <a:lnTo>
                    <a:pt x="224435" y="893029"/>
                  </a:lnTo>
                  <a:close/>
                </a:path>
                <a:path w="490220" h="2058670">
                  <a:moveTo>
                    <a:pt x="236719" y="948844"/>
                  </a:moveTo>
                  <a:lnTo>
                    <a:pt x="208812" y="954986"/>
                  </a:lnTo>
                  <a:lnTo>
                    <a:pt x="214952" y="982893"/>
                  </a:lnTo>
                  <a:lnTo>
                    <a:pt x="242860" y="976751"/>
                  </a:lnTo>
                  <a:lnTo>
                    <a:pt x="236719" y="948844"/>
                  </a:lnTo>
                  <a:close/>
                </a:path>
                <a:path w="490220" h="2058670">
                  <a:moveTo>
                    <a:pt x="249002" y="1004658"/>
                  </a:moveTo>
                  <a:lnTo>
                    <a:pt x="221094" y="1010800"/>
                  </a:lnTo>
                  <a:lnTo>
                    <a:pt x="227236" y="1038707"/>
                  </a:lnTo>
                  <a:lnTo>
                    <a:pt x="255143" y="1032565"/>
                  </a:lnTo>
                  <a:lnTo>
                    <a:pt x="249002" y="1004658"/>
                  </a:lnTo>
                  <a:close/>
                </a:path>
                <a:path w="490220" h="2058670">
                  <a:moveTo>
                    <a:pt x="261284" y="1060472"/>
                  </a:moveTo>
                  <a:lnTo>
                    <a:pt x="233377" y="1066614"/>
                  </a:lnTo>
                  <a:lnTo>
                    <a:pt x="239519" y="1094521"/>
                  </a:lnTo>
                  <a:lnTo>
                    <a:pt x="267426" y="1088381"/>
                  </a:lnTo>
                  <a:lnTo>
                    <a:pt x="261284" y="1060472"/>
                  </a:lnTo>
                  <a:close/>
                </a:path>
                <a:path w="490220" h="2058670">
                  <a:moveTo>
                    <a:pt x="273568" y="1116288"/>
                  </a:moveTo>
                  <a:lnTo>
                    <a:pt x="245661" y="1122429"/>
                  </a:lnTo>
                  <a:lnTo>
                    <a:pt x="251802" y="1150336"/>
                  </a:lnTo>
                  <a:lnTo>
                    <a:pt x="279709" y="1144195"/>
                  </a:lnTo>
                  <a:lnTo>
                    <a:pt x="273568" y="1116288"/>
                  </a:lnTo>
                  <a:close/>
                </a:path>
                <a:path w="490220" h="2058670">
                  <a:moveTo>
                    <a:pt x="285851" y="1172102"/>
                  </a:moveTo>
                  <a:lnTo>
                    <a:pt x="257943" y="1178243"/>
                  </a:lnTo>
                  <a:lnTo>
                    <a:pt x="264085" y="1206150"/>
                  </a:lnTo>
                  <a:lnTo>
                    <a:pt x="291992" y="1200010"/>
                  </a:lnTo>
                  <a:lnTo>
                    <a:pt x="285851" y="1172102"/>
                  </a:lnTo>
                  <a:close/>
                </a:path>
                <a:path w="490220" h="2058670">
                  <a:moveTo>
                    <a:pt x="298133" y="1227917"/>
                  </a:moveTo>
                  <a:lnTo>
                    <a:pt x="270226" y="1234059"/>
                  </a:lnTo>
                  <a:lnTo>
                    <a:pt x="276368" y="1261965"/>
                  </a:lnTo>
                  <a:lnTo>
                    <a:pt x="304275" y="1255824"/>
                  </a:lnTo>
                  <a:lnTo>
                    <a:pt x="298133" y="1227917"/>
                  </a:lnTo>
                  <a:close/>
                </a:path>
                <a:path w="490220" h="2058670">
                  <a:moveTo>
                    <a:pt x="310417" y="1283731"/>
                  </a:moveTo>
                  <a:lnTo>
                    <a:pt x="282510" y="1289872"/>
                  </a:lnTo>
                  <a:lnTo>
                    <a:pt x="288650" y="1317779"/>
                  </a:lnTo>
                  <a:lnTo>
                    <a:pt x="316558" y="1311638"/>
                  </a:lnTo>
                  <a:lnTo>
                    <a:pt x="310417" y="1283731"/>
                  </a:lnTo>
                  <a:close/>
                </a:path>
                <a:path w="490220" h="2058670">
                  <a:moveTo>
                    <a:pt x="322699" y="1339546"/>
                  </a:moveTo>
                  <a:lnTo>
                    <a:pt x="294792" y="1345686"/>
                  </a:lnTo>
                  <a:lnTo>
                    <a:pt x="300934" y="1373595"/>
                  </a:lnTo>
                  <a:lnTo>
                    <a:pt x="328841" y="1367453"/>
                  </a:lnTo>
                  <a:lnTo>
                    <a:pt x="322699" y="1339546"/>
                  </a:lnTo>
                  <a:close/>
                </a:path>
                <a:path w="490220" h="2058670">
                  <a:moveTo>
                    <a:pt x="334982" y="1395360"/>
                  </a:moveTo>
                  <a:lnTo>
                    <a:pt x="307075" y="1401502"/>
                  </a:lnTo>
                  <a:lnTo>
                    <a:pt x="313217" y="1429409"/>
                  </a:lnTo>
                  <a:lnTo>
                    <a:pt x="341124" y="1423267"/>
                  </a:lnTo>
                  <a:lnTo>
                    <a:pt x="334982" y="1395360"/>
                  </a:lnTo>
                  <a:close/>
                </a:path>
                <a:path w="490220" h="2058670">
                  <a:moveTo>
                    <a:pt x="347266" y="1451174"/>
                  </a:moveTo>
                  <a:lnTo>
                    <a:pt x="319359" y="1457316"/>
                  </a:lnTo>
                  <a:lnTo>
                    <a:pt x="325499" y="1485223"/>
                  </a:lnTo>
                  <a:lnTo>
                    <a:pt x="353407" y="1479082"/>
                  </a:lnTo>
                  <a:lnTo>
                    <a:pt x="347266" y="1451174"/>
                  </a:lnTo>
                  <a:close/>
                </a:path>
                <a:path w="490220" h="2058670">
                  <a:moveTo>
                    <a:pt x="359548" y="1506989"/>
                  </a:moveTo>
                  <a:lnTo>
                    <a:pt x="331641" y="1513131"/>
                  </a:lnTo>
                  <a:lnTo>
                    <a:pt x="337783" y="1541038"/>
                  </a:lnTo>
                  <a:lnTo>
                    <a:pt x="365690" y="1534896"/>
                  </a:lnTo>
                  <a:lnTo>
                    <a:pt x="359548" y="1506989"/>
                  </a:lnTo>
                  <a:close/>
                </a:path>
                <a:path w="490220" h="2058670">
                  <a:moveTo>
                    <a:pt x="371831" y="1562803"/>
                  </a:moveTo>
                  <a:lnTo>
                    <a:pt x="343924" y="1568945"/>
                  </a:lnTo>
                  <a:lnTo>
                    <a:pt x="350066" y="1596852"/>
                  </a:lnTo>
                  <a:lnTo>
                    <a:pt x="377973" y="1590710"/>
                  </a:lnTo>
                  <a:lnTo>
                    <a:pt x="371831" y="1562803"/>
                  </a:lnTo>
                  <a:close/>
                </a:path>
                <a:path w="490220" h="2058670">
                  <a:moveTo>
                    <a:pt x="384115" y="1618618"/>
                  </a:moveTo>
                  <a:lnTo>
                    <a:pt x="356208" y="1624759"/>
                  </a:lnTo>
                  <a:lnTo>
                    <a:pt x="362348" y="1652667"/>
                  </a:lnTo>
                  <a:lnTo>
                    <a:pt x="390257" y="1646525"/>
                  </a:lnTo>
                  <a:lnTo>
                    <a:pt x="384115" y="1618618"/>
                  </a:lnTo>
                  <a:close/>
                </a:path>
                <a:path w="490220" h="2058670">
                  <a:moveTo>
                    <a:pt x="396397" y="1674432"/>
                  </a:moveTo>
                  <a:lnTo>
                    <a:pt x="368490" y="1680574"/>
                  </a:lnTo>
                  <a:lnTo>
                    <a:pt x="374632" y="1708481"/>
                  </a:lnTo>
                  <a:lnTo>
                    <a:pt x="402539" y="1702339"/>
                  </a:lnTo>
                  <a:lnTo>
                    <a:pt x="396397" y="1674432"/>
                  </a:lnTo>
                  <a:close/>
                </a:path>
                <a:path w="490220" h="2058670">
                  <a:moveTo>
                    <a:pt x="408680" y="1730246"/>
                  </a:moveTo>
                  <a:lnTo>
                    <a:pt x="380773" y="1736388"/>
                  </a:lnTo>
                  <a:lnTo>
                    <a:pt x="386915" y="1764295"/>
                  </a:lnTo>
                  <a:lnTo>
                    <a:pt x="414822" y="1758153"/>
                  </a:lnTo>
                  <a:lnTo>
                    <a:pt x="408680" y="1730246"/>
                  </a:lnTo>
                  <a:close/>
                </a:path>
                <a:path w="490220" h="2058670">
                  <a:moveTo>
                    <a:pt x="420964" y="1786060"/>
                  </a:moveTo>
                  <a:lnTo>
                    <a:pt x="393057" y="1792202"/>
                  </a:lnTo>
                  <a:lnTo>
                    <a:pt x="399197" y="1820110"/>
                  </a:lnTo>
                  <a:lnTo>
                    <a:pt x="427106" y="1813968"/>
                  </a:lnTo>
                  <a:lnTo>
                    <a:pt x="420964" y="1786060"/>
                  </a:lnTo>
                  <a:close/>
                </a:path>
                <a:path w="490220" h="2058670">
                  <a:moveTo>
                    <a:pt x="433246" y="1841875"/>
                  </a:moveTo>
                  <a:lnTo>
                    <a:pt x="405339" y="1848017"/>
                  </a:lnTo>
                  <a:lnTo>
                    <a:pt x="411481" y="1875924"/>
                  </a:lnTo>
                  <a:lnTo>
                    <a:pt x="439388" y="1869782"/>
                  </a:lnTo>
                  <a:lnTo>
                    <a:pt x="433246" y="1841875"/>
                  </a:lnTo>
                  <a:close/>
                </a:path>
                <a:path w="490220" h="2058670">
                  <a:moveTo>
                    <a:pt x="445529" y="1897689"/>
                  </a:moveTo>
                  <a:lnTo>
                    <a:pt x="417622" y="1903831"/>
                  </a:lnTo>
                  <a:lnTo>
                    <a:pt x="423764" y="1931738"/>
                  </a:lnTo>
                  <a:lnTo>
                    <a:pt x="451671" y="1925596"/>
                  </a:lnTo>
                  <a:lnTo>
                    <a:pt x="445529" y="1897689"/>
                  </a:lnTo>
                  <a:close/>
                </a:path>
                <a:path w="490220" h="2058670">
                  <a:moveTo>
                    <a:pt x="433896" y="1977775"/>
                  </a:moveTo>
                  <a:lnTo>
                    <a:pt x="405988" y="1983916"/>
                  </a:lnTo>
                  <a:lnTo>
                    <a:pt x="466274" y="2058426"/>
                  </a:lnTo>
                  <a:lnTo>
                    <a:pt x="484147" y="1987552"/>
                  </a:lnTo>
                  <a:lnTo>
                    <a:pt x="436048" y="1987552"/>
                  </a:lnTo>
                  <a:lnTo>
                    <a:pt x="433896" y="1977775"/>
                  </a:lnTo>
                  <a:close/>
                </a:path>
                <a:path w="490220" h="2058670">
                  <a:moveTo>
                    <a:pt x="461803" y="1971633"/>
                  </a:moveTo>
                  <a:lnTo>
                    <a:pt x="433896" y="1977775"/>
                  </a:lnTo>
                  <a:lnTo>
                    <a:pt x="436048" y="1987552"/>
                  </a:lnTo>
                  <a:lnTo>
                    <a:pt x="463955" y="1981412"/>
                  </a:lnTo>
                  <a:lnTo>
                    <a:pt x="461803" y="1971633"/>
                  </a:lnTo>
                  <a:close/>
                </a:path>
                <a:path w="490220" h="2058670">
                  <a:moveTo>
                    <a:pt x="489710" y="1965492"/>
                  </a:moveTo>
                  <a:lnTo>
                    <a:pt x="461803" y="1971633"/>
                  </a:lnTo>
                  <a:lnTo>
                    <a:pt x="463955" y="1981412"/>
                  </a:lnTo>
                  <a:lnTo>
                    <a:pt x="436048" y="1987552"/>
                  </a:lnTo>
                  <a:lnTo>
                    <a:pt x="484147" y="1987552"/>
                  </a:lnTo>
                  <a:lnTo>
                    <a:pt x="489710" y="1965492"/>
                  </a:lnTo>
                  <a:close/>
                </a:path>
                <a:path w="490220" h="2058670">
                  <a:moveTo>
                    <a:pt x="457813" y="1953503"/>
                  </a:moveTo>
                  <a:lnTo>
                    <a:pt x="429906" y="1959645"/>
                  </a:lnTo>
                  <a:lnTo>
                    <a:pt x="433896" y="1977775"/>
                  </a:lnTo>
                  <a:lnTo>
                    <a:pt x="461803" y="1971633"/>
                  </a:lnTo>
                  <a:lnTo>
                    <a:pt x="457813" y="1953503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38553" y="2204487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28574" y="76199"/>
                  </a:moveTo>
                  <a:lnTo>
                    <a:pt x="28573" y="663783"/>
                  </a:lnTo>
                  <a:lnTo>
                    <a:pt x="47623" y="663783"/>
                  </a:lnTo>
                  <a:lnTo>
                    <a:pt x="47624" y="76199"/>
                  </a:lnTo>
                  <a:lnTo>
                    <a:pt x="28574" y="76199"/>
                  </a:lnTo>
                  <a:close/>
                </a:path>
                <a:path w="76200" h="664210">
                  <a:moveTo>
                    <a:pt x="69849" y="63498"/>
                  </a:moveTo>
                  <a:lnTo>
                    <a:pt x="47625" y="63498"/>
                  </a:lnTo>
                  <a:lnTo>
                    <a:pt x="47624" y="76199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  <a:path w="76200" h="664210">
                  <a:moveTo>
                    <a:pt x="47625" y="63498"/>
                  </a:moveTo>
                  <a:lnTo>
                    <a:pt x="28575" y="63498"/>
                  </a:lnTo>
                  <a:lnTo>
                    <a:pt x="28574" y="76199"/>
                  </a:lnTo>
                  <a:lnTo>
                    <a:pt x="47624" y="76199"/>
                  </a:lnTo>
                  <a:lnTo>
                    <a:pt x="47625" y="63498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198"/>
                  </a:lnTo>
                  <a:lnTo>
                    <a:pt x="28574" y="76199"/>
                  </a:lnTo>
                  <a:lnTo>
                    <a:pt x="28575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102882" y="2287274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465727" y="2199040"/>
            <a:ext cx="570230" cy="2061210"/>
            <a:chOff x="6465727" y="2199040"/>
            <a:chExt cx="570230" cy="2061210"/>
          </a:xfrm>
        </p:grpSpPr>
        <p:sp>
          <p:nvSpPr>
            <p:cNvPr id="29" name="object 29"/>
            <p:cNvSpPr/>
            <p:nvPr/>
          </p:nvSpPr>
          <p:spPr>
            <a:xfrm>
              <a:off x="6465727" y="2201415"/>
              <a:ext cx="490220" cy="2058670"/>
            </a:xfrm>
            <a:custGeom>
              <a:avLst/>
              <a:gdLst/>
              <a:ahLst/>
              <a:cxnLst/>
              <a:rect l="l" t="t" r="r" b="b"/>
              <a:pathLst>
                <a:path w="490220" h="2058670">
                  <a:moveTo>
                    <a:pt x="27906" y="0"/>
                  </a:moveTo>
                  <a:lnTo>
                    <a:pt x="0" y="6141"/>
                  </a:lnTo>
                  <a:lnTo>
                    <a:pt x="6141" y="34048"/>
                  </a:lnTo>
                  <a:lnTo>
                    <a:pt x="34048" y="27906"/>
                  </a:lnTo>
                  <a:lnTo>
                    <a:pt x="27906" y="0"/>
                  </a:lnTo>
                  <a:close/>
                </a:path>
                <a:path w="490220" h="2058670">
                  <a:moveTo>
                    <a:pt x="40190" y="55813"/>
                  </a:moveTo>
                  <a:lnTo>
                    <a:pt x="12283" y="61955"/>
                  </a:lnTo>
                  <a:lnTo>
                    <a:pt x="18423" y="89862"/>
                  </a:lnTo>
                  <a:lnTo>
                    <a:pt x="46332" y="83720"/>
                  </a:lnTo>
                  <a:lnTo>
                    <a:pt x="40190" y="55813"/>
                  </a:lnTo>
                  <a:close/>
                </a:path>
                <a:path w="490220" h="2058670">
                  <a:moveTo>
                    <a:pt x="52472" y="111629"/>
                  </a:moveTo>
                  <a:lnTo>
                    <a:pt x="24565" y="117769"/>
                  </a:lnTo>
                  <a:lnTo>
                    <a:pt x="30707" y="145677"/>
                  </a:lnTo>
                  <a:lnTo>
                    <a:pt x="58614" y="139536"/>
                  </a:lnTo>
                  <a:lnTo>
                    <a:pt x="52472" y="111629"/>
                  </a:lnTo>
                  <a:close/>
                </a:path>
                <a:path w="490220" h="2058670">
                  <a:moveTo>
                    <a:pt x="64756" y="167443"/>
                  </a:moveTo>
                  <a:lnTo>
                    <a:pt x="36849" y="173584"/>
                  </a:lnTo>
                  <a:lnTo>
                    <a:pt x="42990" y="201491"/>
                  </a:lnTo>
                  <a:lnTo>
                    <a:pt x="70897" y="195350"/>
                  </a:lnTo>
                  <a:lnTo>
                    <a:pt x="64756" y="167443"/>
                  </a:lnTo>
                  <a:close/>
                </a:path>
                <a:path w="490220" h="2058670">
                  <a:moveTo>
                    <a:pt x="77039" y="223257"/>
                  </a:moveTo>
                  <a:lnTo>
                    <a:pt x="49132" y="229398"/>
                  </a:lnTo>
                  <a:lnTo>
                    <a:pt x="55272" y="257305"/>
                  </a:lnTo>
                  <a:lnTo>
                    <a:pt x="83181" y="251165"/>
                  </a:lnTo>
                  <a:lnTo>
                    <a:pt x="77039" y="223257"/>
                  </a:lnTo>
                  <a:close/>
                </a:path>
                <a:path w="490220" h="2058670">
                  <a:moveTo>
                    <a:pt x="89321" y="279072"/>
                  </a:moveTo>
                  <a:lnTo>
                    <a:pt x="61414" y="285214"/>
                  </a:lnTo>
                  <a:lnTo>
                    <a:pt x="67556" y="313121"/>
                  </a:lnTo>
                  <a:lnTo>
                    <a:pt x="95463" y="306979"/>
                  </a:lnTo>
                  <a:lnTo>
                    <a:pt x="89321" y="279072"/>
                  </a:lnTo>
                  <a:close/>
                </a:path>
                <a:path w="490220" h="2058670">
                  <a:moveTo>
                    <a:pt x="101605" y="334886"/>
                  </a:moveTo>
                  <a:lnTo>
                    <a:pt x="73698" y="341028"/>
                  </a:lnTo>
                  <a:lnTo>
                    <a:pt x="79839" y="368934"/>
                  </a:lnTo>
                  <a:lnTo>
                    <a:pt x="107746" y="362793"/>
                  </a:lnTo>
                  <a:lnTo>
                    <a:pt x="101605" y="334886"/>
                  </a:lnTo>
                  <a:close/>
                </a:path>
                <a:path w="490220" h="2058670">
                  <a:moveTo>
                    <a:pt x="113888" y="390700"/>
                  </a:moveTo>
                  <a:lnTo>
                    <a:pt x="85981" y="396841"/>
                  </a:lnTo>
                  <a:lnTo>
                    <a:pt x="92121" y="424748"/>
                  </a:lnTo>
                  <a:lnTo>
                    <a:pt x="120030" y="418608"/>
                  </a:lnTo>
                  <a:lnTo>
                    <a:pt x="113888" y="390700"/>
                  </a:lnTo>
                  <a:close/>
                </a:path>
                <a:path w="490220" h="2058670">
                  <a:moveTo>
                    <a:pt x="126170" y="446515"/>
                  </a:moveTo>
                  <a:lnTo>
                    <a:pt x="98263" y="452657"/>
                  </a:lnTo>
                  <a:lnTo>
                    <a:pt x="104405" y="480564"/>
                  </a:lnTo>
                  <a:lnTo>
                    <a:pt x="132312" y="474422"/>
                  </a:lnTo>
                  <a:lnTo>
                    <a:pt x="126170" y="446515"/>
                  </a:lnTo>
                  <a:close/>
                </a:path>
                <a:path w="490220" h="2058670">
                  <a:moveTo>
                    <a:pt x="138454" y="502329"/>
                  </a:moveTo>
                  <a:lnTo>
                    <a:pt x="110547" y="508471"/>
                  </a:lnTo>
                  <a:lnTo>
                    <a:pt x="116688" y="536378"/>
                  </a:lnTo>
                  <a:lnTo>
                    <a:pt x="144595" y="530236"/>
                  </a:lnTo>
                  <a:lnTo>
                    <a:pt x="138454" y="502329"/>
                  </a:lnTo>
                  <a:close/>
                </a:path>
                <a:path w="490220" h="2058670">
                  <a:moveTo>
                    <a:pt x="150737" y="558144"/>
                  </a:moveTo>
                  <a:lnTo>
                    <a:pt x="122830" y="564285"/>
                  </a:lnTo>
                  <a:lnTo>
                    <a:pt x="128971" y="592193"/>
                  </a:lnTo>
                  <a:lnTo>
                    <a:pt x="156879" y="586051"/>
                  </a:lnTo>
                  <a:lnTo>
                    <a:pt x="150737" y="558144"/>
                  </a:lnTo>
                  <a:close/>
                </a:path>
                <a:path w="490220" h="2058670">
                  <a:moveTo>
                    <a:pt x="163019" y="613958"/>
                  </a:moveTo>
                  <a:lnTo>
                    <a:pt x="135112" y="620100"/>
                  </a:lnTo>
                  <a:lnTo>
                    <a:pt x="141254" y="648007"/>
                  </a:lnTo>
                  <a:lnTo>
                    <a:pt x="169161" y="641865"/>
                  </a:lnTo>
                  <a:lnTo>
                    <a:pt x="163019" y="613958"/>
                  </a:lnTo>
                  <a:close/>
                </a:path>
                <a:path w="490220" h="2058670">
                  <a:moveTo>
                    <a:pt x="175303" y="669772"/>
                  </a:moveTo>
                  <a:lnTo>
                    <a:pt x="147396" y="675914"/>
                  </a:lnTo>
                  <a:lnTo>
                    <a:pt x="153537" y="703821"/>
                  </a:lnTo>
                  <a:lnTo>
                    <a:pt x="181444" y="697679"/>
                  </a:lnTo>
                  <a:lnTo>
                    <a:pt x="175303" y="669772"/>
                  </a:lnTo>
                  <a:close/>
                </a:path>
                <a:path w="490220" h="2058670">
                  <a:moveTo>
                    <a:pt x="187586" y="725587"/>
                  </a:moveTo>
                  <a:lnTo>
                    <a:pt x="159679" y="731728"/>
                  </a:lnTo>
                  <a:lnTo>
                    <a:pt x="165820" y="759636"/>
                  </a:lnTo>
                  <a:lnTo>
                    <a:pt x="193728" y="753494"/>
                  </a:lnTo>
                  <a:lnTo>
                    <a:pt x="187586" y="725587"/>
                  </a:lnTo>
                  <a:close/>
                </a:path>
                <a:path w="490220" h="2058670">
                  <a:moveTo>
                    <a:pt x="199868" y="781401"/>
                  </a:moveTo>
                  <a:lnTo>
                    <a:pt x="171961" y="787543"/>
                  </a:lnTo>
                  <a:lnTo>
                    <a:pt x="178103" y="815450"/>
                  </a:lnTo>
                  <a:lnTo>
                    <a:pt x="206010" y="809308"/>
                  </a:lnTo>
                  <a:lnTo>
                    <a:pt x="199868" y="781401"/>
                  </a:lnTo>
                  <a:close/>
                </a:path>
                <a:path w="490220" h="2058670">
                  <a:moveTo>
                    <a:pt x="212152" y="837215"/>
                  </a:moveTo>
                  <a:lnTo>
                    <a:pt x="184245" y="843357"/>
                  </a:lnTo>
                  <a:lnTo>
                    <a:pt x="190386" y="871264"/>
                  </a:lnTo>
                  <a:lnTo>
                    <a:pt x="218293" y="865122"/>
                  </a:lnTo>
                  <a:lnTo>
                    <a:pt x="212152" y="837215"/>
                  </a:lnTo>
                  <a:close/>
                </a:path>
                <a:path w="490220" h="2058670">
                  <a:moveTo>
                    <a:pt x="224435" y="893030"/>
                  </a:moveTo>
                  <a:lnTo>
                    <a:pt x="196528" y="899171"/>
                  </a:lnTo>
                  <a:lnTo>
                    <a:pt x="202669" y="927079"/>
                  </a:lnTo>
                  <a:lnTo>
                    <a:pt x="230577" y="920937"/>
                  </a:lnTo>
                  <a:lnTo>
                    <a:pt x="224435" y="893030"/>
                  </a:lnTo>
                  <a:close/>
                </a:path>
                <a:path w="490220" h="2058670">
                  <a:moveTo>
                    <a:pt x="236717" y="948844"/>
                  </a:moveTo>
                  <a:lnTo>
                    <a:pt x="208810" y="954986"/>
                  </a:lnTo>
                  <a:lnTo>
                    <a:pt x="214952" y="982893"/>
                  </a:lnTo>
                  <a:lnTo>
                    <a:pt x="242859" y="976751"/>
                  </a:lnTo>
                  <a:lnTo>
                    <a:pt x="236717" y="948844"/>
                  </a:lnTo>
                  <a:close/>
                </a:path>
                <a:path w="490220" h="2058670">
                  <a:moveTo>
                    <a:pt x="249001" y="1004658"/>
                  </a:moveTo>
                  <a:lnTo>
                    <a:pt x="221094" y="1010800"/>
                  </a:lnTo>
                  <a:lnTo>
                    <a:pt x="227236" y="1038707"/>
                  </a:lnTo>
                  <a:lnTo>
                    <a:pt x="255143" y="1032565"/>
                  </a:lnTo>
                  <a:lnTo>
                    <a:pt x="249001" y="1004658"/>
                  </a:lnTo>
                  <a:close/>
                </a:path>
                <a:path w="490220" h="2058670">
                  <a:moveTo>
                    <a:pt x="261284" y="1060474"/>
                  </a:moveTo>
                  <a:lnTo>
                    <a:pt x="233377" y="1066614"/>
                  </a:lnTo>
                  <a:lnTo>
                    <a:pt x="239518" y="1094522"/>
                  </a:lnTo>
                  <a:lnTo>
                    <a:pt x="267426" y="1088381"/>
                  </a:lnTo>
                  <a:lnTo>
                    <a:pt x="261284" y="1060474"/>
                  </a:lnTo>
                  <a:close/>
                </a:path>
                <a:path w="490220" h="2058670">
                  <a:moveTo>
                    <a:pt x="273566" y="1116288"/>
                  </a:moveTo>
                  <a:lnTo>
                    <a:pt x="245659" y="1122429"/>
                  </a:lnTo>
                  <a:lnTo>
                    <a:pt x="251801" y="1150336"/>
                  </a:lnTo>
                  <a:lnTo>
                    <a:pt x="279708" y="1144195"/>
                  </a:lnTo>
                  <a:lnTo>
                    <a:pt x="273566" y="1116288"/>
                  </a:lnTo>
                  <a:close/>
                </a:path>
                <a:path w="490220" h="2058670">
                  <a:moveTo>
                    <a:pt x="285850" y="1172102"/>
                  </a:moveTo>
                  <a:lnTo>
                    <a:pt x="257943" y="1178243"/>
                  </a:lnTo>
                  <a:lnTo>
                    <a:pt x="264085" y="1206152"/>
                  </a:lnTo>
                  <a:lnTo>
                    <a:pt x="291992" y="1200010"/>
                  </a:lnTo>
                  <a:lnTo>
                    <a:pt x="285850" y="1172102"/>
                  </a:lnTo>
                  <a:close/>
                </a:path>
                <a:path w="490220" h="2058670">
                  <a:moveTo>
                    <a:pt x="298133" y="1227917"/>
                  </a:moveTo>
                  <a:lnTo>
                    <a:pt x="270226" y="1234058"/>
                  </a:lnTo>
                  <a:lnTo>
                    <a:pt x="276367" y="1261965"/>
                  </a:lnTo>
                  <a:lnTo>
                    <a:pt x="304275" y="1255824"/>
                  </a:lnTo>
                  <a:lnTo>
                    <a:pt x="298133" y="1227917"/>
                  </a:lnTo>
                  <a:close/>
                </a:path>
                <a:path w="490220" h="2058670">
                  <a:moveTo>
                    <a:pt x="310415" y="1283731"/>
                  </a:moveTo>
                  <a:lnTo>
                    <a:pt x="282508" y="1289872"/>
                  </a:lnTo>
                  <a:lnTo>
                    <a:pt x="288650" y="1317779"/>
                  </a:lnTo>
                  <a:lnTo>
                    <a:pt x="316557" y="1311639"/>
                  </a:lnTo>
                  <a:lnTo>
                    <a:pt x="310415" y="1283731"/>
                  </a:lnTo>
                  <a:close/>
                </a:path>
                <a:path w="490220" h="2058670">
                  <a:moveTo>
                    <a:pt x="322699" y="1339546"/>
                  </a:moveTo>
                  <a:lnTo>
                    <a:pt x="294792" y="1345688"/>
                  </a:lnTo>
                  <a:lnTo>
                    <a:pt x="300934" y="1373595"/>
                  </a:lnTo>
                  <a:lnTo>
                    <a:pt x="328841" y="1367453"/>
                  </a:lnTo>
                  <a:lnTo>
                    <a:pt x="322699" y="1339546"/>
                  </a:lnTo>
                  <a:close/>
                </a:path>
                <a:path w="490220" h="2058670">
                  <a:moveTo>
                    <a:pt x="334982" y="1395360"/>
                  </a:moveTo>
                  <a:lnTo>
                    <a:pt x="307075" y="1401502"/>
                  </a:lnTo>
                  <a:lnTo>
                    <a:pt x="313216" y="1429409"/>
                  </a:lnTo>
                  <a:lnTo>
                    <a:pt x="341124" y="1423267"/>
                  </a:lnTo>
                  <a:lnTo>
                    <a:pt x="334982" y="1395360"/>
                  </a:lnTo>
                  <a:close/>
                </a:path>
                <a:path w="490220" h="2058670">
                  <a:moveTo>
                    <a:pt x="347264" y="1451175"/>
                  </a:moveTo>
                  <a:lnTo>
                    <a:pt x="319358" y="1457316"/>
                  </a:lnTo>
                  <a:lnTo>
                    <a:pt x="325499" y="1485224"/>
                  </a:lnTo>
                  <a:lnTo>
                    <a:pt x="353406" y="1479082"/>
                  </a:lnTo>
                  <a:lnTo>
                    <a:pt x="347264" y="1451175"/>
                  </a:lnTo>
                  <a:close/>
                </a:path>
                <a:path w="490220" h="2058670">
                  <a:moveTo>
                    <a:pt x="359548" y="1506989"/>
                  </a:moveTo>
                  <a:lnTo>
                    <a:pt x="331641" y="1513131"/>
                  </a:lnTo>
                  <a:lnTo>
                    <a:pt x="337783" y="1541038"/>
                  </a:lnTo>
                  <a:lnTo>
                    <a:pt x="365690" y="1534896"/>
                  </a:lnTo>
                  <a:lnTo>
                    <a:pt x="359548" y="1506989"/>
                  </a:lnTo>
                  <a:close/>
                </a:path>
                <a:path w="490220" h="2058670">
                  <a:moveTo>
                    <a:pt x="371831" y="1562803"/>
                  </a:moveTo>
                  <a:lnTo>
                    <a:pt x="343923" y="1568945"/>
                  </a:lnTo>
                  <a:lnTo>
                    <a:pt x="350065" y="1596852"/>
                  </a:lnTo>
                  <a:lnTo>
                    <a:pt x="377972" y="1590711"/>
                  </a:lnTo>
                  <a:lnTo>
                    <a:pt x="371831" y="1562803"/>
                  </a:lnTo>
                  <a:close/>
                </a:path>
                <a:path w="490220" h="2058670">
                  <a:moveTo>
                    <a:pt x="384114" y="1618618"/>
                  </a:moveTo>
                  <a:lnTo>
                    <a:pt x="356207" y="1624760"/>
                  </a:lnTo>
                  <a:lnTo>
                    <a:pt x="362348" y="1652667"/>
                  </a:lnTo>
                  <a:lnTo>
                    <a:pt x="390255" y="1646525"/>
                  </a:lnTo>
                  <a:lnTo>
                    <a:pt x="384114" y="1618618"/>
                  </a:lnTo>
                  <a:close/>
                </a:path>
                <a:path w="490220" h="2058670">
                  <a:moveTo>
                    <a:pt x="396397" y="1674432"/>
                  </a:moveTo>
                  <a:lnTo>
                    <a:pt x="368490" y="1680574"/>
                  </a:lnTo>
                  <a:lnTo>
                    <a:pt x="374632" y="1708481"/>
                  </a:lnTo>
                  <a:lnTo>
                    <a:pt x="402539" y="1702339"/>
                  </a:lnTo>
                  <a:lnTo>
                    <a:pt x="396397" y="1674432"/>
                  </a:lnTo>
                  <a:close/>
                </a:path>
                <a:path w="490220" h="2058670">
                  <a:moveTo>
                    <a:pt x="408680" y="1730246"/>
                  </a:moveTo>
                  <a:lnTo>
                    <a:pt x="380773" y="1736388"/>
                  </a:lnTo>
                  <a:lnTo>
                    <a:pt x="386914" y="1764295"/>
                  </a:lnTo>
                  <a:lnTo>
                    <a:pt x="414822" y="1758154"/>
                  </a:lnTo>
                  <a:lnTo>
                    <a:pt x="408680" y="1730246"/>
                  </a:lnTo>
                  <a:close/>
                </a:path>
                <a:path w="490220" h="2058670">
                  <a:moveTo>
                    <a:pt x="420963" y="1786061"/>
                  </a:moveTo>
                  <a:lnTo>
                    <a:pt x="393056" y="1792202"/>
                  </a:lnTo>
                  <a:lnTo>
                    <a:pt x="399197" y="1820110"/>
                  </a:lnTo>
                  <a:lnTo>
                    <a:pt x="427104" y="1813968"/>
                  </a:lnTo>
                  <a:lnTo>
                    <a:pt x="420963" y="1786061"/>
                  </a:lnTo>
                  <a:close/>
                </a:path>
                <a:path w="490220" h="2058670">
                  <a:moveTo>
                    <a:pt x="433246" y="1841875"/>
                  </a:moveTo>
                  <a:lnTo>
                    <a:pt x="405339" y="1848017"/>
                  </a:lnTo>
                  <a:lnTo>
                    <a:pt x="411481" y="1875924"/>
                  </a:lnTo>
                  <a:lnTo>
                    <a:pt x="439388" y="1869782"/>
                  </a:lnTo>
                  <a:lnTo>
                    <a:pt x="433246" y="1841875"/>
                  </a:lnTo>
                  <a:close/>
                </a:path>
                <a:path w="490220" h="2058670">
                  <a:moveTo>
                    <a:pt x="445529" y="1897689"/>
                  </a:moveTo>
                  <a:lnTo>
                    <a:pt x="417622" y="1903831"/>
                  </a:lnTo>
                  <a:lnTo>
                    <a:pt x="423763" y="1931738"/>
                  </a:lnTo>
                  <a:lnTo>
                    <a:pt x="451671" y="1925598"/>
                  </a:lnTo>
                  <a:lnTo>
                    <a:pt x="445529" y="1897689"/>
                  </a:lnTo>
                  <a:close/>
                </a:path>
                <a:path w="490220" h="2058670">
                  <a:moveTo>
                    <a:pt x="433895" y="1977776"/>
                  </a:moveTo>
                  <a:lnTo>
                    <a:pt x="405988" y="1983917"/>
                  </a:lnTo>
                  <a:lnTo>
                    <a:pt x="466272" y="2058427"/>
                  </a:lnTo>
                  <a:lnTo>
                    <a:pt x="484146" y="1987553"/>
                  </a:lnTo>
                  <a:lnTo>
                    <a:pt x="436046" y="1987553"/>
                  </a:lnTo>
                  <a:lnTo>
                    <a:pt x="433895" y="1977776"/>
                  </a:lnTo>
                  <a:close/>
                </a:path>
                <a:path w="490220" h="2058670">
                  <a:moveTo>
                    <a:pt x="461802" y="1971635"/>
                  </a:moveTo>
                  <a:lnTo>
                    <a:pt x="433895" y="1977776"/>
                  </a:lnTo>
                  <a:lnTo>
                    <a:pt x="436046" y="1987553"/>
                  </a:lnTo>
                  <a:lnTo>
                    <a:pt x="463953" y="1981412"/>
                  </a:lnTo>
                  <a:lnTo>
                    <a:pt x="461802" y="1971635"/>
                  </a:lnTo>
                  <a:close/>
                </a:path>
                <a:path w="490220" h="2058670">
                  <a:moveTo>
                    <a:pt x="489709" y="1965493"/>
                  </a:moveTo>
                  <a:lnTo>
                    <a:pt x="461802" y="1971635"/>
                  </a:lnTo>
                  <a:lnTo>
                    <a:pt x="463953" y="1981412"/>
                  </a:lnTo>
                  <a:lnTo>
                    <a:pt x="436046" y="1987553"/>
                  </a:lnTo>
                  <a:lnTo>
                    <a:pt x="484146" y="1987553"/>
                  </a:lnTo>
                  <a:lnTo>
                    <a:pt x="489709" y="1965493"/>
                  </a:lnTo>
                  <a:close/>
                </a:path>
                <a:path w="490220" h="2058670">
                  <a:moveTo>
                    <a:pt x="457812" y="1953505"/>
                  </a:moveTo>
                  <a:lnTo>
                    <a:pt x="429905" y="1959646"/>
                  </a:lnTo>
                  <a:lnTo>
                    <a:pt x="433895" y="1977776"/>
                  </a:lnTo>
                  <a:lnTo>
                    <a:pt x="461802" y="1971635"/>
                  </a:lnTo>
                  <a:lnTo>
                    <a:pt x="457812" y="1953505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59405" y="2199040"/>
              <a:ext cx="76200" cy="664210"/>
            </a:xfrm>
            <a:custGeom>
              <a:avLst/>
              <a:gdLst/>
              <a:ahLst/>
              <a:cxnLst/>
              <a:rect l="l" t="t" r="r" b="b"/>
              <a:pathLst>
                <a:path w="76200" h="66421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663783"/>
                  </a:lnTo>
                  <a:lnTo>
                    <a:pt x="47623" y="663783"/>
                  </a:lnTo>
                  <a:lnTo>
                    <a:pt x="47625" y="63500"/>
                  </a:lnTo>
                  <a:close/>
                </a:path>
                <a:path w="76200" h="66421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6421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723734" y="2284226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18410" y="6034806"/>
            <a:ext cx="452755" cy="85725"/>
          </a:xfrm>
          <a:custGeom>
            <a:avLst/>
            <a:gdLst/>
            <a:ahLst/>
            <a:cxnLst/>
            <a:rect l="l" t="t" r="r" b="b"/>
            <a:pathLst>
              <a:path w="452754" h="85725">
                <a:moveTo>
                  <a:pt x="1" y="28574"/>
                </a:moveTo>
                <a:lnTo>
                  <a:pt x="0" y="57149"/>
                </a:lnTo>
                <a:lnTo>
                  <a:pt x="28575" y="57149"/>
                </a:lnTo>
                <a:lnTo>
                  <a:pt x="28575" y="28574"/>
                </a:lnTo>
                <a:lnTo>
                  <a:pt x="1" y="28574"/>
                </a:lnTo>
                <a:close/>
              </a:path>
              <a:path w="452754" h="85725">
                <a:moveTo>
                  <a:pt x="57150" y="28574"/>
                </a:moveTo>
                <a:lnTo>
                  <a:pt x="57150" y="57149"/>
                </a:lnTo>
                <a:lnTo>
                  <a:pt x="85725" y="57149"/>
                </a:lnTo>
                <a:lnTo>
                  <a:pt x="85725" y="28574"/>
                </a:lnTo>
                <a:lnTo>
                  <a:pt x="57150" y="28574"/>
                </a:lnTo>
                <a:close/>
              </a:path>
              <a:path w="452754" h="85725">
                <a:moveTo>
                  <a:pt x="114300" y="28574"/>
                </a:moveTo>
                <a:lnTo>
                  <a:pt x="114300" y="57149"/>
                </a:lnTo>
                <a:lnTo>
                  <a:pt x="142875" y="57149"/>
                </a:lnTo>
                <a:lnTo>
                  <a:pt x="142875" y="28574"/>
                </a:lnTo>
                <a:lnTo>
                  <a:pt x="114300" y="28574"/>
                </a:lnTo>
                <a:close/>
              </a:path>
              <a:path w="452754" h="85725">
                <a:moveTo>
                  <a:pt x="171450" y="28574"/>
                </a:moveTo>
                <a:lnTo>
                  <a:pt x="171450" y="57149"/>
                </a:lnTo>
                <a:lnTo>
                  <a:pt x="200025" y="57149"/>
                </a:lnTo>
                <a:lnTo>
                  <a:pt x="200025" y="28574"/>
                </a:lnTo>
                <a:lnTo>
                  <a:pt x="171450" y="28574"/>
                </a:lnTo>
                <a:close/>
              </a:path>
              <a:path w="452754" h="85725">
                <a:moveTo>
                  <a:pt x="228600" y="28574"/>
                </a:moveTo>
                <a:lnTo>
                  <a:pt x="228600" y="57149"/>
                </a:lnTo>
                <a:lnTo>
                  <a:pt x="257175" y="57149"/>
                </a:lnTo>
                <a:lnTo>
                  <a:pt x="257175" y="28574"/>
                </a:lnTo>
                <a:lnTo>
                  <a:pt x="228600" y="28574"/>
                </a:lnTo>
                <a:close/>
              </a:path>
              <a:path w="452754" h="85725">
                <a:moveTo>
                  <a:pt x="285750" y="28574"/>
                </a:moveTo>
                <a:lnTo>
                  <a:pt x="285750" y="57149"/>
                </a:lnTo>
                <a:lnTo>
                  <a:pt x="314325" y="57149"/>
                </a:lnTo>
                <a:lnTo>
                  <a:pt x="314325" y="28574"/>
                </a:lnTo>
                <a:lnTo>
                  <a:pt x="285750" y="28574"/>
                </a:lnTo>
                <a:close/>
              </a:path>
              <a:path w="452754" h="85725">
                <a:moveTo>
                  <a:pt x="366595" y="57149"/>
                </a:moveTo>
                <a:lnTo>
                  <a:pt x="366595" y="85725"/>
                </a:lnTo>
                <a:lnTo>
                  <a:pt x="423745" y="57150"/>
                </a:lnTo>
                <a:lnTo>
                  <a:pt x="366595" y="57149"/>
                </a:lnTo>
                <a:close/>
              </a:path>
              <a:path w="452754" h="85725">
                <a:moveTo>
                  <a:pt x="366595" y="28574"/>
                </a:moveTo>
                <a:lnTo>
                  <a:pt x="366595" y="57149"/>
                </a:lnTo>
                <a:lnTo>
                  <a:pt x="371475" y="57150"/>
                </a:lnTo>
                <a:lnTo>
                  <a:pt x="371475" y="28575"/>
                </a:lnTo>
                <a:lnTo>
                  <a:pt x="366595" y="28574"/>
                </a:lnTo>
                <a:close/>
              </a:path>
              <a:path w="452754" h="85725">
                <a:moveTo>
                  <a:pt x="366595" y="0"/>
                </a:moveTo>
                <a:lnTo>
                  <a:pt x="366595" y="28574"/>
                </a:lnTo>
                <a:lnTo>
                  <a:pt x="371475" y="28575"/>
                </a:lnTo>
                <a:lnTo>
                  <a:pt x="371475" y="57150"/>
                </a:lnTo>
                <a:lnTo>
                  <a:pt x="423746" y="57149"/>
                </a:lnTo>
                <a:lnTo>
                  <a:pt x="452320" y="42862"/>
                </a:lnTo>
                <a:lnTo>
                  <a:pt x="366595" y="0"/>
                </a:lnTo>
                <a:close/>
              </a:path>
              <a:path w="452754" h="85725">
                <a:moveTo>
                  <a:pt x="342900" y="28574"/>
                </a:moveTo>
                <a:lnTo>
                  <a:pt x="342900" y="57149"/>
                </a:lnTo>
                <a:lnTo>
                  <a:pt x="366595" y="57149"/>
                </a:lnTo>
                <a:lnTo>
                  <a:pt x="366595" y="28574"/>
                </a:lnTo>
                <a:lnTo>
                  <a:pt x="342900" y="28574"/>
                </a:lnTo>
                <a:close/>
              </a:path>
            </a:pathLst>
          </a:custGeom>
          <a:solidFill>
            <a:srgbClr val="FF8A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04550" y="5655309"/>
            <a:ext cx="4874260" cy="593090"/>
          </a:xfrm>
          <a:prstGeom prst="rect">
            <a:avLst/>
          </a:prstGeom>
          <a:ln w="19050">
            <a:solidFill>
              <a:srgbClr val="FF8AD8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702945" marR="197485" indent="-498475">
              <a:lnSpc>
                <a:spcPts val="1900"/>
              </a:lnSpc>
              <a:spcBef>
                <a:spcPts val="340"/>
              </a:spcBef>
              <a:tabLst>
                <a:tab pos="2592070" algn="l"/>
              </a:tabLst>
            </a:pP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Note:</a:t>
            </a:r>
            <a:r>
              <a:rPr sz="1600" spc="-50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This</a:t>
            </a:r>
            <a:r>
              <a:rPr sz="1600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diagram</a:t>
            </a:r>
            <a:r>
              <a:rPr sz="1600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shows</a:t>
            </a:r>
            <a:r>
              <a:rPr sz="1600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8AD8"/>
                </a:solidFill>
                <a:latin typeface="Calibri"/>
                <a:cs typeface="Calibri"/>
              </a:rPr>
              <a:t>test</a:t>
            </a:r>
            <a:r>
              <a:rPr sz="1600" b="1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8AD8"/>
                </a:solidFill>
                <a:latin typeface="Calibri"/>
                <a:cs typeface="Calibri"/>
              </a:rPr>
              <a:t>time</a:t>
            </a:r>
            <a:r>
              <a:rPr sz="1600" b="1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behavior:</a:t>
            </a:r>
            <a:r>
              <a:rPr sz="1600" spc="-3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8AD8"/>
                </a:solidFill>
                <a:latin typeface="Calibri"/>
                <a:cs typeface="Calibri"/>
              </a:rPr>
              <a:t>decoder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output</a:t>
            </a:r>
            <a:r>
              <a:rPr sz="1600" spc="-2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is</a:t>
            </a:r>
            <a:r>
              <a:rPr sz="1600" spc="-25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fed</a:t>
            </a:r>
            <a:r>
              <a:rPr sz="1600" spc="-25" dirty="0">
                <a:solidFill>
                  <a:srgbClr val="FF8AD8"/>
                </a:solidFill>
                <a:latin typeface="Calibri"/>
                <a:cs typeface="Calibri"/>
              </a:rPr>
              <a:t> in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	as</a:t>
            </a:r>
            <a:r>
              <a:rPr sz="1600" spc="-40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8AD8"/>
                </a:solidFill>
                <a:latin typeface="Calibri"/>
                <a:cs typeface="Calibri"/>
              </a:rPr>
              <a:t>next</a:t>
            </a:r>
            <a:r>
              <a:rPr sz="1600" spc="-40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8AD8"/>
                </a:solidFill>
                <a:latin typeface="Calibri"/>
                <a:cs typeface="Calibri"/>
              </a:rPr>
              <a:t>step’s</a:t>
            </a:r>
            <a:r>
              <a:rPr sz="1600" spc="-40" dirty="0">
                <a:solidFill>
                  <a:srgbClr val="FF8AD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8AD8"/>
                </a:solidFill>
                <a:latin typeface="Calibri"/>
                <a:cs typeface="Calibri"/>
              </a:rPr>
              <a:t>input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095826" y="2166415"/>
            <a:ext cx="2462530" cy="2091055"/>
            <a:chOff x="7095826" y="2166415"/>
            <a:chExt cx="2462530" cy="209105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5186" y="2195718"/>
              <a:ext cx="2432898" cy="206166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95820" y="2166416"/>
              <a:ext cx="2289810" cy="2082800"/>
            </a:xfrm>
            <a:custGeom>
              <a:avLst/>
              <a:gdLst/>
              <a:ahLst/>
              <a:cxnLst/>
              <a:rect l="l" t="t" r="r" b="b"/>
              <a:pathLst>
                <a:path w="2289809" h="2082800">
                  <a:moveTo>
                    <a:pt x="34048" y="51689"/>
                  </a:moveTo>
                  <a:lnTo>
                    <a:pt x="27901" y="23774"/>
                  </a:lnTo>
                  <a:lnTo>
                    <a:pt x="0" y="29921"/>
                  </a:lnTo>
                  <a:lnTo>
                    <a:pt x="6146" y="57823"/>
                  </a:lnTo>
                  <a:lnTo>
                    <a:pt x="34048" y="51689"/>
                  </a:lnTo>
                  <a:close/>
                </a:path>
                <a:path w="2289809" h="2082800">
                  <a:moveTo>
                    <a:pt x="46329" y="107492"/>
                  </a:moveTo>
                  <a:lnTo>
                    <a:pt x="40195" y="79590"/>
                  </a:lnTo>
                  <a:lnTo>
                    <a:pt x="12280" y="85737"/>
                  </a:lnTo>
                  <a:lnTo>
                    <a:pt x="18427" y="113639"/>
                  </a:lnTo>
                  <a:lnTo>
                    <a:pt x="46329" y="107492"/>
                  </a:lnTo>
                  <a:close/>
                </a:path>
                <a:path w="2289809" h="2082800">
                  <a:moveTo>
                    <a:pt x="58610" y="163309"/>
                  </a:moveTo>
                  <a:lnTo>
                    <a:pt x="52476" y="135407"/>
                  </a:lnTo>
                  <a:lnTo>
                    <a:pt x="24561" y="141541"/>
                  </a:lnTo>
                  <a:lnTo>
                    <a:pt x="30708" y="169456"/>
                  </a:lnTo>
                  <a:lnTo>
                    <a:pt x="58610" y="163309"/>
                  </a:lnTo>
                  <a:close/>
                </a:path>
                <a:path w="2289809" h="2082800">
                  <a:moveTo>
                    <a:pt x="70904" y="219125"/>
                  </a:moveTo>
                  <a:lnTo>
                    <a:pt x="64757" y="191223"/>
                  </a:lnTo>
                  <a:lnTo>
                    <a:pt x="36855" y="197358"/>
                  </a:lnTo>
                  <a:lnTo>
                    <a:pt x="42989" y="225272"/>
                  </a:lnTo>
                  <a:lnTo>
                    <a:pt x="70904" y="219125"/>
                  </a:lnTo>
                  <a:close/>
                </a:path>
                <a:path w="2289809" h="2082800">
                  <a:moveTo>
                    <a:pt x="83185" y="274942"/>
                  </a:moveTo>
                  <a:lnTo>
                    <a:pt x="77038" y="247027"/>
                  </a:lnTo>
                  <a:lnTo>
                    <a:pt x="49136" y="253174"/>
                  </a:lnTo>
                  <a:lnTo>
                    <a:pt x="55270" y="281076"/>
                  </a:lnTo>
                  <a:lnTo>
                    <a:pt x="83185" y="274942"/>
                  </a:lnTo>
                  <a:close/>
                </a:path>
                <a:path w="2289809" h="2082800">
                  <a:moveTo>
                    <a:pt x="95465" y="330758"/>
                  </a:moveTo>
                  <a:lnTo>
                    <a:pt x="89319" y="302844"/>
                  </a:lnTo>
                  <a:lnTo>
                    <a:pt x="61417" y="308991"/>
                  </a:lnTo>
                  <a:lnTo>
                    <a:pt x="67551" y="336892"/>
                  </a:lnTo>
                  <a:lnTo>
                    <a:pt x="95465" y="330758"/>
                  </a:lnTo>
                  <a:close/>
                </a:path>
                <a:path w="2289809" h="2082800">
                  <a:moveTo>
                    <a:pt x="107746" y="386575"/>
                  </a:moveTo>
                  <a:lnTo>
                    <a:pt x="101600" y="358660"/>
                  </a:lnTo>
                  <a:lnTo>
                    <a:pt x="73698" y="364807"/>
                  </a:lnTo>
                  <a:lnTo>
                    <a:pt x="79844" y="392709"/>
                  </a:lnTo>
                  <a:lnTo>
                    <a:pt x="107746" y="386575"/>
                  </a:lnTo>
                  <a:close/>
                </a:path>
                <a:path w="2289809" h="2082800">
                  <a:moveTo>
                    <a:pt x="120027" y="442379"/>
                  </a:moveTo>
                  <a:lnTo>
                    <a:pt x="113893" y="414477"/>
                  </a:lnTo>
                  <a:lnTo>
                    <a:pt x="85979" y="420624"/>
                  </a:lnTo>
                  <a:lnTo>
                    <a:pt x="92125" y="448525"/>
                  </a:lnTo>
                  <a:lnTo>
                    <a:pt x="120027" y="442379"/>
                  </a:lnTo>
                  <a:close/>
                </a:path>
                <a:path w="2289809" h="2082800">
                  <a:moveTo>
                    <a:pt x="132308" y="498195"/>
                  </a:moveTo>
                  <a:lnTo>
                    <a:pt x="126174" y="470293"/>
                  </a:lnTo>
                  <a:lnTo>
                    <a:pt x="98259" y="476427"/>
                  </a:lnTo>
                  <a:lnTo>
                    <a:pt x="104406" y="504342"/>
                  </a:lnTo>
                  <a:lnTo>
                    <a:pt x="132308" y="498195"/>
                  </a:lnTo>
                  <a:close/>
                </a:path>
                <a:path w="2289809" h="2082800">
                  <a:moveTo>
                    <a:pt x="144602" y="554012"/>
                  </a:moveTo>
                  <a:lnTo>
                    <a:pt x="138455" y="526110"/>
                  </a:lnTo>
                  <a:lnTo>
                    <a:pt x="110553" y="532244"/>
                  </a:lnTo>
                  <a:lnTo>
                    <a:pt x="116687" y="560158"/>
                  </a:lnTo>
                  <a:lnTo>
                    <a:pt x="144602" y="554012"/>
                  </a:lnTo>
                  <a:close/>
                </a:path>
                <a:path w="2289809" h="2082800">
                  <a:moveTo>
                    <a:pt x="156883" y="609828"/>
                  </a:moveTo>
                  <a:lnTo>
                    <a:pt x="150736" y="581926"/>
                  </a:lnTo>
                  <a:lnTo>
                    <a:pt x="122834" y="588060"/>
                  </a:lnTo>
                  <a:lnTo>
                    <a:pt x="128968" y="615962"/>
                  </a:lnTo>
                  <a:lnTo>
                    <a:pt x="156883" y="609828"/>
                  </a:lnTo>
                  <a:close/>
                </a:path>
                <a:path w="2289809" h="2082800">
                  <a:moveTo>
                    <a:pt x="169164" y="665645"/>
                  </a:moveTo>
                  <a:lnTo>
                    <a:pt x="163017" y="637730"/>
                  </a:lnTo>
                  <a:lnTo>
                    <a:pt x="135115" y="643877"/>
                  </a:lnTo>
                  <a:lnTo>
                    <a:pt x="141249" y="671779"/>
                  </a:lnTo>
                  <a:lnTo>
                    <a:pt x="169164" y="665645"/>
                  </a:lnTo>
                  <a:close/>
                </a:path>
                <a:path w="2289809" h="2082800">
                  <a:moveTo>
                    <a:pt x="181444" y="721461"/>
                  </a:moveTo>
                  <a:lnTo>
                    <a:pt x="175298" y="693547"/>
                  </a:lnTo>
                  <a:lnTo>
                    <a:pt x="147396" y="699693"/>
                  </a:lnTo>
                  <a:lnTo>
                    <a:pt x="153543" y="727595"/>
                  </a:lnTo>
                  <a:lnTo>
                    <a:pt x="181444" y="721461"/>
                  </a:lnTo>
                  <a:close/>
                </a:path>
                <a:path w="2289809" h="2082800">
                  <a:moveTo>
                    <a:pt x="193725" y="777265"/>
                  </a:moveTo>
                  <a:lnTo>
                    <a:pt x="187591" y="749363"/>
                  </a:lnTo>
                  <a:lnTo>
                    <a:pt x="159677" y="755510"/>
                  </a:lnTo>
                  <a:lnTo>
                    <a:pt x="165823" y="783412"/>
                  </a:lnTo>
                  <a:lnTo>
                    <a:pt x="193725" y="777265"/>
                  </a:lnTo>
                  <a:close/>
                </a:path>
                <a:path w="2289809" h="2082800">
                  <a:moveTo>
                    <a:pt x="206006" y="833081"/>
                  </a:moveTo>
                  <a:lnTo>
                    <a:pt x="199872" y="805180"/>
                  </a:lnTo>
                  <a:lnTo>
                    <a:pt x="171958" y="811314"/>
                  </a:lnTo>
                  <a:lnTo>
                    <a:pt x="178104" y="839228"/>
                  </a:lnTo>
                  <a:lnTo>
                    <a:pt x="206006" y="833081"/>
                  </a:lnTo>
                  <a:close/>
                </a:path>
                <a:path w="2289809" h="2082800">
                  <a:moveTo>
                    <a:pt x="218300" y="888898"/>
                  </a:moveTo>
                  <a:lnTo>
                    <a:pt x="212153" y="860996"/>
                  </a:lnTo>
                  <a:lnTo>
                    <a:pt x="184251" y="867130"/>
                  </a:lnTo>
                  <a:lnTo>
                    <a:pt x="190385" y="895045"/>
                  </a:lnTo>
                  <a:lnTo>
                    <a:pt x="218300" y="888898"/>
                  </a:lnTo>
                  <a:close/>
                </a:path>
                <a:path w="2289809" h="2082800">
                  <a:moveTo>
                    <a:pt x="230581" y="944714"/>
                  </a:moveTo>
                  <a:lnTo>
                    <a:pt x="224434" y="916813"/>
                  </a:lnTo>
                  <a:lnTo>
                    <a:pt x="196532" y="922947"/>
                  </a:lnTo>
                  <a:lnTo>
                    <a:pt x="202666" y="950849"/>
                  </a:lnTo>
                  <a:lnTo>
                    <a:pt x="230581" y="944714"/>
                  </a:lnTo>
                  <a:close/>
                </a:path>
                <a:path w="2289809" h="2082800">
                  <a:moveTo>
                    <a:pt x="242862" y="1000531"/>
                  </a:moveTo>
                  <a:lnTo>
                    <a:pt x="236715" y="972616"/>
                  </a:lnTo>
                  <a:lnTo>
                    <a:pt x="208813" y="978763"/>
                  </a:lnTo>
                  <a:lnTo>
                    <a:pt x="214947" y="1006665"/>
                  </a:lnTo>
                  <a:lnTo>
                    <a:pt x="242862" y="1000531"/>
                  </a:lnTo>
                  <a:close/>
                </a:path>
                <a:path w="2289809" h="2082800">
                  <a:moveTo>
                    <a:pt x="255143" y="1056347"/>
                  </a:moveTo>
                  <a:lnTo>
                    <a:pt x="248996" y="1028433"/>
                  </a:lnTo>
                  <a:lnTo>
                    <a:pt x="221094" y="1034580"/>
                  </a:lnTo>
                  <a:lnTo>
                    <a:pt x="227241" y="1062482"/>
                  </a:lnTo>
                  <a:lnTo>
                    <a:pt x="255143" y="1056347"/>
                  </a:lnTo>
                  <a:close/>
                </a:path>
                <a:path w="2289809" h="2082800">
                  <a:moveTo>
                    <a:pt x="267423" y="1112151"/>
                  </a:moveTo>
                  <a:lnTo>
                    <a:pt x="261289" y="1084249"/>
                  </a:lnTo>
                  <a:lnTo>
                    <a:pt x="233375" y="1090396"/>
                  </a:lnTo>
                  <a:lnTo>
                    <a:pt x="239522" y="1118298"/>
                  </a:lnTo>
                  <a:lnTo>
                    <a:pt x="267423" y="1112151"/>
                  </a:lnTo>
                  <a:close/>
                </a:path>
                <a:path w="2289809" h="2082800">
                  <a:moveTo>
                    <a:pt x="279704" y="1167968"/>
                  </a:moveTo>
                  <a:lnTo>
                    <a:pt x="273570" y="1140066"/>
                  </a:lnTo>
                  <a:lnTo>
                    <a:pt x="245656" y="1146200"/>
                  </a:lnTo>
                  <a:lnTo>
                    <a:pt x="251802" y="1174115"/>
                  </a:lnTo>
                  <a:lnTo>
                    <a:pt x="279704" y="1167968"/>
                  </a:lnTo>
                  <a:close/>
                </a:path>
                <a:path w="2289809" h="2082800">
                  <a:moveTo>
                    <a:pt x="291998" y="1223784"/>
                  </a:moveTo>
                  <a:lnTo>
                    <a:pt x="285851" y="1195882"/>
                  </a:lnTo>
                  <a:lnTo>
                    <a:pt x="257949" y="1202016"/>
                  </a:lnTo>
                  <a:lnTo>
                    <a:pt x="264083" y="1229931"/>
                  </a:lnTo>
                  <a:lnTo>
                    <a:pt x="291998" y="1223784"/>
                  </a:lnTo>
                  <a:close/>
                </a:path>
                <a:path w="2289809" h="2082800">
                  <a:moveTo>
                    <a:pt x="304279" y="1279601"/>
                  </a:moveTo>
                  <a:lnTo>
                    <a:pt x="298132" y="1251699"/>
                  </a:lnTo>
                  <a:lnTo>
                    <a:pt x="270230" y="1257833"/>
                  </a:lnTo>
                  <a:lnTo>
                    <a:pt x="276364" y="1285748"/>
                  </a:lnTo>
                  <a:lnTo>
                    <a:pt x="304279" y="1279601"/>
                  </a:lnTo>
                  <a:close/>
                </a:path>
                <a:path w="2289809" h="2082800">
                  <a:moveTo>
                    <a:pt x="316560" y="1335417"/>
                  </a:moveTo>
                  <a:lnTo>
                    <a:pt x="310413" y="1307503"/>
                  </a:lnTo>
                  <a:lnTo>
                    <a:pt x="282511" y="1313649"/>
                  </a:lnTo>
                  <a:lnTo>
                    <a:pt x="288645" y="1341551"/>
                  </a:lnTo>
                  <a:lnTo>
                    <a:pt x="316560" y="1335417"/>
                  </a:lnTo>
                  <a:close/>
                </a:path>
                <a:path w="2289809" h="2082800">
                  <a:moveTo>
                    <a:pt x="328841" y="1391234"/>
                  </a:moveTo>
                  <a:lnTo>
                    <a:pt x="322694" y="1363319"/>
                  </a:lnTo>
                  <a:lnTo>
                    <a:pt x="294792" y="1369466"/>
                  </a:lnTo>
                  <a:lnTo>
                    <a:pt x="300939" y="1397368"/>
                  </a:lnTo>
                  <a:lnTo>
                    <a:pt x="328841" y="1391234"/>
                  </a:lnTo>
                  <a:close/>
                </a:path>
                <a:path w="2289809" h="2082800">
                  <a:moveTo>
                    <a:pt x="341122" y="1447038"/>
                  </a:moveTo>
                  <a:lnTo>
                    <a:pt x="334987" y="1419136"/>
                  </a:lnTo>
                  <a:lnTo>
                    <a:pt x="307073" y="1425282"/>
                  </a:lnTo>
                  <a:lnTo>
                    <a:pt x="313220" y="1453184"/>
                  </a:lnTo>
                  <a:lnTo>
                    <a:pt x="341122" y="1447038"/>
                  </a:lnTo>
                  <a:close/>
                </a:path>
                <a:path w="2289809" h="2082800">
                  <a:moveTo>
                    <a:pt x="353402" y="1502854"/>
                  </a:moveTo>
                  <a:lnTo>
                    <a:pt x="347268" y="1474952"/>
                  </a:lnTo>
                  <a:lnTo>
                    <a:pt x="319354" y="1481086"/>
                  </a:lnTo>
                  <a:lnTo>
                    <a:pt x="325501" y="1509001"/>
                  </a:lnTo>
                  <a:lnTo>
                    <a:pt x="353402" y="1502854"/>
                  </a:lnTo>
                  <a:close/>
                </a:path>
                <a:path w="2289809" h="2082800">
                  <a:moveTo>
                    <a:pt x="365696" y="1558671"/>
                  </a:moveTo>
                  <a:lnTo>
                    <a:pt x="359549" y="1530769"/>
                  </a:lnTo>
                  <a:lnTo>
                    <a:pt x="331647" y="1536903"/>
                  </a:lnTo>
                  <a:lnTo>
                    <a:pt x="337781" y="1564817"/>
                  </a:lnTo>
                  <a:lnTo>
                    <a:pt x="365696" y="1558671"/>
                  </a:lnTo>
                  <a:close/>
                </a:path>
                <a:path w="2289809" h="2082800">
                  <a:moveTo>
                    <a:pt x="377977" y="1614487"/>
                  </a:moveTo>
                  <a:lnTo>
                    <a:pt x="371830" y="1586585"/>
                  </a:lnTo>
                  <a:lnTo>
                    <a:pt x="343928" y="1592719"/>
                  </a:lnTo>
                  <a:lnTo>
                    <a:pt x="350062" y="1620634"/>
                  </a:lnTo>
                  <a:lnTo>
                    <a:pt x="377977" y="1614487"/>
                  </a:lnTo>
                  <a:close/>
                </a:path>
                <a:path w="2289809" h="2082800">
                  <a:moveTo>
                    <a:pt x="390258" y="1670304"/>
                  </a:moveTo>
                  <a:lnTo>
                    <a:pt x="384111" y="1642389"/>
                  </a:lnTo>
                  <a:lnTo>
                    <a:pt x="356209" y="1648536"/>
                  </a:lnTo>
                  <a:lnTo>
                    <a:pt x="362343" y="1676438"/>
                  </a:lnTo>
                  <a:lnTo>
                    <a:pt x="390258" y="1670304"/>
                  </a:lnTo>
                  <a:close/>
                </a:path>
                <a:path w="2289809" h="2082800">
                  <a:moveTo>
                    <a:pt x="402539" y="1726120"/>
                  </a:moveTo>
                  <a:lnTo>
                    <a:pt x="396392" y="1698205"/>
                  </a:lnTo>
                  <a:lnTo>
                    <a:pt x="368490" y="1704352"/>
                  </a:lnTo>
                  <a:lnTo>
                    <a:pt x="374637" y="1732254"/>
                  </a:lnTo>
                  <a:lnTo>
                    <a:pt x="402539" y="1726120"/>
                  </a:lnTo>
                  <a:close/>
                </a:path>
                <a:path w="2289809" h="2082800">
                  <a:moveTo>
                    <a:pt x="414820" y="1781924"/>
                  </a:moveTo>
                  <a:lnTo>
                    <a:pt x="408686" y="1754022"/>
                  </a:lnTo>
                  <a:lnTo>
                    <a:pt x="380771" y="1760169"/>
                  </a:lnTo>
                  <a:lnTo>
                    <a:pt x="386918" y="1788071"/>
                  </a:lnTo>
                  <a:lnTo>
                    <a:pt x="414820" y="1781924"/>
                  </a:lnTo>
                  <a:close/>
                </a:path>
                <a:path w="2289809" h="2082800">
                  <a:moveTo>
                    <a:pt x="427101" y="1837740"/>
                  </a:moveTo>
                  <a:lnTo>
                    <a:pt x="420966" y="1809838"/>
                  </a:lnTo>
                  <a:lnTo>
                    <a:pt x="393052" y="1815973"/>
                  </a:lnTo>
                  <a:lnTo>
                    <a:pt x="399199" y="1843887"/>
                  </a:lnTo>
                  <a:lnTo>
                    <a:pt x="427101" y="1837740"/>
                  </a:lnTo>
                  <a:close/>
                </a:path>
                <a:path w="2289809" h="2082800">
                  <a:moveTo>
                    <a:pt x="439394" y="1893557"/>
                  </a:moveTo>
                  <a:lnTo>
                    <a:pt x="433247" y="1865655"/>
                  </a:lnTo>
                  <a:lnTo>
                    <a:pt x="405345" y="1871789"/>
                  </a:lnTo>
                  <a:lnTo>
                    <a:pt x="411480" y="1899704"/>
                  </a:lnTo>
                  <a:lnTo>
                    <a:pt x="439394" y="1893557"/>
                  </a:lnTo>
                  <a:close/>
                </a:path>
                <a:path w="2289809" h="2082800">
                  <a:moveTo>
                    <a:pt x="451675" y="1949373"/>
                  </a:moveTo>
                  <a:lnTo>
                    <a:pt x="445528" y="1921471"/>
                  </a:lnTo>
                  <a:lnTo>
                    <a:pt x="417626" y="1927606"/>
                  </a:lnTo>
                  <a:lnTo>
                    <a:pt x="423760" y="1955520"/>
                  </a:lnTo>
                  <a:lnTo>
                    <a:pt x="451675" y="1949373"/>
                  </a:lnTo>
                  <a:close/>
                </a:path>
                <a:path w="2289809" h="2082800">
                  <a:moveTo>
                    <a:pt x="489712" y="1989264"/>
                  </a:moveTo>
                  <a:lnTo>
                    <a:pt x="461797" y="1995411"/>
                  </a:lnTo>
                  <a:lnTo>
                    <a:pt x="457809" y="1977275"/>
                  </a:lnTo>
                  <a:lnTo>
                    <a:pt x="429907" y="1983422"/>
                  </a:lnTo>
                  <a:lnTo>
                    <a:pt x="433895" y="2001558"/>
                  </a:lnTo>
                  <a:lnTo>
                    <a:pt x="405993" y="2007692"/>
                  </a:lnTo>
                  <a:lnTo>
                    <a:pt x="466267" y="2082203"/>
                  </a:lnTo>
                  <a:lnTo>
                    <a:pt x="484149" y="2011324"/>
                  </a:lnTo>
                  <a:lnTo>
                    <a:pt x="489712" y="1989264"/>
                  </a:lnTo>
                  <a:close/>
                </a:path>
                <a:path w="2289809" h="2082800">
                  <a:moveTo>
                    <a:pt x="629691" y="51689"/>
                  </a:moveTo>
                  <a:lnTo>
                    <a:pt x="623544" y="23774"/>
                  </a:lnTo>
                  <a:lnTo>
                    <a:pt x="595642" y="29921"/>
                  </a:lnTo>
                  <a:lnTo>
                    <a:pt x="601776" y="57823"/>
                  </a:lnTo>
                  <a:lnTo>
                    <a:pt x="629691" y="51689"/>
                  </a:lnTo>
                  <a:close/>
                </a:path>
                <a:path w="2289809" h="2082800">
                  <a:moveTo>
                    <a:pt x="641972" y="107492"/>
                  </a:moveTo>
                  <a:lnTo>
                    <a:pt x="635825" y="79590"/>
                  </a:lnTo>
                  <a:lnTo>
                    <a:pt x="607923" y="85737"/>
                  </a:lnTo>
                  <a:lnTo>
                    <a:pt x="614057" y="113639"/>
                  </a:lnTo>
                  <a:lnTo>
                    <a:pt x="641972" y="107492"/>
                  </a:lnTo>
                  <a:close/>
                </a:path>
                <a:path w="2289809" h="2082800">
                  <a:moveTo>
                    <a:pt x="654253" y="163309"/>
                  </a:moveTo>
                  <a:lnTo>
                    <a:pt x="648106" y="135407"/>
                  </a:lnTo>
                  <a:lnTo>
                    <a:pt x="620204" y="141541"/>
                  </a:lnTo>
                  <a:lnTo>
                    <a:pt x="626338" y="169456"/>
                  </a:lnTo>
                  <a:lnTo>
                    <a:pt x="654253" y="163309"/>
                  </a:lnTo>
                  <a:close/>
                </a:path>
                <a:path w="2289809" h="2082800">
                  <a:moveTo>
                    <a:pt x="666534" y="219125"/>
                  </a:moveTo>
                  <a:lnTo>
                    <a:pt x="660387" y="191223"/>
                  </a:lnTo>
                  <a:lnTo>
                    <a:pt x="632485" y="197358"/>
                  </a:lnTo>
                  <a:lnTo>
                    <a:pt x="638632" y="225272"/>
                  </a:lnTo>
                  <a:lnTo>
                    <a:pt x="666534" y="219125"/>
                  </a:lnTo>
                  <a:close/>
                </a:path>
                <a:path w="2289809" h="2082800">
                  <a:moveTo>
                    <a:pt x="678815" y="274942"/>
                  </a:moveTo>
                  <a:lnTo>
                    <a:pt x="672680" y="247027"/>
                  </a:lnTo>
                  <a:lnTo>
                    <a:pt x="644766" y="253174"/>
                  </a:lnTo>
                  <a:lnTo>
                    <a:pt x="650913" y="281076"/>
                  </a:lnTo>
                  <a:lnTo>
                    <a:pt x="678815" y="274942"/>
                  </a:lnTo>
                  <a:close/>
                </a:path>
                <a:path w="2289809" h="2082800">
                  <a:moveTo>
                    <a:pt x="691095" y="330758"/>
                  </a:moveTo>
                  <a:lnTo>
                    <a:pt x="684961" y="302844"/>
                  </a:lnTo>
                  <a:lnTo>
                    <a:pt x="657047" y="308991"/>
                  </a:lnTo>
                  <a:lnTo>
                    <a:pt x="663194" y="336892"/>
                  </a:lnTo>
                  <a:lnTo>
                    <a:pt x="691095" y="330758"/>
                  </a:lnTo>
                  <a:close/>
                </a:path>
                <a:path w="2289809" h="2082800">
                  <a:moveTo>
                    <a:pt x="703389" y="386575"/>
                  </a:moveTo>
                  <a:lnTo>
                    <a:pt x="697242" y="358660"/>
                  </a:lnTo>
                  <a:lnTo>
                    <a:pt x="669340" y="364807"/>
                  </a:lnTo>
                  <a:lnTo>
                    <a:pt x="675474" y="392709"/>
                  </a:lnTo>
                  <a:lnTo>
                    <a:pt x="703389" y="386575"/>
                  </a:lnTo>
                  <a:close/>
                </a:path>
                <a:path w="2289809" h="2082800">
                  <a:moveTo>
                    <a:pt x="715670" y="442379"/>
                  </a:moveTo>
                  <a:lnTo>
                    <a:pt x="709523" y="414477"/>
                  </a:lnTo>
                  <a:lnTo>
                    <a:pt x="681621" y="420624"/>
                  </a:lnTo>
                  <a:lnTo>
                    <a:pt x="687755" y="448525"/>
                  </a:lnTo>
                  <a:lnTo>
                    <a:pt x="715670" y="442379"/>
                  </a:lnTo>
                  <a:close/>
                </a:path>
                <a:path w="2289809" h="2082800">
                  <a:moveTo>
                    <a:pt x="727951" y="498195"/>
                  </a:moveTo>
                  <a:lnTo>
                    <a:pt x="721804" y="470293"/>
                  </a:lnTo>
                  <a:lnTo>
                    <a:pt x="693902" y="476427"/>
                  </a:lnTo>
                  <a:lnTo>
                    <a:pt x="700036" y="504342"/>
                  </a:lnTo>
                  <a:lnTo>
                    <a:pt x="727951" y="498195"/>
                  </a:lnTo>
                  <a:close/>
                </a:path>
                <a:path w="2289809" h="2082800">
                  <a:moveTo>
                    <a:pt x="740232" y="554012"/>
                  </a:moveTo>
                  <a:lnTo>
                    <a:pt x="734085" y="526110"/>
                  </a:lnTo>
                  <a:lnTo>
                    <a:pt x="706183" y="532244"/>
                  </a:lnTo>
                  <a:lnTo>
                    <a:pt x="712330" y="560158"/>
                  </a:lnTo>
                  <a:lnTo>
                    <a:pt x="740232" y="554012"/>
                  </a:lnTo>
                  <a:close/>
                </a:path>
                <a:path w="2289809" h="2082800">
                  <a:moveTo>
                    <a:pt x="752513" y="609828"/>
                  </a:moveTo>
                  <a:lnTo>
                    <a:pt x="746379" y="581926"/>
                  </a:lnTo>
                  <a:lnTo>
                    <a:pt x="718464" y="588060"/>
                  </a:lnTo>
                  <a:lnTo>
                    <a:pt x="724611" y="615962"/>
                  </a:lnTo>
                  <a:lnTo>
                    <a:pt x="752513" y="609828"/>
                  </a:lnTo>
                  <a:close/>
                </a:path>
                <a:path w="2289809" h="2082800">
                  <a:moveTo>
                    <a:pt x="764794" y="665645"/>
                  </a:moveTo>
                  <a:lnTo>
                    <a:pt x="758659" y="637730"/>
                  </a:lnTo>
                  <a:lnTo>
                    <a:pt x="730745" y="643877"/>
                  </a:lnTo>
                  <a:lnTo>
                    <a:pt x="736892" y="671779"/>
                  </a:lnTo>
                  <a:lnTo>
                    <a:pt x="764794" y="665645"/>
                  </a:lnTo>
                  <a:close/>
                </a:path>
                <a:path w="2289809" h="2082800">
                  <a:moveTo>
                    <a:pt x="777087" y="721461"/>
                  </a:moveTo>
                  <a:lnTo>
                    <a:pt x="770940" y="693547"/>
                  </a:lnTo>
                  <a:lnTo>
                    <a:pt x="743038" y="699693"/>
                  </a:lnTo>
                  <a:lnTo>
                    <a:pt x="749173" y="727595"/>
                  </a:lnTo>
                  <a:lnTo>
                    <a:pt x="777087" y="721461"/>
                  </a:lnTo>
                  <a:close/>
                </a:path>
                <a:path w="2289809" h="2082800">
                  <a:moveTo>
                    <a:pt x="789368" y="777265"/>
                  </a:moveTo>
                  <a:lnTo>
                    <a:pt x="783221" y="749363"/>
                  </a:lnTo>
                  <a:lnTo>
                    <a:pt x="755319" y="755510"/>
                  </a:lnTo>
                  <a:lnTo>
                    <a:pt x="761453" y="783412"/>
                  </a:lnTo>
                  <a:lnTo>
                    <a:pt x="789368" y="777265"/>
                  </a:lnTo>
                  <a:close/>
                </a:path>
                <a:path w="2289809" h="2082800">
                  <a:moveTo>
                    <a:pt x="801649" y="833081"/>
                  </a:moveTo>
                  <a:lnTo>
                    <a:pt x="795502" y="805180"/>
                  </a:lnTo>
                  <a:lnTo>
                    <a:pt x="767600" y="811314"/>
                  </a:lnTo>
                  <a:lnTo>
                    <a:pt x="773734" y="839228"/>
                  </a:lnTo>
                  <a:lnTo>
                    <a:pt x="801649" y="833081"/>
                  </a:lnTo>
                  <a:close/>
                </a:path>
                <a:path w="2289809" h="2082800">
                  <a:moveTo>
                    <a:pt x="813930" y="888898"/>
                  </a:moveTo>
                  <a:lnTo>
                    <a:pt x="807783" y="860996"/>
                  </a:lnTo>
                  <a:lnTo>
                    <a:pt x="779881" y="867130"/>
                  </a:lnTo>
                  <a:lnTo>
                    <a:pt x="786028" y="895045"/>
                  </a:lnTo>
                  <a:lnTo>
                    <a:pt x="813930" y="888898"/>
                  </a:lnTo>
                  <a:close/>
                </a:path>
                <a:path w="2289809" h="2082800">
                  <a:moveTo>
                    <a:pt x="826211" y="944714"/>
                  </a:moveTo>
                  <a:lnTo>
                    <a:pt x="820077" y="916813"/>
                  </a:lnTo>
                  <a:lnTo>
                    <a:pt x="792162" y="922947"/>
                  </a:lnTo>
                  <a:lnTo>
                    <a:pt x="798309" y="950849"/>
                  </a:lnTo>
                  <a:lnTo>
                    <a:pt x="826211" y="944714"/>
                  </a:lnTo>
                  <a:close/>
                </a:path>
                <a:path w="2289809" h="2082800">
                  <a:moveTo>
                    <a:pt x="838492" y="1000531"/>
                  </a:moveTo>
                  <a:lnTo>
                    <a:pt x="832358" y="972616"/>
                  </a:lnTo>
                  <a:lnTo>
                    <a:pt x="804443" y="978763"/>
                  </a:lnTo>
                  <a:lnTo>
                    <a:pt x="810590" y="1006665"/>
                  </a:lnTo>
                  <a:lnTo>
                    <a:pt x="838492" y="1000531"/>
                  </a:lnTo>
                  <a:close/>
                </a:path>
                <a:path w="2289809" h="2082800">
                  <a:moveTo>
                    <a:pt x="850785" y="1056347"/>
                  </a:moveTo>
                  <a:lnTo>
                    <a:pt x="844638" y="1028433"/>
                  </a:lnTo>
                  <a:lnTo>
                    <a:pt x="816737" y="1034580"/>
                  </a:lnTo>
                  <a:lnTo>
                    <a:pt x="822871" y="1062482"/>
                  </a:lnTo>
                  <a:lnTo>
                    <a:pt x="850785" y="1056347"/>
                  </a:lnTo>
                  <a:close/>
                </a:path>
                <a:path w="2289809" h="2082800">
                  <a:moveTo>
                    <a:pt x="863066" y="1112151"/>
                  </a:moveTo>
                  <a:lnTo>
                    <a:pt x="856919" y="1084249"/>
                  </a:lnTo>
                  <a:lnTo>
                    <a:pt x="829017" y="1090396"/>
                  </a:lnTo>
                  <a:lnTo>
                    <a:pt x="835152" y="1118298"/>
                  </a:lnTo>
                  <a:lnTo>
                    <a:pt x="863066" y="1112151"/>
                  </a:lnTo>
                  <a:close/>
                </a:path>
                <a:path w="2289809" h="2082800">
                  <a:moveTo>
                    <a:pt x="875347" y="1167968"/>
                  </a:moveTo>
                  <a:lnTo>
                    <a:pt x="869200" y="1140066"/>
                  </a:lnTo>
                  <a:lnTo>
                    <a:pt x="841298" y="1146200"/>
                  </a:lnTo>
                  <a:lnTo>
                    <a:pt x="847432" y="1174115"/>
                  </a:lnTo>
                  <a:lnTo>
                    <a:pt x="875347" y="1167968"/>
                  </a:lnTo>
                  <a:close/>
                </a:path>
                <a:path w="2289809" h="2082800">
                  <a:moveTo>
                    <a:pt x="887628" y="1223784"/>
                  </a:moveTo>
                  <a:lnTo>
                    <a:pt x="881481" y="1195882"/>
                  </a:lnTo>
                  <a:lnTo>
                    <a:pt x="853579" y="1202016"/>
                  </a:lnTo>
                  <a:lnTo>
                    <a:pt x="859726" y="1229931"/>
                  </a:lnTo>
                  <a:lnTo>
                    <a:pt x="887628" y="1223784"/>
                  </a:lnTo>
                  <a:close/>
                </a:path>
                <a:path w="2289809" h="2082800">
                  <a:moveTo>
                    <a:pt x="899909" y="1279601"/>
                  </a:moveTo>
                  <a:lnTo>
                    <a:pt x="893775" y="1251699"/>
                  </a:lnTo>
                  <a:lnTo>
                    <a:pt x="865860" y="1257833"/>
                  </a:lnTo>
                  <a:lnTo>
                    <a:pt x="872007" y="1285748"/>
                  </a:lnTo>
                  <a:lnTo>
                    <a:pt x="899909" y="1279601"/>
                  </a:lnTo>
                  <a:close/>
                </a:path>
                <a:path w="2289809" h="2082800">
                  <a:moveTo>
                    <a:pt x="912190" y="1335417"/>
                  </a:moveTo>
                  <a:lnTo>
                    <a:pt x="906056" y="1307503"/>
                  </a:lnTo>
                  <a:lnTo>
                    <a:pt x="878141" y="1313649"/>
                  </a:lnTo>
                  <a:lnTo>
                    <a:pt x="884288" y="1341551"/>
                  </a:lnTo>
                  <a:lnTo>
                    <a:pt x="912190" y="1335417"/>
                  </a:lnTo>
                  <a:close/>
                </a:path>
                <a:path w="2289809" h="2082800">
                  <a:moveTo>
                    <a:pt x="924483" y="1391234"/>
                  </a:moveTo>
                  <a:lnTo>
                    <a:pt x="918337" y="1363319"/>
                  </a:lnTo>
                  <a:lnTo>
                    <a:pt x="890435" y="1369466"/>
                  </a:lnTo>
                  <a:lnTo>
                    <a:pt x="896569" y="1397368"/>
                  </a:lnTo>
                  <a:lnTo>
                    <a:pt x="924483" y="1391234"/>
                  </a:lnTo>
                  <a:close/>
                </a:path>
                <a:path w="2289809" h="2082800">
                  <a:moveTo>
                    <a:pt x="936764" y="1447038"/>
                  </a:moveTo>
                  <a:lnTo>
                    <a:pt x="930617" y="1419136"/>
                  </a:lnTo>
                  <a:lnTo>
                    <a:pt x="902716" y="1425282"/>
                  </a:lnTo>
                  <a:lnTo>
                    <a:pt x="908850" y="1453184"/>
                  </a:lnTo>
                  <a:lnTo>
                    <a:pt x="936764" y="1447038"/>
                  </a:lnTo>
                  <a:close/>
                </a:path>
                <a:path w="2289809" h="2082800">
                  <a:moveTo>
                    <a:pt x="949045" y="1502854"/>
                  </a:moveTo>
                  <a:lnTo>
                    <a:pt x="942898" y="1474952"/>
                  </a:lnTo>
                  <a:lnTo>
                    <a:pt x="914996" y="1481086"/>
                  </a:lnTo>
                  <a:lnTo>
                    <a:pt x="921131" y="1509001"/>
                  </a:lnTo>
                  <a:lnTo>
                    <a:pt x="949045" y="1502854"/>
                  </a:lnTo>
                  <a:close/>
                </a:path>
                <a:path w="2289809" h="2082800">
                  <a:moveTo>
                    <a:pt x="961326" y="1558671"/>
                  </a:moveTo>
                  <a:lnTo>
                    <a:pt x="955179" y="1530769"/>
                  </a:lnTo>
                  <a:lnTo>
                    <a:pt x="927277" y="1536903"/>
                  </a:lnTo>
                  <a:lnTo>
                    <a:pt x="933424" y="1564817"/>
                  </a:lnTo>
                  <a:lnTo>
                    <a:pt x="961326" y="1558671"/>
                  </a:lnTo>
                  <a:close/>
                </a:path>
                <a:path w="2289809" h="2082800">
                  <a:moveTo>
                    <a:pt x="973607" y="1614487"/>
                  </a:moveTo>
                  <a:lnTo>
                    <a:pt x="967473" y="1586585"/>
                  </a:lnTo>
                  <a:lnTo>
                    <a:pt x="939558" y="1592719"/>
                  </a:lnTo>
                  <a:lnTo>
                    <a:pt x="945705" y="1620634"/>
                  </a:lnTo>
                  <a:lnTo>
                    <a:pt x="973607" y="1614487"/>
                  </a:lnTo>
                  <a:close/>
                </a:path>
                <a:path w="2289809" h="2082800">
                  <a:moveTo>
                    <a:pt x="985888" y="1670304"/>
                  </a:moveTo>
                  <a:lnTo>
                    <a:pt x="979754" y="1642389"/>
                  </a:lnTo>
                  <a:lnTo>
                    <a:pt x="951839" y="1648536"/>
                  </a:lnTo>
                  <a:lnTo>
                    <a:pt x="957986" y="1676438"/>
                  </a:lnTo>
                  <a:lnTo>
                    <a:pt x="985888" y="1670304"/>
                  </a:lnTo>
                  <a:close/>
                </a:path>
                <a:path w="2289809" h="2082800">
                  <a:moveTo>
                    <a:pt x="998181" y="1726120"/>
                  </a:moveTo>
                  <a:lnTo>
                    <a:pt x="992035" y="1698205"/>
                  </a:lnTo>
                  <a:lnTo>
                    <a:pt x="964133" y="1704352"/>
                  </a:lnTo>
                  <a:lnTo>
                    <a:pt x="970267" y="1732254"/>
                  </a:lnTo>
                  <a:lnTo>
                    <a:pt x="998181" y="1726120"/>
                  </a:lnTo>
                  <a:close/>
                </a:path>
                <a:path w="2289809" h="2082800">
                  <a:moveTo>
                    <a:pt x="1010462" y="1781924"/>
                  </a:moveTo>
                  <a:lnTo>
                    <a:pt x="1004316" y="1754022"/>
                  </a:lnTo>
                  <a:lnTo>
                    <a:pt x="976414" y="1760169"/>
                  </a:lnTo>
                  <a:lnTo>
                    <a:pt x="982548" y="1788071"/>
                  </a:lnTo>
                  <a:lnTo>
                    <a:pt x="1010462" y="1781924"/>
                  </a:lnTo>
                  <a:close/>
                </a:path>
                <a:path w="2289809" h="2082800">
                  <a:moveTo>
                    <a:pt x="1022743" y="1837740"/>
                  </a:moveTo>
                  <a:lnTo>
                    <a:pt x="1016596" y="1809838"/>
                  </a:lnTo>
                  <a:lnTo>
                    <a:pt x="988695" y="1815973"/>
                  </a:lnTo>
                  <a:lnTo>
                    <a:pt x="994829" y="1843887"/>
                  </a:lnTo>
                  <a:lnTo>
                    <a:pt x="1022743" y="1837740"/>
                  </a:lnTo>
                  <a:close/>
                </a:path>
                <a:path w="2289809" h="2082800">
                  <a:moveTo>
                    <a:pt x="1035024" y="1893557"/>
                  </a:moveTo>
                  <a:lnTo>
                    <a:pt x="1028877" y="1865655"/>
                  </a:lnTo>
                  <a:lnTo>
                    <a:pt x="1000975" y="1871789"/>
                  </a:lnTo>
                  <a:lnTo>
                    <a:pt x="1007122" y="1899704"/>
                  </a:lnTo>
                  <a:lnTo>
                    <a:pt x="1035024" y="1893557"/>
                  </a:lnTo>
                  <a:close/>
                </a:path>
                <a:path w="2289809" h="2082800">
                  <a:moveTo>
                    <a:pt x="1047305" y="1949373"/>
                  </a:moveTo>
                  <a:lnTo>
                    <a:pt x="1041171" y="1921471"/>
                  </a:lnTo>
                  <a:lnTo>
                    <a:pt x="1013256" y="1927606"/>
                  </a:lnTo>
                  <a:lnTo>
                    <a:pt x="1019403" y="1955520"/>
                  </a:lnTo>
                  <a:lnTo>
                    <a:pt x="1047305" y="1949373"/>
                  </a:lnTo>
                  <a:close/>
                </a:path>
                <a:path w="2289809" h="2082800">
                  <a:moveTo>
                    <a:pt x="1085342" y="1989264"/>
                  </a:moveTo>
                  <a:lnTo>
                    <a:pt x="1057440" y="1995411"/>
                  </a:lnTo>
                  <a:lnTo>
                    <a:pt x="1053452" y="1977275"/>
                  </a:lnTo>
                  <a:lnTo>
                    <a:pt x="1025537" y="1983422"/>
                  </a:lnTo>
                  <a:lnTo>
                    <a:pt x="1029525" y="2001558"/>
                  </a:lnTo>
                  <a:lnTo>
                    <a:pt x="1001623" y="2007692"/>
                  </a:lnTo>
                  <a:lnTo>
                    <a:pt x="1061910" y="2082203"/>
                  </a:lnTo>
                  <a:lnTo>
                    <a:pt x="1079779" y="2011324"/>
                  </a:lnTo>
                  <a:lnTo>
                    <a:pt x="1085342" y="1989264"/>
                  </a:lnTo>
                  <a:close/>
                </a:path>
                <a:path w="2289809" h="2082800">
                  <a:moveTo>
                    <a:pt x="1240066" y="27914"/>
                  </a:moveTo>
                  <a:lnTo>
                    <a:pt x="1233932" y="0"/>
                  </a:lnTo>
                  <a:lnTo>
                    <a:pt x="1206017" y="6146"/>
                  </a:lnTo>
                  <a:lnTo>
                    <a:pt x="1212164" y="34048"/>
                  </a:lnTo>
                  <a:lnTo>
                    <a:pt x="1240066" y="27914"/>
                  </a:lnTo>
                  <a:close/>
                </a:path>
                <a:path w="2289809" h="2082800">
                  <a:moveTo>
                    <a:pt x="1252347" y="83731"/>
                  </a:moveTo>
                  <a:lnTo>
                    <a:pt x="1246212" y="55816"/>
                  </a:lnTo>
                  <a:lnTo>
                    <a:pt x="1218298" y="61963"/>
                  </a:lnTo>
                  <a:lnTo>
                    <a:pt x="1224445" y="89865"/>
                  </a:lnTo>
                  <a:lnTo>
                    <a:pt x="1252347" y="83731"/>
                  </a:lnTo>
                  <a:close/>
                </a:path>
                <a:path w="2289809" h="2082800">
                  <a:moveTo>
                    <a:pt x="1264627" y="139534"/>
                  </a:moveTo>
                  <a:lnTo>
                    <a:pt x="1258493" y="111633"/>
                  </a:lnTo>
                  <a:lnTo>
                    <a:pt x="1230579" y="117779"/>
                  </a:lnTo>
                  <a:lnTo>
                    <a:pt x="1236726" y="145681"/>
                  </a:lnTo>
                  <a:lnTo>
                    <a:pt x="1264627" y="139534"/>
                  </a:lnTo>
                  <a:close/>
                </a:path>
                <a:path w="2289809" h="2082800">
                  <a:moveTo>
                    <a:pt x="1276921" y="195351"/>
                  </a:moveTo>
                  <a:lnTo>
                    <a:pt x="1270774" y="167449"/>
                  </a:lnTo>
                  <a:lnTo>
                    <a:pt x="1242872" y="173583"/>
                  </a:lnTo>
                  <a:lnTo>
                    <a:pt x="1249006" y="201498"/>
                  </a:lnTo>
                  <a:lnTo>
                    <a:pt x="1276921" y="195351"/>
                  </a:lnTo>
                  <a:close/>
                </a:path>
                <a:path w="2289809" h="2082800">
                  <a:moveTo>
                    <a:pt x="1289202" y="251167"/>
                  </a:moveTo>
                  <a:lnTo>
                    <a:pt x="1283055" y="223266"/>
                  </a:lnTo>
                  <a:lnTo>
                    <a:pt x="1255153" y="229400"/>
                  </a:lnTo>
                  <a:lnTo>
                    <a:pt x="1261287" y="257314"/>
                  </a:lnTo>
                  <a:lnTo>
                    <a:pt x="1289202" y="251167"/>
                  </a:lnTo>
                  <a:close/>
                </a:path>
                <a:path w="2289809" h="2082800">
                  <a:moveTo>
                    <a:pt x="1301483" y="306984"/>
                  </a:moveTo>
                  <a:lnTo>
                    <a:pt x="1295336" y="279082"/>
                  </a:lnTo>
                  <a:lnTo>
                    <a:pt x="1267434" y="285216"/>
                  </a:lnTo>
                  <a:lnTo>
                    <a:pt x="1273581" y="313131"/>
                  </a:lnTo>
                  <a:lnTo>
                    <a:pt x="1301483" y="306984"/>
                  </a:lnTo>
                  <a:close/>
                </a:path>
                <a:path w="2289809" h="2082800">
                  <a:moveTo>
                    <a:pt x="1313764" y="362800"/>
                  </a:moveTo>
                  <a:lnTo>
                    <a:pt x="1307630" y="334886"/>
                  </a:lnTo>
                  <a:lnTo>
                    <a:pt x="1279715" y="341033"/>
                  </a:lnTo>
                  <a:lnTo>
                    <a:pt x="1285862" y="368935"/>
                  </a:lnTo>
                  <a:lnTo>
                    <a:pt x="1313764" y="362800"/>
                  </a:lnTo>
                  <a:close/>
                </a:path>
                <a:path w="2289809" h="2082800">
                  <a:moveTo>
                    <a:pt x="1326045" y="418617"/>
                  </a:moveTo>
                  <a:lnTo>
                    <a:pt x="1319911" y="390702"/>
                  </a:lnTo>
                  <a:lnTo>
                    <a:pt x="1291996" y="396849"/>
                  </a:lnTo>
                  <a:lnTo>
                    <a:pt x="1298143" y="424751"/>
                  </a:lnTo>
                  <a:lnTo>
                    <a:pt x="1326045" y="418617"/>
                  </a:lnTo>
                  <a:close/>
                </a:path>
                <a:path w="2289809" h="2082800">
                  <a:moveTo>
                    <a:pt x="1338326" y="474433"/>
                  </a:moveTo>
                  <a:lnTo>
                    <a:pt x="1332191" y="446519"/>
                  </a:lnTo>
                  <a:lnTo>
                    <a:pt x="1304277" y="452666"/>
                  </a:lnTo>
                  <a:lnTo>
                    <a:pt x="1310424" y="480568"/>
                  </a:lnTo>
                  <a:lnTo>
                    <a:pt x="1338326" y="474433"/>
                  </a:lnTo>
                  <a:close/>
                </a:path>
                <a:path w="2289809" h="2082800">
                  <a:moveTo>
                    <a:pt x="1350619" y="530237"/>
                  </a:moveTo>
                  <a:lnTo>
                    <a:pt x="1344472" y="502335"/>
                  </a:lnTo>
                  <a:lnTo>
                    <a:pt x="1316570" y="508482"/>
                  </a:lnTo>
                  <a:lnTo>
                    <a:pt x="1322705" y="536384"/>
                  </a:lnTo>
                  <a:lnTo>
                    <a:pt x="1350619" y="530237"/>
                  </a:lnTo>
                  <a:close/>
                </a:path>
                <a:path w="2289809" h="2082800">
                  <a:moveTo>
                    <a:pt x="1362900" y="586054"/>
                  </a:moveTo>
                  <a:lnTo>
                    <a:pt x="1356753" y="558152"/>
                  </a:lnTo>
                  <a:lnTo>
                    <a:pt x="1328851" y="564286"/>
                  </a:lnTo>
                  <a:lnTo>
                    <a:pt x="1334985" y="592201"/>
                  </a:lnTo>
                  <a:lnTo>
                    <a:pt x="1362900" y="586054"/>
                  </a:lnTo>
                  <a:close/>
                </a:path>
                <a:path w="2289809" h="2082800">
                  <a:moveTo>
                    <a:pt x="1375181" y="641870"/>
                  </a:moveTo>
                  <a:lnTo>
                    <a:pt x="1369034" y="613968"/>
                  </a:lnTo>
                  <a:lnTo>
                    <a:pt x="1341132" y="620102"/>
                  </a:lnTo>
                  <a:lnTo>
                    <a:pt x="1347279" y="648017"/>
                  </a:lnTo>
                  <a:lnTo>
                    <a:pt x="1375181" y="641870"/>
                  </a:lnTo>
                  <a:close/>
                </a:path>
                <a:path w="2289809" h="2082800">
                  <a:moveTo>
                    <a:pt x="1387462" y="697687"/>
                  </a:moveTo>
                  <a:lnTo>
                    <a:pt x="1381328" y="669772"/>
                  </a:lnTo>
                  <a:lnTo>
                    <a:pt x="1353413" y="675919"/>
                  </a:lnTo>
                  <a:lnTo>
                    <a:pt x="1359560" y="703821"/>
                  </a:lnTo>
                  <a:lnTo>
                    <a:pt x="1387462" y="697687"/>
                  </a:lnTo>
                  <a:close/>
                </a:path>
                <a:path w="2289809" h="2082800">
                  <a:moveTo>
                    <a:pt x="1399743" y="753503"/>
                  </a:moveTo>
                  <a:lnTo>
                    <a:pt x="1393609" y="725589"/>
                  </a:lnTo>
                  <a:lnTo>
                    <a:pt x="1365694" y="731735"/>
                  </a:lnTo>
                  <a:lnTo>
                    <a:pt x="1371841" y="759637"/>
                  </a:lnTo>
                  <a:lnTo>
                    <a:pt x="1399743" y="753503"/>
                  </a:lnTo>
                  <a:close/>
                </a:path>
                <a:path w="2289809" h="2082800">
                  <a:moveTo>
                    <a:pt x="1412024" y="809320"/>
                  </a:moveTo>
                  <a:lnTo>
                    <a:pt x="1405890" y="781405"/>
                  </a:lnTo>
                  <a:lnTo>
                    <a:pt x="1377975" y="787552"/>
                  </a:lnTo>
                  <a:lnTo>
                    <a:pt x="1384122" y="815454"/>
                  </a:lnTo>
                  <a:lnTo>
                    <a:pt x="1412024" y="809320"/>
                  </a:lnTo>
                  <a:close/>
                </a:path>
                <a:path w="2289809" h="2082800">
                  <a:moveTo>
                    <a:pt x="1424317" y="865124"/>
                  </a:moveTo>
                  <a:lnTo>
                    <a:pt x="1418170" y="837222"/>
                  </a:lnTo>
                  <a:lnTo>
                    <a:pt x="1390269" y="843368"/>
                  </a:lnTo>
                  <a:lnTo>
                    <a:pt x="1396403" y="871270"/>
                  </a:lnTo>
                  <a:lnTo>
                    <a:pt x="1424317" y="865124"/>
                  </a:lnTo>
                  <a:close/>
                </a:path>
                <a:path w="2289809" h="2082800">
                  <a:moveTo>
                    <a:pt x="1436598" y="920940"/>
                  </a:moveTo>
                  <a:lnTo>
                    <a:pt x="1430451" y="893038"/>
                  </a:lnTo>
                  <a:lnTo>
                    <a:pt x="1402549" y="899172"/>
                  </a:lnTo>
                  <a:lnTo>
                    <a:pt x="1408684" y="927087"/>
                  </a:lnTo>
                  <a:lnTo>
                    <a:pt x="1436598" y="920940"/>
                  </a:lnTo>
                  <a:close/>
                </a:path>
                <a:path w="2289809" h="2082800">
                  <a:moveTo>
                    <a:pt x="1448879" y="976757"/>
                  </a:moveTo>
                  <a:lnTo>
                    <a:pt x="1442732" y="948855"/>
                  </a:lnTo>
                  <a:lnTo>
                    <a:pt x="1414830" y="954989"/>
                  </a:lnTo>
                  <a:lnTo>
                    <a:pt x="1420977" y="982903"/>
                  </a:lnTo>
                  <a:lnTo>
                    <a:pt x="1448879" y="976757"/>
                  </a:lnTo>
                  <a:close/>
                </a:path>
                <a:path w="2289809" h="2082800">
                  <a:moveTo>
                    <a:pt x="1461160" y="1032573"/>
                  </a:moveTo>
                  <a:lnTo>
                    <a:pt x="1455026" y="1004658"/>
                  </a:lnTo>
                  <a:lnTo>
                    <a:pt x="1427111" y="1010805"/>
                  </a:lnTo>
                  <a:lnTo>
                    <a:pt x="1433258" y="1038707"/>
                  </a:lnTo>
                  <a:lnTo>
                    <a:pt x="1461160" y="1032573"/>
                  </a:lnTo>
                  <a:close/>
                </a:path>
                <a:path w="2289809" h="2082800">
                  <a:moveTo>
                    <a:pt x="1473441" y="1088390"/>
                  </a:moveTo>
                  <a:lnTo>
                    <a:pt x="1467307" y="1060475"/>
                  </a:lnTo>
                  <a:lnTo>
                    <a:pt x="1439392" y="1066622"/>
                  </a:lnTo>
                  <a:lnTo>
                    <a:pt x="1445539" y="1094524"/>
                  </a:lnTo>
                  <a:lnTo>
                    <a:pt x="1473441" y="1088390"/>
                  </a:lnTo>
                  <a:close/>
                </a:path>
                <a:path w="2289809" h="2082800">
                  <a:moveTo>
                    <a:pt x="1485722" y="1144206"/>
                  </a:moveTo>
                  <a:lnTo>
                    <a:pt x="1479588" y="1116291"/>
                  </a:lnTo>
                  <a:lnTo>
                    <a:pt x="1451673" y="1122438"/>
                  </a:lnTo>
                  <a:lnTo>
                    <a:pt x="1457820" y="1150340"/>
                  </a:lnTo>
                  <a:lnTo>
                    <a:pt x="1485722" y="1144206"/>
                  </a:lnTo>
                  <a:close/>
                </a:path>
                <a:path w="2289809" h="2082800">
                  <a:moveTo>
                    <a:pt x="1498015" y="1200010"/>
                  </a:moveTo>
                  <a:lnTo>
                    <a:pt x="1491869" y="1172108"/>
                  </a:lnTo>
                  <a:lnTo>
                    <a:pt x="1463967" y="1178255"/>
                  </a:lnTo>
                  <a:lnTo>
                    <a:pt x="1470101" y="1206157"/>
                  </a:lnTo>
                  <a:lnTo>
                    <a:pt x="1498015" y="1200010"/>
                  </a:lnTo>
                  <a:close/>
                </a:path>
                <a:path w="2289809" h="2082800">
                  <a:moveTo>
                    <a:pt x="1510296" y="1255826"/>
                  </a:moveTo>
                  <a:lnTo>
                    <a:pt x="1504149" y="1227924"/>
                  </a:lnTo>
                  <a:lnTo>
                    <a:pt x="1476248" y="1234059"/>
                  </a:lnTo>
                  <a:lnTo>
                    <a:pt x="1482382" y="1261973"/>
                  </a:lnTo>
                  <a:lnTo>
                    <a:pt x="1510296" y="1255826"/>
                  </a:lnTo>
                  <a:close/>
                </a:path>
                <a:path w="2289809" h="2082800">
                  <a:moveTo>
                    <a:pt x="1522577" y="1311643"/>
                  </a:moveTo>
                  <a:lnTo>
                    <a:pt x="1516430" y="1283741"/>
                  </a:lnTo>
                  <a:lnTo>
                    <a:pt x="1488528" y="1289875"/>
                  </a:lnTo>
                  <a:lnTo>
                    <a:pt x="1494675" y="1317790"/>
                  </a:lnTo>
                  <a:lnTo>
                    <a:pt x="1522577" y="1311643"/>
                  </a:lnTo>
                  <a:close/>
                </a:path>
                <a:path w="2289809" h="2082800">
                  <a:moveTo>
                    <a:pt x="1534858" y="1367459"/>
                  </a:moveTo>
                  <a:lnTo>
                    <a:pt x="1528724" y="1339545"/>
                  </a:lnTo>
                  <a:lnTo>
                    <a:pt x="1500809" y="1345692"/>
                  </a:lnTo>
                  <a:lnTo>
                    <a:pt x="1506956" y="1373593"/>
                  </a:lnTo>
                  <a:lnTo>
                    <a:pt x="1534858" y="1367459"/>
                  </a:lnTo>
                  <a:close/>
                </a:path>
                <a:path w="2289809" h="2082800">
                  <a:moveTo>
                    <a:pt x="1547139" y="1423276"/>
                  </a:moveTo>
                  <a:lnTo>
                    <a:pt x="1541005" y="1395361"/>
                  </a:lnTo>
                  <a:lnTo>
                    <a:pt x="1513090" y="1401508"/>
                  </a:lnTo>
                  <a:lnTo>
                    <a:pt x="1519237" y="1429410"/>
                  </a:lnTo>
                  <a:lnTo>
                    <a:pt x="1547139" y="1423276"/>
                  </a:lnTo>
                  <a:close/>
                </a:path>
                <a:path w="2289809" h="2082800">
                  <a:moveTo>
                    <a:pt x="1559420" y="1479092"/>
                  </a:moveTo>
                  <a:lnTo>
                    <a:pt x="1553286" y="1451178"/>
                  </a:lnTo>
                  <a:lnTo>
                    <a:pt x="1525371" y="1457325"/>
                  </a:lnTo>
                  <a:lnTo>
                    <a:pt x="1531518" y="1485226"/>
                  </a:lnTo>
                  <a:lnTo>
                    <a:pt x="1559420" y="1479092"/>
                  </a:lnTo>
                  <a:close/>
                </a:path>
                <a:path w="2289809" h="2082800">
                  <a:moveTo>
                    <a:pt x="1571713" y="1534896"/>
                  </a:moveTo>
                  <a:lnTo>
                    <a:pt x="1565567" y="1506994"/>
                  </a:lnTo>
                  <a:lnTo>
                    <a:pt x="1537665" y="1513141"/>
                  </a:lnTo>
                  <a:lnTo>
                    <a:pt x="1543799" y="1541043"/>
                  </a:lnTo>
                  <a:lnTo>
                    <a:pt x="1571713" y="1534896"/>
                  </a:lnTo>
                  <a:close/>
                </a:path>
                <a:path w="2289809" h="2082800">
                  <a:moveTo>
                    <a:pt x="1583994" y="1590713"/>
                  </a:moveTo>
                  <a:lnTo>
                    <a:pt x="1577848" y="1562811"/>
                  </a:lnTo>
                  <a:lnTo>
                    <a:pt x="1549946" y="1568945"/>
                  </a:lnTo>
                  <a:lnTo>
                    <a:pt x="1556080" y="1596859"/>
                  </a:lnTo>
                  <a:lnTo>
                    <a:pt x="1583994" y="1590713"/>
                  </a:lnTo>
                  <a:close/>
                </a:path>
                <a:path w="2289809" h="2082800">
                  <a:moveTo>
                    <a:pt x="1596275" y="1646529"/>
                  </a:moveTo>
                  <a:lnTo>
                    <a:pt x="1590128" y="1618627"/>
                  </a:lnTo>
                  <a:lnTo>
                    <a:pt x="1562227" y="1624761"/>
                  </a:lnTo>
                  <a:lnTo>
                    <a:pt x="1568373" y="1652676"/>
                  </a:lnTo>
                  <a:lnTo>
                    <a:pt x="1596275" y="1646529"/>
                  </a:lnTo>
                  <a:close/>
                </a:path>
                <a:path w="2289809" h="2082800">
                  <a:moveTo>
                    <a:pt x="1608556" y="1702346"/>
                  </a:moveTo>
                  <a:lnTo>
                    <a:pt x="1602422" y="1674444"/>
                  </a:lnTo>
                  <a:lnTo>
                    <a:pt x="1574507" y="1680578"/>
                  </a:lnTo>
                  <a:lnTo>
                    <a:pt x="1580654" y="1708492"/>
                  </a:lnTo>
                  <a:lnTo>
                    <a:pt x="1608556" y="1702346"/>
                  </a:lnTo>
                  <a:close/>
                </a:path>
                <a:path w="2289809" h="2082800">
                  <a:moveTo>
                    <a:pt x="1620837" y="1758162"/>
                  </a:moveTo>
                  <a:lnTo>
                    <a:pt x="1614703" y="1730248"/>
                  </a:lnTo>
                  <a:lnTo>
                    <a:pt x="1586788" y="1736394"/>
                  </a:lnTo>
                  <a:lnTo>
                    <a:pt x="1592935" y="1764296"/>
                  </a:lnTo>
                  <a:lnTo>
                    <a:pt x="1620837" y="1758162"/>
                  </a:lnTo>
                  <a:close/>
                </a:path>
                <a:path w="2289809" h="2082800">
                  <a:moveTo>
                    <a:pt x="1633118" y="1813979"/>
                  </a:moveTo>
                  <a:lnTo>
                    <a:pt x="1626984" y="1786064"/>
                  </a:lnTo>
                  <a:lnTo>
                    <a:pt x="1599069" y="1792211"/>
                  </a:lnTo>
                  <a:lnTo>
                    <a:pt x="1605216" y="1820113"/>
                  </a:lnTo>
                  <a:lnTo>
                    <a:pt x="1633118" y="1813979"/>
                  </a:lnTo>
                  <a:close/>
                </a:path>
                <a:path w="2289809" h="2082800">
                  <a:moveTo>
                    <a:pt x="1645412" y="1869782"/>
                  </a:moveTo>
                  <a:lnTo>
                    <a:pt x="1639265" y="1841881"/>
                  </a:lnTo>
                  <a:lnTo>
                    <a:pt x="1611363" y="1848027"/>
                  </a:lnTo>
                  <a:lnTo>
                    <a:pt x="1617497" y="1875929"/>
                  </a:lnTo>
                  <a:lnTo>
                    <a:pt x="1645412" y="1869782"/>
                  </a:lnTo>
                  <a:close/>
                </a:path>
                <a:path w="2289809" h="2082800">
                  <a:moveTo>
                    <a:pt x="1657692" y="1925599"/>
                  </a:moveTo>
                  <a:lnTo>
                    <a:pt x="1651546" y="1897697"/>
                  </a:lnTo>
                  <a:lnTo>
                    <a:pt x="1623644" y="1903831"/>
                  </a:lnTo>
                  <a:lnTo>
                    <a:pt x="1629778" y="1931746"/>
                  </a:lnTo>
                  <a:lnTo>
                    <a:pt x="1657692" y="1925599"/>
                  </a:lnTo>
                  <a:close/>
                </a:path>
                <a:path w="2289809" h="2082800">
                  <a:moveTo>
                    <a:pt x="1695729" y="1965502"/>
                  </a:moveTo>
                  <a:lnTo>
                    <a:pt x="1667827" y="1971636"/>
                  </a:lnTo>
                  <a:lnTo>
                    <a:pt x="1663827" y="1953514"/>
                  </a:lnTo>
                  <a:lnTo>
                    <a:pt x="1635925" y="1959648"/>
                  </a:lnTo>
                  <a:lnTo>
                    <a:pt x="1639912" y="1977783"/>
                  </a:lnTo>
                  <a:lnTo>
                    <a:pt x="1612011" y="1983917"/>
                  </a:lnTo>
                  <a:lnTo>
                    <a:pt x="1672297" y="2058428"/>
                  </a:lnTo>
                  <a:lnTo>
                    <a:pt x="1690166" y="1987562"/>
                  </a:lnTo>
                  <a:lnTo>
                    <a:pt x="1695729" y="1965502"/>
                  </a:lnTo>
                  <a:close/>
                </a:path>
                <a:path w="2289809" h="2082800">
                  <a:moveTo>
                    <a:pt x="1834057" y="51676"/>
                  </a:moveTo>
                  <a:lnTo>
                    <a:pt x="1827911" y="23774"/>
                  </a:lnTo>
                  <a:lnTo>
                    <a:pt x="1800009" y="29921"/>
                  </a:lnTo>
                  <a:lnTo>
                    <a:pt x="1806143" y="57823"/>
                  </a:lnTo>
                  <a:lnTo>
                    <a:pt x="1834057" y="51676"/>
                  </a:lnTo>
                  <a:close/>
                </a:path>
                <a:path w="2289809" h="2082800">
                  <a:moveTo>
                    <a:pt x="1846338" y="107492"/>
                  </a:moveTo>
                  <a:lnTo>
                    <a:pt x="1840191" y="79590"/>
                  </a:lnTo>
                  <a:lnTo>
                    <a:pt x="1812290" y="85725"/>
                  </a:lnTo>
                  <a:lnTo>
                    <a:pt x="1818436" y="113639"/>
                  </a:lnTo>
                  <a:lnTo>
                    <a:pt x="1846338" y="107492"/>
                  </a:lnTo>
                  <a:close/>
                </a:path>
                <a:path w="2289809" h="2082800">
                  <a:moveTo>
                    <a:pt x="1858619" y="163309"/>
                  </a:moveTo>
                  <a:lnTo>
                    <a:pt x="1852485" y="135407"/>
                  </a:lnTo>
                  <a:lnTo>
                    <a:pt x="1824570" y="141541"/>
                  </a:lnTo>
                  <a:lnTo>
                    <a:pt x="1830717" y="169456"/>
                  </a:lnTo>
                  <a:lnTo>
                    <a:pt x="1858619" y="163309"/>
                  </a:lnTo>
                  <a:close/>
                </a:path>
                <a:path w="2289809" h="2082800">
                  <a:moveTo>
                    <a:pt x="1870900" y="219125"/>
                  </a:moveTo>
                  <a:lnTo>
                    <a:pt x="1864766" y="191223"/>
                  </a:lnTo>
                  <a:lnTo>
                    <a:pt x="1836851" y="197358"/>
                  </a:lnTo>
                  <a:lnTo>
                    <a:pt x="1842998" y="225272"/>
                  </a:lnTo>
                  <a:lnTo>
                    <a:pt x="1870900" y="219125"/>
                  </a:lnTo>
                  <a:close/>
                </a:path>
                <a:path w="2289809" h="2082800">
                  <a:moveTo>
                    <a:pt x="1883194" y="274942"/>
                  </a:moveTo>
                  <a:lnTo>
                    <a:pt x="1877047" y="247027"/>
                  </a:lnTo>
                  <a:lnTo>
                    <a:pt x="1849145" y="253174"/>
                  </a:lnTo>
                  <a:lnTo>
                    <a:pt x="1855279" y="281076"/>
                  </a:lnTo>
                  <a:lnTo>
                    <a:pt x="1883194" y="274942"/>
                  </a:lnTo>
                  <a:close/>
                </a:path>
                <a:path w="2289809" h="2082800">
                  <a:moveTo>
                    <a:pt x="1895475" y="330758"/>
                  </a:moveTo>
                  <a:lnTo>
                    <a:pt x="1889328" y="302844"/>
                  </a:lnTo>
                  <a:lnTo>
                    <a:pt x="1861426" y="308991"/>
                  </a:lnTo>
                  <a:lnTo>
                    <a:pt x="1867560" y="336892"/>
                  </a:lnTo>
                  <a:lnTo>
                    <a:pt x="1895475" y="330758"/>
                  </a:lnTo>
                  <a:close/>
                </a:path>
                <a:path w="2289809" h="2082800">
                  <a:moveTo>
                    <a:pt x="1907755" y="386562"/>
                  </a:moveTo>
                  <a:lnTo>
                    <a:pt x="1901609" y="358660"/>
                  </a:lnTo>
                  <a:lnTo>
                    <a:pt x="1873707" y="364807"/>
                  </a:lnTo>
                  <a:lnTo>
                    <a:pt x="1879841" y="392709"/>
                  </a:lnTo>
                  <a:lnTo>
                    <a:pt x="1907755" y="386562"/>
                  </a:lnTo>
                  <a:close/>
                </a:path>
                <a:path w="2289809" h="2082800">
                  <a:moveTo>
                    <a:pt x="1920036" y="442379"/>
                  </a:moveTo>
                  <a:lnTo>
                    <a:pt x="1913890" y="414477"/>
                  </a:lnTo>
                  <a:lnTo>
                    <a:pt x="1885988" y="420611"/>
                  </a:lnTo>
                  <a:lnTo>
                    <a:pt x="1892134" y="448525"/>
                  </a:lnTo>
                  <a:lnTo>
                    <a:pt x="1920036" y="442379"/>
                  </a:lnTo>
                  <a:close/>
                </a:path>
                <a:path w="2289809" h="2082800">
                  <a:moveTo>
                    <a:pt x="1932317" y="498195"/>
                  </a:moveTo>
                  <a:lnTo>
                    <a:pt x="1926183" y="470293"/>
                  </a:lnTo>
                  <a:lnTo>
                    <a:pt x="1898269" y="476427"/>
                  </a:lnTo>
                  <a:lnTo>
                    <a:pt x="1904415" y="504342"/>
                  </a:lnTo>
                  <a:lnTo>
                    <a:pt x="1932317" y="498195"/>
                  </a:lnTo>
                  <a:close/>
                </a:path>
                <a:path w="2289809" h="2082800">
                  <a:moveTo>
                    <a:pt x="1944598" y="554012"/>
                  </a:moveTo>
                  <a:lnTo>
                    <a:pt x="1938464" y="526110"/>
                  </a:lnTo>
                  <a:lnTo>
                    <a:pt x="1910549" y="532244"/>
                  </a:lnTo>
                  <a:lnTo>
                    <a:pt x="1916696" y="560158"/>
                  </a:lnTo>
                  <a:lnTo>
                    <a:pt x="1944598" y="554012"/>
                  </a:lnTo>
                  <a:close/>
                </a:path>
                <a:path w="2289809" h="2082800">
                  <a:moveTo>
                    <a:pt x="1956892" y="609828"/>
                  </a:moveTo>
                  <a:lnTo>
                    <a:pt x="1950745" y="581914"/>
                  </a:lnTo>
                  <a:lnTo>
                    <a:pt x="1922843" y="588060"/>
                  </a:lnTo>
                  <a:lnTo>
                    <a:pt x="1928977" y="615962"/>
                  </a:lnTo>
                  <a:lnTo>
                    <a:pt x="1956892" y="609828"/>
                  </a:lnTo>
                  <a:close/>
                </a:path>
                <a:path w="2289809" h="2082800">
                  <a:moveTo>
                    <a:pt x="1969173" y="665645"/>
                  </a:moveTo>
                  <a:lnTo>
                    <a:pt x="1963026" y="637730"/>
                  </a:lnTo>
                  <a:lnTo>
                    <a:pt x="1935124" y="643877"/>
                  </a:lnTo>
                  <a:lnTo>
                    <a:pt x="1941258" y="671779"/>
                  </a:lnTo>
                  <a:lnTo>
                    <a:pt x="1969173" y="665645"/>
                  </a:lnTo>
                  <a:close/>
                </a:path>
                <a:path w="2289809" h="2082800">
                  <a:moveTo>
                    <a:pt x="1981454" y="721461"/>
                  </a:moveTo>
                  <a:lnTo>
                    <a:pt x="1975307" y="693547"/>
                  </a:lnTo>
                  <a:lnTo>
                    <a:pt x="1947405" y="699693"/>
                  </a:lnTo>
                  <a:lnTo>
                    <a:pt x="1953539" y="727595"/>
                  </a:lnTo>
                  <a:lnTo>
                    <a:pt x="1981454" y="721461"/>
                  </a:lnTo>
                  <a:close/>
                </a:path>
                <a:path w="2289809" h="2082800">
                  <a:moveTo>
                    <a:pt x="1993734" y="777265"/>
                  </a:moveTo>
                  <a:lnTo>
                    <a:pt x="1987588" y="749363"/>
                  </a:lnTo>
                  <a:lnTo>
                    <a:pt x="1959686" y="755510"/>
                  </a:lnTo>
                  <a:lnTo>
                    <a:pt x="1965833" y="783412"/>
                  </a:lnTo>
                  <a:lnTo>
                    <a:pt x="1993734" y="777265"/>
                  </a:lnTo>
                  <a:close/>
                </a:path>
                <a:path w="2289809" h="2082800">
                  <a:moveTo>
                    <a:pt x="2006015" y="833081"/>
                  </a:moveTo>
                  <a:lnTo>
                    <a:pt x="1999881" y="805180"/>
                  </a:lnTo>
                  <a:lnTo>
                    <a:pt x="1971967" y="811314"/>
                  </a:lnTo>
                  <a:lnTo>
                    <a:pt x="1978113" y="839228"/>
                  </a:lnTo>
                  <a:lnTo>
                    <a:pt x="2006015" y="833081"/>
                  </a:lnTo>
                  <a:close/>
                </a:path>
                <a:path w="2289809" h="2082800">
                  <a:moveTo>
                    <a:pt x="2018296" y="888898"/>
                  </a:moveTo>
                  <a:lnTo>
                    <a:pt x="2012162" y="860996"/>
                  </a:lnTo>
                  <a:lnTo>
                    <a:pt x="1984248" y="867130"/>
                  </a:lnTo>
                  <a:lnTo>
                    <a:pt x="1990394" y="895045"/>
                  </a:lnTo>
                  <a:lnTo>
                    <a:pt x="2018296" y="888898"/>
                  </a:lnTo>
                  <a:close/>
                </a:path>
                <a:path w="2289809" h="2082800">
                  <a:moveTo>
                    <a:pt x="2030590" y="944714"/>
                  </a:moveTo>
                  <a:lnTo>
                    <a:pt x="2024443" y="916800"/>
                  </a:lnTo>
                  <a:lnTo>
                    <a:pt x="1996541" y="922947"/>
                  </a:lnTo>
                  <a:lnTo>
                    <a:pt x="2002675" y="950849"/>
                  </a:lnTo>
                  <a:lnTo>
                    <a:pt x="2030590" y="944714"/>
                  </a:lnTo>
                  <a:close/>
                </a:path>
                <a:path w="2289809" h="2082800">
                  <a:moveTo>
                    <a:pt x="2042871" y="1000531"/>
                  </a:moveTo>
                  <a:lnTo>
                    <a:pt x="2036724" y="972616"/>
                  </a:lnTo>
                  <a:lnTo>
                    <a:pt x="2008822" y="978763"/>
                  </a:lnTo>
                  <a:lnTo>
                    <a:pt x="2014956" y="1006665"/>
                  </a:lnTo>
                  <a:lnTo>
                    <a:pt x="2042871" y="1000531"/>
                  </a:lnTo>
                  <a:close/>
                </a:path>
                <a:path w="2289809" h="2082800">
                  <a:moveTo>
                    <a:pt x="2055152" y="1056347"/>
                  </a:moveTo>
                  <a:lnTo>
                    <a:pt x="2049005" y="1028433"/>
                  </a:lnTo>
                  <a:lnTo>
                    <a:pt x="2021103" y="1034580"/>
                  </a:lnTo>
                  <a:lnTo>
                    <a:pt x="2027237" y="1062482"/>
                  </a:lnTo>
                  <a:lnTo>
                    <a:pt x="2055152" y="1056347"/>
                  </a:lnTo>
                  <a:close/>
                </a:path>
                <a:path w="2289809" h="2082800">
                  <a:moveTo>
                    <a:pt x="2067433" y="1112151"/>
                  </a:moveTo>
                  <a:lnTo>
                    <a:pt x="2061286" y="1084249"/>
                  </a:lnTo>
                  <a:lnTo>
                    <a:pt x="2033384" y="1090396"/>
                  </a:lnTo>
                  <a:lnTo>
                    <a:pt x="2039531" y="1118298"/>
                  </a:lnTo>
                  <a:lnTo>
                    <a:pt x="2067433" y="1112151"/>
                  </a:lnTo>
                  <a:close/>
                </a:path>
                <a:path w="2289809" h="2082800">
                  <a:moveTo>
                    <a:pt x="2079713" y="1167968"/>
                  </a:moveTo>
                  <a:lnTo>
                    <a:pt x="2073579" y="1140066"/>
                  </a:lnTo>
                  <a:lnTo>
                    <a:pt x="2045665" y="1146200"/>
                  </a:lnTo>
                  <a:lnTo>
                    <a:pt x="2051812" y="1174115"/>
                  </a:lnTo>
                  <a:lnTo>
                    <a:pt x="2079713" y="1167968"/>
                  </a:lnTo>
                  <a:close/>
                </a:path>
                <a:path w="2289809" h="2082800">
                  <a:moveTo>
                    <a:pt x="2091994" y="1223784"/>
                  </a:moveTo>
                  <a:lnTo>
                    <a:pt x="2085860" y="1195882"/>
                  </a:lnTo>
                  <a:lnTo>
                    <a:pt x="2057946" y="1202016"/>
                  </a:lnTo>
                  <a:lnTo>
                    <a:pt x="2064092" y="1229931"/>
                  </a:lnTo>
                  <a:lnTo>
                    <a:pt x="2091994" y="1223784"/>
                  </a:lnTo>
                  <a:close/>
                </a:path>
                <a:path w="2289809" h="2082800">
                  <a:moveTo>
                    <a:pt x="2104288" y="1279601"/>
                  </a:moveTo>
                  <a:lnTo>
                    <a:pt x="2098141" y="1251686"/>
                  </a:lnTo>
                  <a:lnTo>
                    <a:pt x="2070239" y="1257833"/>
                  </a:lnTo>
                  <a:lnTo>
                    <a:pt x="2076373" y="1285735"/>
                  </a:lnTo>
                  <a:lnTo>
                    <a:pt x="2104288" y="1279601"/>
                  </a:lnTo>
                  <a:close/>
                </a:path>
                <a:path w="2289809" h="2082800">
                  <a:moveTo>
                    <a:pt x="2116569" y="1335417"/>
                  </a:moveTo>
                  <a:lnTo>
                    <a:pt x="2110422" y="1307503"/>
                  </a:lnTo>
                  <a:lnTo>
                    <a:pt x="2082520" y="1313649"/>
                  </a:lnTo>
                  <a:lnTo>
                    <a:pt x="2088654" y="1341551"/>
                  </a:lnTo>
                  <a:lnTo>
                    <a:pt x="2116569" y="1335417"/>
                  </a:lnTo>
                  <a:close/>
                </a:path>
                <a:path w="2289809" h="2082800">
                  <a:moveTo>
                    <a:pt x="2128850" y="1391234"/>
                  </a:moveTo>
                  <a:lnTo>
                    <a:pt x="2122703" y="1363319"/>
                  </a:lnTo>
                  <a:lnTo>
                    <a:pt x="2094801" y="1369466"/>
                  </a:lnTo>
                  <a:lnTo>
                    <a:pt x="2100935" y="1397368"/>
                  </a:lnTo>
                  <a:lnTo>
                    <a:pt x="2128850" y="1391234"/>
                  </a:lnTo>
                  <a:close/>
                </a:path>
                <a:path w="2289809" h="2082800">
                  <a:moveTo>
                    <a:pt x="2141131" y="1447038"/>
                  </a:moveTo>
                  <a:lnTo>
                    <a:pt x="2134984" y="1419136"/>
                  </a:lnTo>
                  <a:lnTo>
                    <a:pt x="2107082" y="1425282"/>
                  </a:lnTo>
                  <a:lnTo>
                    <a:pt x="2113229" y="1453184"/>
                  </a:lnTo>
                  <a:lnTo>
                    <a:pt x="2141131" y="1447038"/>
                  </a:lnTo>
                  <a:close/>
                </a:path>
                <a:path w="2289809" h="2082800">
                  <a:moveTo>
                    <a:pt x="2153412" y="1502854"/>
                  </a:moveTo>
                  <a:lnTo>
                    <a:pt x="2147278" y="1474952"/>
                  </a:lnTo>
                  <a:lnTo>
                    <a:pt x="2119363" y="1481086"/>
                  </a:lnTo>
                  <a:lnTo>
                    <a:pt x="2125510" y="1509001"/>
                  </a:lnTo>
                  <a:lnTo>
                    <a:pt x="2153412" y="1502854"/>
                  </a:lnTo>
                  <a:close/>
                </a:path>
                <a:path w="2289809" h="2082800">
                  <a:moveTo>
                    <a:pt x="2165693" y="1558671"/>
                  </a:moveTo>
                  <a:lnTo>
                    <a:pt x="2159558" y="1530769"/>
                  </a:lnTo>
                  <a:lnTo>
                    <a:pt x="2131644" y="1536903"/>
                  </a:lnTo>
                  <a:lnTo>
                    <a:pt x="2137791" y="1564817"/>
                  </a:lnTo>
                  <a:lnTo>
                    <a:pt x="2165693" y="1558671"/>
                  </a:lnTo>
                  <a:close/>
                </a:path>
                <a:path w="2289809" h="2082800">
                  <a:moveTo>
                    <a:pt x="2177986" y="1614487"/>
                  </a:moveTo>
                  <a:lnTo>
                    <a:pt x="2171839" y="1586585"/>
                  </a:lnTo>
                  <a:lnTo>
                    <a:pt x="2143937" y="1592719"/>
                  </a:lnTo>
                  <a:lnTo>
                    <a:pt x="2150072" y="1620634"/>
                  </a:lnTo>
                  <a:lnTo>
                    <a:pt x="2177986" y="1614487"/>
                  </a:lnTo>
                  <a:close/>
                </a:path>
                <a:path w="2289809" h="2082800">
                  <a:moveTo>
                    <a:pt x="2190267" y="1670304"/>
                  </a:moveTo>
                  <a:lnTo>
                    <a:pt x="2184120" y="1642389"/>
                  </a:lnTo>
                  <a:lnTo>
                    <a:pt x="2156218" y="1648536"/>
                  </a:lnTo>
                  <a:lnTo>
                    <a:pt x="2162352" y="1676438"/>
                  </a:lnTo>
                  <a:lnTo>
                    <a:pt x="2190267" y="1670304"/>
                  </a:lnTo>
                  <a:close/>
                </a:path>
                <a:path w="2289809" h="2082800">
                  <a:moveTo>
                    <a:pt x="2202548" y="1726120"/>
                  </a:moveTo>
                  <a:lnTo>
                    <a:pt x="2196401" y="1698205"/>
                  </a:lnTo>
                  <a:lnTo>
                    <a:pt x="2168499" y="1704352"/>
                  </a:lnTo>
                  <a:lnTo>
                    <a:pt x="2174633" y="1732254"/>
                  </a:lnTo>
                  <a:lnTo>
                    <a:pt x="2202548" y="1726120"/>
                  </a:lnTo>
                  <a:close/>
                </a:path>
                <a:path w="2289809" h="2082800">
                  <a:moveTo>
                    <a:pt x="2214829" y="1781924"/>
                  </a:moveTo>
                  <a:lnTo>
                    <a:pt x="2208682" y="1754022"/>
                  </a:lnTo>
                  <a:lnTo>
                    <a:pt x="2180780" y="1760169"/>
                  </a:lnTo>
                  <a:lnTo>
                    <a:pt x="2186927" y="1788071"/>
                  </a:lnTo>
                  <a:lnTo>
                    <a:pt x="2214829" y="1781924"/>
                  </a:lnTo>
                  <a:close/>
                </a:path>
                <a:path w="2289809" h="2082800">
                  <a:moveTo>
                    <a:pt x="2227110" y="1837740"/>
                  </a:moveTo>
                  <a:lnTo>
                    <a:pt x="2220976" y="1809838"/>
                  </a:lnTo>
                  <a:lnTo>
                    <a:pt x="2193061" y="1815973"/>
                  </a:lnTo>
                  <a:lnTo>
                    <a:pt x="2199208" y="1843887"/>
                  </a:lnTo>
                  <a:lnTo>
                    <a:pt x="2227110" y="1837740"/>
                  </a:lnTo>
                  <a:close/>
                </a:path>
                <a:path w="2289809" h="2082800">
                  <a:moveTo>
                    <a:pt x="2239391" y="1893557"/>
                  </a:moveTo>
                  <a:lnTo>
                    <a:pt x="2233257" y="1865655"/>
                  </a:lnTo>
                  <a:lnTo>
                    <a:pt x="2205342" y="1871789"/>
                  </a:lnTo>
                  <a:lnTo>
                    <a:pt x="2211489" y="1899704"/>
                  </a:lnTo>
                  <a:lnTo>
                    <a:pt x="2239391" y="1893557"/>
                  </a:lnTo>
                  <a:close/>
                </a:path>
                <a:path w="2289809" h="2082800">
                  <a:moveTo>
                    <a:pt x="2251684" y="1949373"/>
                  </a:moveTo>
                  <a:lnTo>
                    <a:pt x="2245537" y="1921471"/>
                  </a:lnTo>
                  <a:lnTo>
                    <a:pt x="2217636" y="1927606"/>
                  </a:lnTo>
                  <a:lnTo>
                    <a:pt x="2223770" y="1955520"/>
                  </a:lnTo>
                  <a:lnTo>
                    <a:pt x="2251684" y="1949373"/>
                  </a:lnTo>
                  <a:close/>
                </a:path>
                <a:path w="2289809" h="2082800">
                  <a:moveTo>
                    <a:pt x="2289721" y="1989264"/>
                  </a:moveTo>
                  <a:lnTo>
                    <a:pt x="2261806" y="1995411"/>
                  </a:lnTo>
                  <a:lnTo>
                    <a:pt x="2257818" y="1977275"/>
                  </a:lnTo>
                  <a:lnTo>
                    <a:pt x="2229916" y="1983422"/>
                  </a:lnTo>
                  <a:lnTo>
                    <a:pt x="2233904" y="2001558"/>
                  </a:lnTo>
                  <a:lnTo>
                    <a:pt x="2205990" y="2007692"/>
                  </a:lnTo>
                  <a:lnTo>
                    <a:pt x="2266277" y="2082203"/>
                  </a:lnTo>
                  <a:lnTo>
                    <a:pt x="2284158" y="2011324"/>
                  </a:lnTo>
                  <a:lnTo>
                    <a:pt x="2289721" y="1989264"/>
                  </a:lnTo>
                  <a:close/>
                </a:path>
              </a:pathLst>
            </a:custGeom>
            <a:solidFill>
              <a:srgbClr val="FF8A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655567" y="1850644"/>
            <a:ext cx="3763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211580" algn="l"/>
                <a:tab pos="1689735" algn="l"/>
                <a:tab pos="2285365" algn="l"/>
                <a:tab pos="2758440" algn="l"/>
                <a:tab pos="3190240" algn="l"/>
              </a:tabLst>
            </a:pPr>
            <a:r>
              <a:rPr sz="1600" i="1" spc="-25" dirty="0">
                <a:latin typeface="Calibri"/>
                <a:cs typeface="Calibri"/>
              </a:rPr>
              <a:t>he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hit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me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2400" i="1" spc="-30" baseline="1736" dirty="0">
                <a:latin typeface="Calibri"/>
                <a:cs typeface="Calibri"/>
              </a:rPr>
              <a:t>with</a:t>
            </a:r>
            <a:r>
              <a:rPr sz="2400" i="1" baseline="1736" dirty="0">
                <a:latin typeface="Calibri"/>
                <a:cs typeface="Calibri"/>
              </a:rPr>
              <a:t>	</a:t>
            </a:r>
            <a:r>
              <a:rPr sz="2400" i="1" spc="-75" baseline="1736" dirty="0">
                <a:latin typeface="Calibri"/>
                <a:cs typeface="Calibri"/>
              </a:rPr>
              <a:t>a</a:t>
            </a:r>
            <a:r>
              <a:rPr sz="2400" i="1" baseline="1736" dirty="0">
                <a:latin typeface="Calibri"/>
                <a:cs typeface="Calibri"/>
              </a:rPr>
              <a:t>	</a:t>
            </a:r>
            <a:r>
              <a:rPr sz="2400" i="1" spc="-37" baseline="1736" dirty="0">
                <a:latin typeface="Calibri"/>
                <a:cs typeface="Calibri"/>
              </a:rPr>
              <a:t>pie</a:t>
            </a:r>
            <a:r>
              <a:rPr sz="2400" i="1" baseline="1736" dirty="0">
                <a:latin typeface="Calibri"/>
                <a:cs typeface="Calibri"/>
              </a:rPr>
              <a:t>	</a:t>
            </a:r>
            <a:r>
              <a:rPr sz="2400" i="1" spc="-15" baseline="1736" dirty="0">
                <a:latin typeface="Calibri"/>
                <a:cs typeface="Calibri"/>
              </a:rPr>
              <a:t>&lt;END&gt;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58201" y="2284226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62873" y="2284226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67546" y="2284226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72230" y="2284226"/>
            <a:ext cx="242570" cy="55753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808080"/>
                </a:solidFill>
                <a:latin typeface="Calibri"/>
                <a:cs typeface="Calibri"/>
              </a:rPr>
              <a:t>argmax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818" y="64206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Sequence-to-</a:t>
            </a:r>
            <a:r>
              <a:rPr dirty="0"/>
              <a:t>sequence</a:t>
            </a:r>
            <a:r>
              <a:rPr spc="30" dirty="0"/>
              <a:t> </a:t>
            </a:r>
            <a:r>
              <a:rPr dirty="0"/>
              <a:t>is</a:t>
            </a:r>
            <a:r>
              <a:rPr spc="35" dirty="0"/>
              <a:t> </a:t>
            </a:r>
            <a:r>
              <a:rPr spc="-10" dirty="0"/>
              <a:t>versatile!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9516745" cy="48596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 notion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encoder-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0" dirty="0">
                <a:latin typeface="Calibri"/>
                <a:cs typeface="Calibri"/>
              </a:rPr>
              <a:t> representation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representation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 sequences,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seq2seq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Sequence-to-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useful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2400" i="1" spc="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than</a:t>
            </a:r>
            <a:r>
              <a:rPr sz="2400" i="1" spc="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just</a:t>
            </a:r>
            <a:r>
              <a:rPr sz="2400" i="1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35" dirty="0">
                <a:solidFill>
                  <a:srgbClr val="FF30EE"/>
                </a:solidFill>
                <a:latin typeface="Calibri"/>
                <a:cs typeface="Calibri"/>
              </a:rPr>
              <a:t>MT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phrased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sequence-</a:t>
            </a:r>
            <a:r>
              <a:rPr sz="2400" spc="-10" dirty="0">
                <a:latin typeface="Calibri"/>
                <a:cs typeface="Calibri"/>
              </a:rPr>
              <a:t>to-sequence: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30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Summarization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(long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text)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Dialogue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(previous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utterances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utterance)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Parsing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sequence)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Code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generation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(natural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Neural</a:t>
            </a:r>
            <a:r>
              <a:rPr spc="-25" dirty="0"/>
              <a:t> </a:t>
            </a:r>
            <a:r>
              <a:rPr dirty="0"/>
              <a:t>Machine</a:t>
            </a:r>
            <a:r>
              <a:rPr spc="-20" dirty="0"/>
              <a:t> </a:t>
            </a:r>
            <a:r>
              <a:rPr dirty="0"/>
              <a:t>Translation</a:t>
            </a:r>
            <a:r>
              <a:rPr spc="-15" dirty="0"/>
              <a:t> </a:t>
            </a:r>
            <a:r>
              <a:rPr spc="-10" dirty="0"/>
              <a:t>(NMT)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2387"/>
            <a:ext cx="10356215" cy="11950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725"/>
              </a:spcBef>
              <a:buClr>
                <a:srgbClr val="8C1515"/>
              </a:buClr>
              <a:buFont typeface="Times New Roman"/>
              <a:buChar char="•"/>
              <a:tabLst>
                <a:tab pos="34798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sequence-to-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sequence</a:t>
            </a:r>
            <a:r>
              <a:rPr sz="2400" spc="-7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Conditional</a:t>
            </a:r>
            <a:r>
              <a:rPr sz="2400" b="1" spc="-7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b="1" spc="-7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684530" lvl="1" indent="-22352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84530" algn="l"/>
              </a:tabLst>
            </a:pPr>
            <a:r>
              <a:rPr sz="2000" b="1" spc="-20" dirty="0">
                <a:latin typeface="Calibri"/>
                <a:cs typeface="Calibri"/>
              </a:rPr>
              <a:t>Language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Model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because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decoder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predicting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target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sentence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684530" lvl="1" indent="-223520">
              <a:lnSpc>
                <a:spcPct val="100000"/>
              </a:lnSpc>
              <a:spcBef>
                <a:spcPts val="380"/>
              </a:spcBef>
              <a:buClr>
                <a:srgbClr val="3A87FF"/>
              </a:buClr>
              <a:buFont typeface="Times New Roman"/>
              <a:buChar char="•"/>
              <a:tabLst>
                <a:tab pos="684530" algn="l"/>
              </a:tabLst>
            </a:pPr>
            <a:r>
              <a:rPr sz="2000" b="1" spc="-20" dirty="0">
                <a:latin typeface="Calibri"/>
                <a:cs typeface="Calibri"/>
              </a:rPr>
              <a:t>Conditional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because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predictions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also</a:t>
            </a:r>
            <a:r>
              <a:rPr sz="2000" i="1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conditioned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source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sentence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2904235"/>
            <a:ext cx="3204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47980" algn="l"/>
              </a:tabLst>
            </a:pPr>
            <a:r>
              <a:rPr sz="2400" dirty="0">
                <a:latin typeface="Calibri"/>
                <a:cs typeface="Calibri"/>
              </a:rPr>
              <a:t>NMT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directly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calculates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757" y="2904235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033" y="4143755"/>
            <a:ext cx="10443845" cy="1983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3479" marR="2432685" indent="461009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Probability</a:t>
            </a: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next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target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word,</a:t>
            </a:r>
            <a:r>
              <a:rPr sz="20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given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target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words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so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far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source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i="1" spc="-50" dirty="0">
                <a:solidFill>
                  <a:srgbClr val="FF30EE"/>
                </a:solidFill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1135"/>
              </a:spcBef>
              <a:buClr>
                <a:srgbClr val="8C1515"/>
              </a:buClr>
              <a:buFont typeface="Times New Roman"/>
              <a:buChar char="•"/>
              <a:tabLst>
                <a:tab pos="347980" algn="l"/>
              </a:tabLst>
            </a:pPr>
            <a:r>
              <a:rPr sz="2400" b="1" spc="-20" dirty="0">
                <a:latin typeface="Calibri"/>
                <a:cs typeface="Calibri"/>
              </a:rPr>
              <a:t>Question: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system?</a:t>
            </a:r>
            <a:endParaRPr sz="24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405"/>
              </a:spcBef>
              <a:buClr>
                <a:srgbClr val="8C1515"/>
              </a:buClr>
              <a:buFont typeface="Times New Roman"/>
              <a:buChar char="•"/>
              <a:tabLst>
                <a:tab pos="347980" algn="l"/>
              </a:tabLst>
            </a:pPr>
            <a:r>
              <a:rPr sz="2400" b="1" dirty="0">
                <a:latin typeface="Calibri"/>
                <a:cs typeface="Calibri"/>
              </a:rPr>
              <a:t>(Easy)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Answer: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parallel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corpus…</a:t>
            </a:r>
            <a:endParaRPr sz="2400">
              <a:latin typeface="Calibri"/>
              <a:cs typeface="Calibri"/>
            </a:endParaRPr>
          </a:p>
          <a:p>
            <a:pPr marL="690880" lvl="1" indent="-335915">
              <a:lnSpc>
                <a:spcPct val="100000"/>
              </a:lnSpc>
              <a:spcBef>
                <a:spcPts val="434"/>
              </a:spcBef>
              <a:buClr>
                <a:srgbClr val="007C92"/>
              </a:buClr>
              <a:buFont typeface="Times New Roman"/>
              <a:buChar char="•"/>
              <a:tabLst>
                <a:tab pos="690880" algn="l"/>
              </a:tabLst>
            </a:pPr>
            <a:r>
              <a:rPr sz="2400" dirty="0">
                <a:latin typeface="Calibri"/>
                <a:cs typeface="Calibri"/>
              </a:rPr>
              <a:t>But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exciting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“unsupervised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NMT”,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augmentation,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5612" y="2904934"/>
            <a:ext cx="7538084" cy="1228090"/>
            <a:chOff x="455612" y="2904934"/>
            <a:chExt cx="7538084" cy="1228090"/>
          </a:xfrm>
        </p:grpSpPr>
        <p:sp>
          <p:nvSpPr>
            <p:cNvPr id="8" name="object 8"/>
            <p:cNvSpPr/>
            <p:nvPr/>
          </p:nvSpPr>
          <p:spPr>
            <a:xfrm>
              <a:off x="5516224" y="3851915"/>
              <a:ext cx="2434590" cy="271145"/>
            </a:xfrm>
            <a:custGeom>
              <a:avLst/>
              <a:gdLst/>
              <a:ahLst/>
              <a:cxnLst/>
              <a:rect l="l" t="t" r="r" b="b"/>
              <a:pathLst>
                <a:path w="2434590" h="271145">
                  <a:moveTo>
                    <a:pt x="2434550" y="0"/>
                  </a:moveTo>
                  <a:lnTo>
                    <a:pt x="2426220" y="52750"/>
                  </a:lnTo>
                  <a:lnTo>
                    <a:pt x="2403498" y="95826"/>
                  </a:lnTo>
                  <a:lnTo>
                    <a:pt x="2369787" y="124867"/>
                  </a:lnTo>
                  <a:lnTo>
                    <a:pt x="2328489" y="135516"/>
                  </a:lnTo>
                  <a:lnTo>
                    <a:pt x="1323336" y="135516"/>
                  </a:lnTo>
                  <a:lnTo>
                    <a:pt x="1282037" y="146165"/>
                  </a:lnTo>
                  <a:lnTo>
                    <a:pt x="1248326" y="175206"/>
                  </a:lnTo>
                  <a:lnTo>
                    <a:pt x="1225605" y="218282"/>
                  </a:lnTo>
                  <a:lnTo>
                    <a:pt x="1217275" y="271033"/>
                  </a:lnTo>
                  <a:lnTo>
                    <a:pt x="1208945" y="218282"/>
                  </a:lnTo>
                  <a:lnTo>
                    <a:pt x="1186223" y="175206"/>
                  </a:lnTo>
                  <a:lnTo>
                    <a:pt x="1152512" y="146165"/>
                  </a:lnTo>
                  <a:lnTo>
                    <a:pt x="1111214" y="135516"/>
                  </a:lnTo>
                  <a:lnTo>
                    <a:pt x="106060" y="135516"/>
                  </a:lnTo>
                  <a:lnTo>
                    <a:pt x="64762" y="124867"/>
                  </a:lnTo>
                  <a:lnTo>
                    <a:pt x="31051" y="95826"/>
                  </a:lnTo>
                  <a:lnTo>
                    <a:pt x="8330" y="5275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12" y="3397476"/>
              <a:ext cx="7538025" cy="4544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524" y="2904934"/>
              <a:ext cx="838200" cy="454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Neural</a:t>
            </a:r>
            <a:r>
              <a:rPr spc="-15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dirty="0"/>
              <a:t>Translation</a:t>
            </a:r>
            <a:r>
              <a:rPr spc="-15" dirty="0"/>
              <a:t>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0005" y="3053415"/>
            <a:ext cx="335915" cy="139446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 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5108" y="3361385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4" h="779779">
                <a:moveTo>
                  <a:pt x="188427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7" y="734480"/>
                </a:lnTo>
                <a:lnTo>
                  <a:pt x="94213" y="705780"/>
                </a:lnTo>
                <a:lnTo>
                  <a:pt x="94213" y="463487"/>
                </a:lnTo>
                <a:lnTo>
                  <a:pt x="86809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09" y="344724"/>
                </a:lnTo>
                <a:lnTo>
                  <a:pt x="94213" y="316024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7" y="21595"/>
                </a:lnTo>
                <a:lnTo>
                  <a:pt x="151754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466219" y="2685677"/>
            <a:ext cx="7052945" cy="2065020"/>
            <a:chOff x="2466219" y="2685677"/>
            <a:chExt cx="7052945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219" y="3343090"/>
              <a:ext cx="2097725" cy="1407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417" y="2685677"/>
              <a:ext cx="4964165" cy="20648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464563" y="5153555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2"/>
                </a:moveTo>
                <a:lnTo>
                  <a:pt x="2426214" y="52751"/>
                </a:lnTo>
                <a:lnTo>
                  <a:pt x="2403486" y="95827"/>
                </a:lnTo>
                <a:lnTo>
                  <a:pt x="2369776" y="124869"/>
                </a:lnTo>
                <a:lnTo>
                  <a:pt x="2328495" y="135519"/>
                </a:lnTo>
                <a:lnTo>
                  <a:pt x="1323328" y="135516"/>
                </a:lnTo>
                <a:lnTo>
                  <a:pt x="1282047" y="146166"/>
                </a:lnTo>
                <a:lnTo>
                  <a:pt x="1248336" y="175208"/>
                </a:lnTo>
                <a:lnTo>
                  <a:pt x="1225608" y="218284"/>
                </a:lnTo>
                <a:lnTo>
                  <a:pt x="1217274" y="271033"/>
                </a:lnTo>
                <a:lnTo>
                  <a:pt x="1208939" y="218284"/>
                </a:lnTo>
                <a:lnTo>
                  <a:pt x="1186212" y="175208"/>
                </a:lnTo>
                <a:lnTo>
                  <a:pt x="1152501" y="146166"/>
                </a:lnTo>
                <a:lnTo>
                  <a:pt x="1111221" y="135516"/>
                </a:lnTo>
                <a:lnTo>
                  <a:pt x="106053" y="135516"/>
                </a:lnTo>
                <a:lnTo>
                  <a:pt x="64772" y="124867"/>
                </a:lnTo>
                <a:lnTo>
                  <a:pt x="31062" y="95824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85948" y="4782820"/>
            <a:ext cx="2871470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100"/>
              </a:spcBef>
              <a:tabLst>
                <a:tab pos="1059815" algn="l"/>
                <a:tab pos="1579245" algn="l"/>
                <a:tab pos="2066289" algn="l"/>
              </a:tabLst>
            </a:pPr>
            <a:r>
              <a:rPr sz="1600" i="1" spc="-25" dirty="0">
                <a:latin typeface="Calibri"/>
                <a:cs typeface="Calibri"/>
              </a:rPr>
              <a:t>il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m’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10" dirty="0">
                <a:latin typeface="Calibri"/>
                <a:cs typeface="Calibri"/>
              </a:rPr>
              <a:t>entarté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sentence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corpus)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4568" y="4773676"/>
            <a:ext cx="791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sz="1600" i="1" spc="-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pie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7990" y="4773676"/>
            <a:ext cx="3417570" cy="90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5350" algn="l"/>
                <a:tab pos="1464310" algn="l"/>
                <a:tab pos="2097405" algn="l"/>
                <a:tab pos="2630170" algn="l"/>
              </a:tabLst>
            </a:pPr>
            <a:r>
              <a:rPr sz="1600" i="1" spc="-10" dirty="0">
                <a:latin typeface="Calibri"/>
                <a:cs typeface="Calibri"/>
              </a:rPr>
              <a:t>&lt;START&gt;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he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hit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5" dirty="0">
                <a:latin typeface="Calibri"/>
                <a:cs typeface="Calibri"/>
              </a:rPr>
              <a:t>me</a:t>
            </a:r>
            <a:r>
              <a:rPr sz="1600" i="1" dirty="0">
                <a:latin typeface="Calibri"/>
                <a:cs typeface="Calibri"/>
              </a:rPr>
              <a:t>	</a:t>
            </a:r>
            <a:r>
              <a:rPr sz="1600" i="1" spc="-20" dirty="0"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Target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sentence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(from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corpus)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69250" y="5142077"/>
            <a:ext cx="4486910" cy="271145"/>
          </a:xfrm>
          <a:custGeom>
            <a:avLst/>
            <a:gdLst/>
            <a:ahLst/>
            <a:cxnLst/>
            <a:rect l="l" t="t" r="r" b="b"/>
            <a:pathLst>
              <a:path w="4486909" h="271145">
                <a:moveTo>
                  <a:pt x="4486809" y="4"/>
                </a:moveTo>
                <a:lnTo>
                  <a:pt x="4478475" y="52754"/>
                </a:lnTo>
                <a:lnTo>
                  <a:pt x="4455747" y="95830"/>
                </a:lnTo>
                <a:lnTo>
                  <a:pt x="4422037" y="124873"/>
                </a:lnTo>
                <a:lnTo>
                  <a:pt x="4380758" y="135522"/>
                </a:lnTo>
                <a:lnTo>
                  <a:pt x="2349456" y="135517"/>
                </a:lnTo>
                <a:lnTo>
                  <a:pt x="2308175" y="146167"/>
                </a:lnTo>
                <a:lnTo>
                  <a:pt x="2274466" y="175210"/>
                </a:lnTo>
                <a:lnTo>
                  <a:pt x="2251738" y="218286"/>
                </a:lnTo>
                <a:lnTo>
                  <a:pt x="2243405" y="271035"/>
                </a:lnTo>
                <a:lnTo>
                  <a:pt x="2235070" y="218286"/>
                </a:lnTo>
                <a:lnTo>
                  <a:pt x="2212343" y="175210"/>
                </a:lnTo>
                <a:lnTo>
                  <a:pt x="2178633" y="146167"/>
                </a:lnTo>
                <a:lnTo>
                  <a:pt x="2137353" y="135517"/>
                </a:lnTo>
                <a:lnTo>
                  <a:pt x="106051" y="135517"/>
                </a:lnTo>
                <a:lnTo>
                  <a:pt x="64771" y="124868"/>
                </a:lnTo>
                <a:lnTo>
                  <a:pt x="31061" y="95825"/>
                </a:lnTo>
                <a:lnTo>
                  <a:pt x="8334" y="52749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67529" y="5971449"/>
            <a:ext cx="9214485" cy="400685"/>
          </a:xfrm>
          <a:prstGeom prst="rect">
            <a:avLst/>
          </a:prstGeom>
          <a:ln w="19050">
            <a:solidFill>
              <a:srgbClr val="3A87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Seq2seq</a:t>
            </a:r>
            <a:r>
              <a:rPr sz="2000" spc="-5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optimized</a:t>
            </a:r>
            <a:r>
              <a:rPr sz="2000" spc="-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A87FF"/>
                </a:solidFill>
                <a:latin typeface="Calibri"/>
                <a:cs typeface="Calibri"/>
              </a:rPr>
              <a:t>single</a:t>
            </a:r>
            <a:r>
              <a:rPr sz="2000" b="1" spc="-3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A87FF"/>
                </a:solidFill>
                <a:latin typeface="Calibri"/>
                <a:cs typeface="Calibri"/>
              </a:rPr>
              <a:t>system.</a:t>
            </a:r>
            <a:r>
              <a:rPr sz="2000" b="1" spc="-3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Backpropagation</a:t>
            </a:r>
            <a:r>
              <a:rPr sz="2000" spc="-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A87FF"/>
                </a:solidFill>
                <a:latin typeface="Calibri"/>
                <a:cs typeface="Calibri"/>
              </a:rPr>
              <a:t>operates</a:t>
            </a:r>
            <a:r>
              <a:rPr sz="2000" spc="-3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A87FF"/>
                </a:solidFill>
                <a:latin typeface="Calibri"/>
                <a:cs typeface="Calibri"/>
              </a:rPr>
              <a:t>“</a:t>
            </a:r>
            <a:r>
              <a:rPr sz="2000" i="1" spc="-10" dirty="0">
                <a:solidFill>
                  <a:srgbClr val="3A87FF"/>
                </a:solidFill>
                <a:latin typeface="Calibri"/>
                <a:cs typeface="Calibri"/>
              </a:rPr>
              <a:t>end-to-end”</a:t>
            </a:r>
            <a:r>
              <a:rPr sz="2000" spc="-10" dirty="0">
                <a:solidFill>
                  <a:srgbClr val="3A87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868" y="3041395"/>
            <a:ext cx="335915" cy="1419860"/>
          </a:xfrm>
          <a:prstGeom prst="rect">
            <a:avLst/>
          </a:prstGeom>
        </p:spPr>
        <p:txBody>
          <a:bodyPr vert="vert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Decoder</a:t>
            </a:r>
            <a:r>
              <a:rPr sz="20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B050"/>
                </a:solidFill>
                <a:latin typeface="Calibri"/>
                <a:cs typeface="Calibri"/>
              </a:rPr>
              <a:t>RNN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95327" y="338419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0" y="0"/>
                </a:moveTo>
                <a:lnTo>
                  <a:pt x="36672" y="5794"/>
                </a:lnTo>
                <a:lnTo>
                  <a:pt x="66619" y="21595"/>
                </a:lnTo>
                <a:lnTo>
                  <a:pt x="86809" y="45031"/>
                </a:lnTo>
                <a:lnTo>
                  <a:pt x="94213" y="73731"/>
                </a:lnTo>
                <a:lnTo>
                  <a:pt x="94213" y="316024"/>
                </a:lnTo>
                <a:lnTo>
                  <a:pt x="101617" y="344724"/>
                </a:lnTo>
                <a:lnTo>
                  <a:pt x="121807" y="368160"/>
                </a:lnTo>
                <a:lnTo>
                  <a:pt x="151754" y="383961"/>
                </a:lnTo>
                <a:lnTo>
                  <a:pt x="188427" y="389756"/>
                </a:lnTo>
                <a:lnTo>
                  <a:pt x="151754" y="395550"/>
                </a:lnTo>
                <a:lnTo>
                  <a:pt x="121807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0"/>
                </a:lnTo>
                <a:lnTo>
                  <a:pt x="86809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29700" y="2356611"/>
            <a:ext cx="267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90" dirty="0">
                <a:latin typeface="Cambria Math"/>
                <a:cs typeface="Cambria Math"/>
              </a:rPr>
              <a:t>𝑦</a:t>
            </a:r>
            <a:r>
              <a:rPr sz="1600" spc="155" dirty="0">
                <a:latin typeface="Cambria Math"/>
                <a:cs typeface="Cambria Math"/>
              </a:rPr>
              <a:t>"</a:t>
            </a:r>
            <a:r>
              <a:rPr sz="1800" spc="300" baseline="-16203" dirty="0">
                <a:latin typeface="Cambria Math"/>
                <a:cs typeface="Cambria Math"/>
              </a:rPr>
              <a:t>!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6298" y="2362708"/>
            <a:ext cx="27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30" dirty="0">
                <a:latin typeface="Cambria Math"/>
                <a:cs typeface="Cambria Math"/>
              </a:rPr>
              <a:t>𝑦</a:t>
            </a:r>
            <a:r>
              <a:rPr sz="1600" spc="150" dirty="0">
                <a:latin typeface="Cambria Math"/>
                <a:cs typeface="Cambria Math"/>
              </a:rPr>
              <a:t>"</a:t>
            </a:r>
            <a:r>
              <a:rPr sz="1800" spc="240" baseline="-16203" dirty="0">
                <a:latin typeface="Cambria Math"/>
                <a:cs typeface="Cambria Math"/>
              </a:rPr>
              <a:t>"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7514" y="2353564"/>
            <a:ext cx="27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620" dirty="0">
                <a:latin typeface="Cambria Math"/>
                <a:cs typeface="Cambria Math"/>
              </a:rPr>
              <a:t>𝑦</a:t>
            </a:r>
            <a:r>
              <a:rPr sz="1600" spc="60" dirty="0">
                <a:latin typeface="Cambria Math"/>
                <a:cs typeface="Cambria Math"/>
              </a:rPr>
              <a:t>"</a:t>
            </a:r>
            <a:r>
              <a:rPr sz="1800" spc="104" baseline="-16203" dirty="0">
                <a:latin typeface="Cambria Math"/>
                <a:cs typeface="Cambria Math"/>
              </a:rPr>
              <a:t>#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8244" y="2353564"/>
            <a:ext cx="26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75" dirty="0">
                <a:latin typeface="Cambria Math"/>
                <a:cs typeface="Cambria Math"/>
              </a:rPr>
              <a:t>𝑦</a:t>
            </a:r>
            <a:r>
              <a:rPr sz="1600" spc="35" dirty="0">
                <a:latin typeface="Cambria Math"/>
                <a:cs typeface="Cambria Math"/>
              </a:rPr>
              <a:t>"</a:t>
            </a:r>
            <a:r>
              <a:rPr sz="1800" spc="172" baseline="-16203" dirty="0">
                <a:latin typeface="Cambria Math"/>
                <a:cs typeface="Cambria Math"/>
              </a:rPr>
              <a:t>$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72437" y="2362708"/>
            <a:ext cx="27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830" dirty="0">
                <a:latin typeface="Cambria Math"/>
                <a:cs typeface="Cambria Math"/>
              </a:rPr>
              <a:t>𝑦</a:t>
            </a:r>
            <a:r>
              <a:rPr sz="1600" spc="-150" dirty="0">
                <a:latin typeface="Cambria Math"/>
                <a:cs typeface="Cambria Math"/>
              </a:rPr>
              <a:t>"</a:t>
            </a:r>
            <a:r>
              <a:rPr sz="1800" spc="-209" baseline="-16203" dirty="0">
                <a:latin typeface="Cambria Math"/>
                <a:cs typeface="Cambria Math"/>
              </a:rPr>
              <a:t>%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89728" y="2362708"/>
            <a:ext cx="27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750" dirty="0">
                <a:latin typeface="Cambria Math"/>
                <a:cs typeface="Cambria Math"/>
              </a:rPr>
              <a:t>𝑦</a:t>
            </a:r>
            <a:r>
              <a:rPr sz="1600" spc="-70" dirty="0">
                <a:latin typeface="Cambria Math"/>
                <a:cs typeface="Cambria Math"/>
              </a:rPr>
              <a:t>"</a:t>
            </a:r>
            <a:r>
              <a:rPr sz="1800" spc="-89" baseline="-16203" dirty="0">
                <a:latin typeface="Cambria Math"/>
                <a:cs typeface="Cambria Math"/>
              </a:rPr>
              <a:t>&amp;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86375" y="2362708"/>
            <a:ext cx="273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84" dirty="0">
                <a:latin typeface="Cambria Math"/>
                <a:cs typeface="Cambria Math"/>
              </a:rPr>
              <a:t>𝑦</a:t>
            </a:r>
            <a:r>
              <a:rPr sz="1600" spc="195" dirty="0">
                <a:latin typeface="Cambria Math"/>
                <a:cs typeface="Cambria Math"/>
              </a:rPr>
              <a:t>"</a:t>
            </a:r>
            <a:r>
              <a:rPr sz="1800" spc="307" baseline="-16203" dirty="0">
                <a:latin typeface="Cambria Math"/>
                <a:cs typeface="Cambria Math"/>
              </a:rPr>
              <a:t>'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71410" y="1706592"/>
            <a:ext cx="111125" cy="664210"/>
          </a:xfrm>
          <a:custGeom>
            <a:avLst/>
            <a:gdLst/>
            <a:ahLst/>
            <a:cxnLst/>
            <a:rect l="l" t="t" r="r" b="b"/>
            <a:pathLst>
              <a:path w="111125" h="664210">
                <a:moveTo>
                  <a:pt x="55327" y="37807"/>
                </a:moveTo>
                <a:lnTo>
                  <a:pt x="45803" y="54135"/>
                </a:lnTo>
                <a:lnTo>
                  <a:pt x="45802" y="663826"/>
                </a:lnTo>
                <a:lnTo>
                  <a:pt x="64852" y="663826"/>
                </a:lnTo>
                <a:lnTo>
                  <a:pt x="64852" y="54135"/>
                </a:lnTo>
                <a:lnTo>
                  <a:pt x="55327" y="37807"/>
                </a:lnTo>
                <a:close/>
              </a:path>
              <a:path w="111125" h="664210">
                <a:moveTo>
                  <a:pt x="55327" y="0"/>
                </a:moveTo>
                <a:lnTo>
                  <a:pt x="0" y="94848"/>
                </a:lnTo>
                <a:lnTo>
                  <a:pt x="1533" y="100680"/>
                </a:lnTo>
                <a:lnTo>
                  <a:pt x="10621" y="105981"/>
                </a:lnTo>
                <a:lnTo>
                  <a:pt x="16453" y="104447"/>
                </a:lnTo>
                <a:lnTo>
                  <a:pt x="45802" y="54136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664210">
                <a:moveTo>
                  <a:pt x="66354" y="18903"/>
                </a:moveTo>
                <a:lnTo>
                  <a:pt x="64852" y="18903"/>
                </a:lnTo>
                <a:lnTo>
                  <a:pt x="64853" y="54136"/>
                </a:lnTo>
                <a:lnTo>
                  <a:pt x="94200" y="104447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7"/>
                </a:lnTo>
                <a:lnTo>
                  <a:pt x="66354" y="18903"/>
                </a:lnTo>
                <a:close/>
              </a:path>
              <a:path w="111125" h="664210">
                <a:moveTo>
                  <a:pt x="64852" y="18903"/>
                </a:moveTo>
                <a:lnTo>
                  <a:pt x="45802" y="18903"/>
                </a:lnTo>
                <a:lnTo>
                  <a:pt x="45802" y="54136"/>
                </a:lnTo>
                <a:lnTo>
                  <a:pt x="55327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664210">
                <a:moveTo>
                  <a:pt x="64852" y="23703"/>
                </a:moveTo>
                <a:lnTo>
                  <a:pt x="63555" y="23703"/>
                </a:lnTo>
                <a:lnTo>
                  <a:pt x="55327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664210">
                <a:moveTo>
                  <a:pt x="63555" y="23703"/>
                </a:moveTo>
                <a:lnTo>
                  <a:pt x="47100" y="23703"/>
                </a:lnTo>
                <a:lnTo>
                  <a:pt x="55327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01587" y="1384910"/>
            <a:ext cx="434975" cy="32639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40"/>
              </a:spcBef>
            </a:pPr>
            <a:r>
              <a:rPr sz="1600" spc="80" dirty="0">
                <a:latin typeface="Cambria Math"/>
                <a:cs typeface="Cambria Math"/>
              </a:rPr>
              <a:t>𝐽</a:t>
            </a:r>
            <a:r>
              <a:rPr sz="1800" spc="120" baseline="-13888" dirty="0">
                <a:latin typeface="Cambria Math"/>
                <a:cs typeface="Cambria Math"/>
              </a:rPr>
              <a:t>!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90348" y="1703488"/>
            <a:ext cx="1328420" cy="674370"/>
          </a:xfrm>
          <a:custGeom>
            <a:avLst/>
            <a:gdLst/>
            <a:ahLst/>
            <a:cxnLst/>
            <a:rect l="l" t="t" r="r" b="b"/>
            <a:pathLst>
              <a:path w="1328420" h="674369">
                <a:moveTo>
                  <a:pt x="110655" y="104813"/>
                </a:moveTo>
                <a:lnTo>
                  <a:pt x="66357" y="28867"/>
                </a:lnTo>
                <a:lnTo>
                  <a:pt x="55333" y="9956"/>
                </a:lnTo>
                <a:lnTo>
                  <a:pt x="0" y="104813"/>
                </a:lnTo>
                <a:lnTo>
                  <a:pt x="1536" y="110642"/>
                </a:lnTo>
                <a:lnTo>
                  <a:pt x="10629" y="115938"/>
                </a:lnTo>
                <a:lnTo>
                  <a:pt x="16459" y="114401"/>
                </a:lnTo>
                <a:lnTo>
                  <a:pt x="45808" y="64096"/>
                </a:lnTo>
                <a:lnTo>
                  <a:pt x="45808" y="673785"/>
                </a:lnTo>
                <a:lnTo>
                  <a:pt x="64858" y="673785"/>
                </a:lnTo>
                <a:lnTo>
                  <a:pt x="64858" y="64096"/>
                </a:lnTo>
                <a:lnTo>
                  <a:pt x="94208" y="114401"/>
                </a:lnTo>
                <a:lnTo>
                  <a:pt x="100037" y="115938"/>
                </a:lnTo>
                <a:lnTo>
                  <a:pt x="109118" y="110642"/>
                </a:lnTo>
                <a:lnTo>
                  <a:pt x="110655" y="104813"/>
                </a:lnTo>
                <a:close/>
              </a:path>
              <a:path w="1328420" h="674369">
                <a:moveTo>
                  <a:pt x="721880" y="94843"/>
                </a:moveTo>
                <a:lnTo>
                  <a:pt x="677570" y="18897"/>
                </a:lnTo>
                <a:lnTo>
                  <a:pt x="666546" y="0"/>
                </a:lnTo>
                <a:lnTo>
                  <a:pt x="611212" y="94843"/>
                </a:lnTo>
                <a:lnTo>
                  <a:pt x="612749" y="100672"/>
                </a:lnTo>
                <a:lnTo>
                  <a:pt x="621842" y="105981"/>
                </a:lnTo>
                <a:lnTo>
                  <a:pt x="627672" y="104444"/>
                </a:lnTo>
                <a:lnTo>
                  <a:pt x="657021" y="54140"/>
                </a:lnTo>
                <a:lnTo>
                  <a:pt x="657021" y="663829"/>
                </a:lnTo>
                <a:lnTo>
                  <a:pt x="676071" y="663829"/>
                </a:lnTo>
                <a:lnTo>
                  <a:pt x="676071" y="54140"/>
                </a:lnTo>
                <a:lnTo>
                  <a:pt x="705421" y="104444"/>
                </a:lnTo>
                <a:lnTo>
                  <a:pt x="711250" y="105981"/>
                </a:lnTo>
                <a:lnTo>
                  <a:pt x="720344" y="100672"/>
                </a:lnTo>
                <a:lnTo>
                  <a:pt x="721880" y="94843"/>
                </a:lnTo>
                <a:close/>
              </a:path>
              <a:path w="1328420" h="674369">
                <a:moveTo>
                  <a:pt x="1328229" y="95669"/>
                </a:moveTo>
                <a:lnTo>
                  <a:pt x="1283919" y="19723"/>
                </a:lnTo>
                <a:lnTo>
                  <a:pt x="1272895" y="812"/>
                </a:lnTo>
                <a:lnTo>
                  <a:pt x="1217561" y="95669"/>
                </a:lnTo>
                <a:lnTo>
                  <a:pt x="1219098" y="101498"/>
                </a:lnTo>
                <a:lnTo>
                  <a:pt x="1228191" y="106794"/>
                </a:lnTo>
                <a:lnTo>
                  <a:pt x="1234020" y="105257"/>
                </a:lnTo>
                <a:lnTo>
                  <a:pt x="1263370" y="54952"/>
                </a:lnTo>
                <a:lnTo>
                  <a:pt x="1263370" y="664641"/>
                </a:lnTo>
                <a:lnTo>
                  <a:pt x="1282420" y="664641"/>
                </a:lnTo>
                <a:lnTo>
                  <a:pt x="1282420" y="54952"/>
                </a:lnTo>
                <a:lnTo>
                  <a:pt x="1311770" y="105257"/>
                </a:lnTo>
                <a:lnTo>
                  <a:pt x="1317599" y="106794"/>
                </a:lnTo>
                <a:lnTo>
                  <a:pt x="1326692" y="101498"/>
                </a:lnTo>
                <a:lnTo>
                  <a:pt x="1328229" y="9566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40883" y="1396491"/>
            <a:ext cx="2305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Cambria Math"/>
                <a:cs typeface="Cambria Math"/>
              </a:rPr>
              <a:t>𝐽</a:t>
            </a:r>
            <a:r>
              <a:rPr sz="1800" spc="52" baseline="-16203" dirty="0">
                <a:latin typeface="Cambria Math"/>
                <a:cs typeface="Cambria Math"/>
              </a:rPr>
              <a:t>"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2098" y="1387347"/>
            <a:ext cx="2305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ambria Math"/>
                <a:cs typeface="Cambria Math"/>
              </a:rPr>
              <a:t>𝐽</a:t>
            </a:r>
            <a:r>
              <a:rPr sz="1800" spc="-37" baseline="-13888" dirty="0">
                <a:latin typeface="Cambria Math"/>
                <a:cs typeface="Cambria Math"/>
              </a:rPr>
              <a:t>#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48392" y="1376381"/>
            <a:ext cx="434975" cy="32639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85"/>
              </a:spcBef>
            </a:pPr>
            <a:r>
              <a:rPr sz="1600" spc="-25" dirty="0">
                <a:latin typeface="Cambria Math"/>
                <a:cs typeface="Cambria Math"/>
              </a:rPr>
              <a:t>𝐽</a:t>
            </a:r>
            <a:r>
              <a:rPr sz="1800" spc="-37" baseline="-16203" dirty="0">
                <a:latin typeface="Cambria Math"/>
                <a:cs typeface="Cambria Math"/>
              </a:rPr>
              <a:t>$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16494" y="1712810"/>
            <a:ext cx="1308100" cy="664845"/>
          </a:xfrm>
          <a:custGeom>
            <a:avLst/>
            <a:gdLst/>
            <a:ahLst/>
            <a:cxnLst/>
            <a:rect l="l" t="t" r="r" b="b"/>
            <a:pathLst>
              <a:path w="1308100" h="664844">
                <a:moveTo>
                  <a:pt x="110655" y="94843"/>
                </a:moveTo>
                <a:lnTo>
                  <a:pt x="66344" y="18897"/>
                </a:lnTo>
                <a:lnTo>
                  <a:pt x="55321" y="0"/>
                </a:ln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45796" y="663816"/>
                </a:lnTo>
                <a:lnTo>
                  <a:pt x="64846" y="663816"/>
                </a:ln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close/>
              </a:path>
              <a:path w="1308100" h="664844">
                <a:moveTo>
                  <a:pt x="727938" y="94843"/>
                </a:moveTo>
                <a:lnTo>
                  <a:pt x="683641" y="18897"/>
                </a:lnTo>
                <a:lnTo>
                  <a:pt x="672617" y="0"/>
                </a:lnTo>
                <a:lnTo>
                  <a:pt x="617283" y="94843"/>
                </a:lnTo>
                <a:lnTo>
                  <a:pt x="618820" y="100672"/>
                </a:lnTo>
                <a:lnTo>
                  <a:pt x="627913" y="105981"/>
                </a:lnTo>
                <a:lnTo>
                  <a:pt x="633742" y="104444"/>
                </a:lnTo>
                <a:lnTo>
                  <a:pt x="663092" y="54127"/>
                </a:lnTo>
                <a:lnTo>
                  <a:pt x="663092" y="663816"/>
                </a:lnTo>
                <a:lnTo>
                  <a:pt x="682142" y="663816"/>
                </a:lnTo>
                <a:lnTo>
                  <a:pt x="682142" y="54127"/>
                </a:lnTo>
                <a:lnTo>
                  <a:pt x="711492" y="104444"/>
                </a:lnTo>
                <a:lnTo>
                  <a:pt x="717321" y="105981"/>
                </a:lnTo>
                <a:lnTo>
                  <a:pt x="726414" y="100672"/>
                </a:lnTo>
                <a:lnTo>
                  <a:pt x="727938" y="94843"/>
                </a:lnTo>
                <a:close/>
              </a:path>
              <a:path w="1308100" h="664844">
                <a:moveTo>
                  <a:pt x="1307884" y="95453"/>
                </a:moveTo>
                <a:lnTo>
                  <a:pt x="1263586" y="19507"/>
                </a:lnTo>
                <a:lnTo>
                  <a:pt x="1252562" y="609"/>
                </a:lnTo>
                <a:lnTo>
                  <a:pt x="1197229" y="95453"/>
                </a:lnTo>
                <a:lnTo>
                  <a:pt x="1198765" y="101282"/>
                </a:lnTo>
                <a:lnTo>
                  <a:pt x="1207858" y="106591"/>
                </a:lnTo>
                <a:lnTo>
                  <a:pt x="1213688" y="105054"/>
                </a:lnTo>
                <a:lnTo>
                  <a:pt x="1243037" y="54737"/>
                </a:lnTo>
                <a:lnTo>
                  <a:pt x="1243037" y="664425"/>
                </a:lnTo>
                <a:lnTo>
                  <a:pt x="1262087" y="664425"/>
                </a:lnTo>
                <a:lnTo>
                  <a:pt x="1262087" y="54737"/>
                </a:lnTo>
                <a:lnTo>
                  <a:pt x="1291437" y="105054"/>
                </a:lnTo>
                <a:lnTo>
                  <a:pt x="1297266" y="106591"/>
                </a:lnTo>
                <a:lnTo>
                  <a:pt x="1306360" y="101282"/>
                </a:lnTo>
                <a:lnTo>
                  <a:pt x="1307884" y="9545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67020" y="1396491"/>
            <a:ext cx="2305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latin typeface="Cambria Math"/>
                <a:cs typeface="Cambria Math"/>
              </a:rPr>
              <a:t>𝐽</a:t>
            </a:r>
            <a:r>
              <a:rPr sz="1800" spc="-172" baseline="-13888" dirty="0">
                <a:latin typeface="Cambria Math"/>
                <a:cs typeface="Cambria Math"/>
              </a:rPr>
              <a:t>%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84313" y="1396491"/>
            <a:ext cx="2305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ambria Math"/>
                <a:cs typeface="Cambria Math"/>
              </a:rPr>
              <a:t>𝐽</a:t>
            </a:r>
            <a:r>
              <a:rPr sz="1800" spc="-37" baseline="-13888" dirty="0">
                <a:latin typeface="Cambria Math"/>
                <a:cs typeface="Cambria Math"/>
              </a:rPr>
              <a:t>&amp;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64108" y="1387854"/>
            <a:ext cx="434975" cy="32639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65"/>
              </a:spcBef>
            </a:pPr>
            <a:r>
              <a:rPr sz="1600" spc="130" dirty="0">
                <a:latin typeface="Cambria Math"/>
                <a:cs typeface="Cambria Math"/>
              </a:rPr>
              <a:t>𝐽</a:t>
            </a:r>
            <a:r>
              <a:rPr sz="1800" spc="195" baseline="-16203" dirty="0">
                <a:latin typeface="Cambria Math"/>
                <a:cs typeface="Cambria Math"/>
              </a:rPr>
              <a:t>'</a:t>
            </a:r>
            <a:endParaRPr sz="1800" baseline="-16203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74211" y="1702441"/>
            <a:ext cx="7143115" cy="2291080"/>
            <a:chOff x="2474211" y="1702441"/>
            <a:chExt cx="7143115" cy="2291080"/>
          </a:xfrm>
        </p:grpSpPr>
        <p:sp>
          <p:nvSpPr>
            <p:cNvPr id="34" name="object 34"/>
            <p:cNvSpPr/>
            <p:nvPr/>
          </p:nvSpPr>
          <p:spPr>
            <a:xfrm>
              <a:off x="2474211" y="3497718"/>
              <a:ext cx="6938645" cy="495300"/>
            </a:xfrm>
            <a:custGeom>
              <a:avLst/>
              <a:gdLst/>
              <a:ahLst/>
              <a:cxnLst/>
              <a:rect l="l" t="t" r="r" b="b"/>
              <a:pathLst>
                <a:path w="6938645" h="495300">
                  <a:moveTo>
                    <a:pt x="495300" y="0"/>
                  </a:moveTo>
                  <a:lnTo>
                    <a:pt x="0" y="247649"/>
                  </a:lnTo>
                  <a:lnTo>
                    <a:pt x="495300" y="495299"/>
                  </a:lnTo>
                  <a:lnTo>
                    <a:pt x="495300" y="330199"/>
                  </a:lnTo>
                  <a:lnTo>
                    <a:pt x="412748" y="330199"/>
                  </a:lnTo>
                  <a:lnTo>
                    <a:pt x="412748" y="165099"/>
                  </a:lnTo>
                  <a:lnTo>
                    <a:pt x="495300" y="165099"/>
                  </a:lnTo>
                  <a:lnTo>
                    <a:pt x="495300" y="0"/>
                  </a:lnTo>
                  <a:close/>
                </a:path>
                <a:path w="6938645" h="495300">
                  <a:moveTo>
                    <a:pt x="495300" y="165099"/>
                  </a:moveTo>
                  <a:lnTo>
                    <a:pt x="412748" y="165099"/>
                  </a:lnTo>
                  <a:lnTo>
                    <a:pt x="412748" y="330199"/>
                  </a:lnTo>
                  <a:lnTo>
                    <a:pt x="495300" y="330199"/>
                  </a:lnTo>
                  <a:lnTo>
                    <a:pt x="495300" y="165099"/>
                  </a:lnTo>
                  <a:close/>
                </a:path>
                <a:path w="6938645" h="495300">
                  <a:moveTo>
                    <a:pt x="6938247" y="165099"/>
                  </a:moveTo>
                  <a:lnTo>
                    <a:pt x="495300" y="165099"/>
                  </a:lnTo>
                  <a:lnTo>
                    <a:pt x="495300" y="330199"/>
                  </a:lnTo>
                  <a:lnTo>
                    <a:pt x="6938247" y="330199"/>
                  </a:lnTo>
                  <a:lnTo>
                    <a:pt x="6938247" y="165099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79084" y="1702447"/>
              <a:ext cx="4137660" cy="2066925"/>
            </a:xfrm>
            <a:custGeom>
              <a:avLst/>
              <a:gdLst/>
              <a:ahLst/>
              <a:cxnLst/>
              <a:rect l="l" t="t" r="r" b="b"/>
              <a:pathLst>
                <a:path w="4137659" h="2066925">
                  <a:moveTo>
                    <a:pt x="495300" y="1564640"/>
                  </a:moveTo>
                  <a:lnTo>
                    <a:pt x="330200" y="1564640"/>
                  </a:lnTo>
                  <a:lnTo>
                    <a:pt x="330200" y="3111"/>
                  </a:lnTo>
                  <a:lnTo>
                    <a:pt x="165100" y="3111"/>
                  </a:lnTo>
                  <a:lnTo>
                    <a:pt x="165100" y="1564640"/>
                  </a:lnTo>
                  <a:lnTo>
                    <a:pt x="0" y="1564640"/>
                  </a:lnTo>
                  <a:lnTo>
                    <a:pt x="247650" y="2059940"/>
                  </a:lnTo>
                  <a:lnTo>
                    <a:pt x="454025" y="1647190"/>
                  </a:lnTo>
                  <a:lnTo>
                    <a:pt x="495300" y="1564640"/>
                  </a:lnTo>
                  <a:close/>
                </a:path>
                <a:path w="4137659" h="2066925">
                  <a:moveTo>
                    <a:pt x="1114247" y="1571485"/>
                  </a:moveTo>
                  <a:lnTo>
                    <a:pt x="949147" y="1571485"/>
                  </a:lnTo>
                  <a:lnTo>
                    <a:pt x="949147" y="9956"/>
                  </a:lnTo>
                  <a:lnTo>
                    <a:pt x="784047" y="9956"/>
                  </a:lnTo>
                  <a:lnTo>
                    <a:pt x="784047" y="1571485"/>
                  </a:lnTo>
                  <a:lnTo>
                    <a:pt x="618947" y="1571485"/>
                  </a:lnTo>
                  <a:lnTo>
                    <a:pt x="866597" y="2066785"/>
                  </a:lnTo>
                  <a:lnTo>
                    <a:pt x="1072972" y="1654035"/>
                  </a:lnTo>
                  <a:lnTo>
                    <a:pt x="1114247" y="1571485"/>
                  </a:lnTo>
                  <a:close/>
                </a:path>
                <a:path w="4137659" h="2066925">
                  <a:moveTo>
                    <a:pt x="1725460" y="1561528"/>
                  </a:moveTo>
                  <a:lnTo>
                    <a:pt x="1560360" y="1561528"/>
                  </a:lnTo>
                  <a:lnTo>
                    <a:pt x="1560360" y="0"/>
                  </a:lnTo>
                  <a:lnTo>
                    <a:pt x="1395260" y="0"/>
                  </a:lnTo>
                  <a:lnTo>
                    <a:pt x="1395260" y="1561528"/>
                  </a:lnTo>
                  <a:lnTo>
                    <a:pt x="1230160" y="1561528"/>
                  </a:lnTo>
                  <a:lnTo>
                    <a:pt x="1477810" y="2056828"/>
                  </a:lnTo>
                  <a:lnTo>
                    <a:pt x="1684185" y="1644078"/>
                  </a:lnTo>
                  <a:lnTo>
                    <a:pt x="1725460" y="1561528"/>
                  </a:lnTo>
                  <a:close/>
                </a:path>
                <a:path w="4137659" h="2066925">
                  <a:moveTo>
                    <a:pt x="2331809" y="1562341"/>
                  </a:moveTo>
                  <a:lnTo>
                    <a:pt x="2166709" y="1562341"/>
                  </a:lnTo>
                  <a:lnTo>
                    <a:pt x="2166709" y="812"/>
                  </a:lnTo>
                  <a:lnTo>
                    <a:pt x="2001608" y="812"/>
                  </a:lnTo>
                  <a:lnTo>
                    <a:pt x="2001608" y="1562341"/>
                  </a:lnTo>
                  <a:lnTo>
                    <a:pt x="1836508" y="1562341"/>
                  </a:lnTo>
                  <a:lnTo>
                    <a:pt x="2084158" y="2057641"/>
                  </a:lnTo>
                  <a:lnTo>
                    <a:pt x="2290534" y="1644891"/>
                  </a:lnTo>
                  <a:lnTo>
                    <a:pt x="2331809" y="1562341"/>
                  </a:lnTo>
                  <a:close/>
                </a:path>
                <a:path w="4137659" h="2066925">
                  <a:moveTo>
                    <a:pt x="2940380" y="1570837"/>
                  </a:moveTo>
                  <a:lnTo>
                    <a:pt x="2775280" y="1570850"/>
                  </a:lnTo>
                  <a:lnTo>
                    <a:pt x="2775280" y="9321"/>
                  </a:lnTo>
                  <a:lnTo>
                    <a:pt x="2610180" y="9321"/>
                  </a:lnTo>
                  <a:lnTo>
                    <a:pt x="2610180" y="1570850"/>
                  </a:lnTo>
                  <a:lnTo>
                    <a:pt x="2445080" y="1570850"/>
                  </a:lnTo>
                  <a:lnTo>
                    <a:pt x="2692730" y="2066150"/>
                  </a:lnTo>
                  <a:lnTo>
                    <a:pt x="2899105" y="1653400"/>
                  </a:lnTo>
                  <a:lnTo>
                    <a:pt x="2940380" y="1570837"/>
                  </a:lnTo>
                  <a:close/>
                </a:path>
                <a:path w="4137659" h="2066925">
                  <a:moveTo>
                    <a:pt x="3557676" y="1570837"/>
                  </a:moveTo>
                  <a:lnTo>
                    <a:pt x="3392576" y="1570850"/>
                  </a:lnTo>
                  <a:lnTo>
                    <a:pt x="3392576" y="9321"/>
                  </a:lnTo>
                  <a:lnTo>
                    <a:pt x="3227476" y="9321"/>
                  </a:lnTo>
                  <a:lnTo>
                    <a:pt x="3227476" y="1570850"/>
                  </a:lnTo>
                  <a:lnTo>
                    <a:pt x="3062376" y="1570850"/>
                  </a:lnTo>
                  <a:lnTo>
                    <a:pt x="3310026" y="2066150"/>
                  </a:lnTo>
                  <a:lnTo>
                    <a:pt x="3516401" y="1653400"/>
                  </a:lnTo>
                  <a:lnTo>
                    <a:pt x="3557676" y="1570837"/>
                  </a:lnTo>
                  <a:close/>
                </a:path>
                <a:path w="4137659" h="2066925">
                  <a:moveTo>
                    <a:pt x="4137622" y="1571459"/>
                  </a:moveTo>
                  <a:lnTo>
                    <a:pt x="3972522" y="1571459"/>
                  </a:lnTo>
                  <a:lnTo>
                    <a:pt x="3972522" y="9931"/>
                  </a:lnTo>
                  <a:lnTo>
                    <a:pt x="3807422" y="9931"/>
                  </a:lnTo>
                  <a:lnTo>
                    <a:pt x="3807422" y="1571459"/>
                  </a:lnTo>
                  <a:lnTo>
                    <a:pt x="3642322" y="1571459"/>
                  </a:lnTo>
                  <a:lnTo>
                    <a:pt x="3889972" y="2066759"/>
                  </a:lnTo>
                  <a:lnTo>
                    <a:pt x="4096347" y="1654009"/>
                  </a:lnTo>
                  <a:lnTo>
                    <a:pt x="4137622" y="1571459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222126" y="879347"/>
            <a:ext cx="10299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log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“he”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19635" y="1536466"/>
            <a:ext cx="127000" cy="12700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10047" y="122885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1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5033" y="65053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86947" y="1384300"/>
            <a:ext cx="1062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𝐽</a:t>
            </a:r>
            <a:r>
              <a:rPr sz="1600" spc="1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440" dirty="0">
                <a:latin typeface="Cambria Math"/>
                <a:cs typeface="Cambria Math"/>
              </a:rPr>
              <a:t> </a:t>
            </a:r>
            <a:r>
              <a:rPr sz="2400" baseline="-38194" dirty="0">
                <a:latin typeface="Cambria Math"/>
                <a:cs typeface="Cambria Math"/>
              </a:rPr>
              <a:t>𝑇</a:t>
            </a:r>
            <a:r>
              <a:rPr sz="2400" spc="-82" baseline="-38194" dirty="0">
                <a:latin typeface="Cambria Math"/>
                <a:cs typeface="Cambria Math"/>
              </a:rPr>
              <a:t> </a:t>
            </a:r>
            <a:r>
              <a:rPr sz="1600" spc="1450" dirty="0">
                <a:latin typeface="Cambria Math"/>
                <a:cs typeface="Cambria Math"/>
              </a:rPr>
              <a:t>(</a:t>
            </a:r>
            <a:r>
              <a:rPr sz="1600" spc="-9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𝐽</a:t>
            </a:r>
            <a:r>
              <a:rPr sz="1800" spc="-37" baseline="-16203" dirty="0">
                <a:latin typeface="Cambria Math"/>
                <a:cs typeface="Cambria Math"/>
              </a:rPr>
              <a:t>(</a:t>
            </a:r>
            <a:endParaRPr sz="1800" baseline="-16203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66130" y="1694179"/>
            <a:ext cx="290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20" dirty="0">
                <a:latin typeface="Cambria Math"/>
                <a:cs typeface="Cambria Math"/>
              </a:rPr>
              <a:t>()!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50014" y="1133347"/>
            <a:ext cx="119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20" dirty="0">
                <a:latin typeface="Cambria Math"/>
                <a:cs typeface="Cambria Math"/>
              </a:rPr>
              <a:t>*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7852" y="14046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82092" y="14046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19886" y="1404620"/>
            <a:ext cx="72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spc="-50" dirty="0">
                <a:latin typeface="Calibri"/>
                <a:cs typeface="Calibri"/>
              </a:rPr>
              <a:t>+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90775" y="14046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28570" y="1404620"/>
            <a:ext cx="72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spc="-50" dirty="0">
                <a:latin typeface="Calibri"/>
                <a:cs typeface="Calibri"/>
              </a:rPr>
              <a:t>+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28359" y="879347"/>
            <a:ext cx="108140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540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log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&lt;END&gt;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70317" y="870203"/>
            <a:ext cx="10642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log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“with”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5" dirty="0"/>
              <a:t> </a:t>
            </a:r>
            <a:r>
              <a:rPr dirty="0"/>
              <a:t>deep </a:t>
            </a:r>
            <a:r>
              <a:rPr spc="-10" dirty="0"/>
              <a:t>encoder-</a:t>
            </a:r>
            <a:r>
              <a:rPr dirty="0"/>
              <a:t>decoder</a:t>
            </a:r>
            <a:r>
              <a:rPr spc="10" dirty="0"/>
              <a:t> </a:t>
            </a:r>
            <a:r>
              <a:rPr dirty="0"/>
              <a:t>machine</a:t>
            </a:r>
            <a:r>
              <a:rPr spc="5" dirty="0"/>
              <a:t> </a:t>
            </a:r>
            <a:r>
              <a:rPr dirty="0"/>
              <a:t>translation</a:t>
            </a:r>
            <a:r>
              <a:rPr spc="5" dirty="0"/>
              <a:t> </a:t>
            </a:r>
            <a:r>
              <a:rPr spc="-25" dirty="0"/>
              <a:t>net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8321" y="2011250"/>
            <a:ext cx="7304390" cy="35719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71809" y="3718560"/>
            <a:ext cx="13081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5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2446" y="3971544"/>
            <a:ext cx="110489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Calibri"/>
                <a:cs typeface="Calibri"/>
              </a:rPr>
              <a:t>0.1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77580" y="3797808"/>
            <a:ext cx="13081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500" spc="-25" dirty="0">
                <a:solidFill>
                  <a:srgbClr val="FFFFFF"/>
                </a:solidFill>
                <a:latin typeface="Calibri"/>
                <a:cs typeface="Calibri"/>
              </a:rPr>
              <a:t>0.1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5614" y="2309876"/>
            <a:ext cx="1626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protests</a:t>
            </a:r>
            <a:r>
              <a:rPr sz="1200" spc="2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escalated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5429" y="2309876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over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5949" y="2309876"/>
            <a:ext cx="1503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1200" spc="-25" dirty="0">
                <a:latin typeface="Calibri"/>
                <a:cs typeface="Calibri"/>
              </a:rPr>
              <a:t>the</a:t>
            </a:r>
            <a:r>
              <a:rPr sz="1200" dirty="0">
                <a:latin typeface="Calibri"/>
                <a:cs typeface="Calibri"/>
              </a:rPr>
              <a:t>	weekend</a:t>
            </a:r>
            <a:r>
              <a:rPr sz="1200" spc="48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&lt;EOS&gt;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2587" y="3317016"/>
            <a:ext cx="1296035" cy="1062990"/>
          </a:xfrm>
          <a:custGeom>
            <a:avLst/>
            <a:gdLst/>
            <a:ahLst/>
            <a:cxnLst/>
            <a:rect l="l" t="t" r="r" b="b"/>
            <a:pathLst>
              <a:path w="1296035" h="1062989">
                <a:moveTo>
                  <a:pt x="928048" y="0"/>
                </a:moveTo>
                <a:lnTo>
                  <a:pt x="367691" y="0"/>
                </a:lnTo>
                <a:lnTo>
                  <a:pt x="321569" y="2864"/>
                </a:lnTo>
                <a:lnTo>
                  <a:pt x="277156" y="11229"/>
                </a:lnTo>
                <a:lnTo>
                  <a:pt x="234797" y="24749"/>
                </a:lnTo>
                <a:lnTo>
                  <a:pt x="194838" y="43080"/>
                </a:lnTo>
                <a:lnTo>
                  <a:pt x="157621" y="65878"/>
                </a:lnTo>
                <a:lnTo>
                  <a:pt x="123493" y="92797"/>
                </a:lnTo>
                <a:lnTo>
                  <a:pt x="92797" y="123493"/>
                </a:lnTo>
                <a:lnTo>
                  <a:pt x="65878" y="157621"/>
                </a:lnTo>
                <a:lnTo>
                  <a:pt x="43080" y="194837"/>
                </a:lnTo>
                <a:lnTo>
                  <a:pt x="24749" y="234797"/>
                </a:lnTo>
                <a:lnTo>
                  <a:pt x="11229" y="277156"/>
                </a:lnTo>
                <a:lnTo>
                  <a:pt x="2864" y="321569"/>
                </a:lnTo>
                <a:lnTo>
                  <a:pt x="0" y="367691"/>
                </a:lnTo>
                <a:lnTo>
                  <a:pt x="0" y="694725"/>
                </a:lnTo>
                <a:lnTo>
                  <a:pt x="2864" y="740848"/>
                </a:lnTo>
                <a:lnTo>
                  <a:pt x="11229" y="785260"/>
                </a:lnTo>
                <a:lnTo>
                  <a:pt x="24749" y="827619"/>
                </a:lnTo>
                <a:lnTo>
                  <a:pt x="43080" y="867579"/>
                </a:lnTo>
                <a:lnTo>
                  <a:pt x="65878" y="904795"/>
                </a:lnTo>
                <a:lnTo>
                  <a:pt x="92797" y="938924"/>
                </a:lnTo>
                <a:lnTo>
                  <a:pt x="123493" y="969620"/>
                </a:lnTo>
                <a:lnTo>
                  <a:pt x="157621" y="996539"/>
                </a:lnTo>
                <a:lnTo>
                  <a:pt x="194838" y="1019336"/>
                </a:lnTo>
                <a:lnTo>
                  <a:pt x="234797" y="1037667"/>
                </a:lnTo>
                <a:lnTo>
                  <a:pt x="277156" y="1051187"/>
                </a:lnTo>
                <a:lnTo>
                  <a:pt x="321569" y="1059552"/>
                </a:lnTo>
                <a:lnTo>
                  <a:pt x="367691" y="1062417"/>
                </a:lnTo>
                <a:lnTo>
                  <a:pt x="928048" y="1062417"/>
                </a:lnTo>
                <a:lnTo>
                  <a:pt x="974171" y="1059552"/>
                </a:lnTo>
                <a:lnTo>
                  <a:pt x="1018583" y="1051187"/>
                </a:lnTo>
                <a:lnTo>
                  <a:pt x="1060942" y="1037667"/>
                </a:lnTo>
                <a:lnTo>
                  <a:pt x="1100902" y="1019336"/>
                </a:lnTo>
                <a:lnTo>
                  <a:pt x="1138118" y="996539"/>
                </a:lnTo>
                <a:lnTo>
                  <a:pt x="1172247" y="969620"/>
                </a:lnTo>
                <a:lnTo>
                  <a:pt x="1202943" y="938924"/>
                </a:lnTo>
                <a:lnTo>
                  <a:pt x="1229862" y="904795"/>
                </a:lnTo>
                <a:lnTo>
                  <a:pt x="1252659" y="867579"/>
                </a:lnTo>
                <a:lnTo>
                  <a:pt x="1270990" y="827619"/>
                </a:lnTo>
                <a:lnTo>
                  <a:pt x="1284510" y="785260"/>
                </a:lnTo>
                <a:lnTo>
                  <a:pt x="1292875" y="740848"/>
                </a:lnTo>
                <a:lnTo>
                  <a:pt x="1295740" y="694725"/>
                </a:lnTo>
                <a:lnTo>
                  <a:pt x="1295740" y="367691"/>
                </a:lnTo>
                <a:lnTo>
                  <a:pt x="1292875" y="321569"/>
                </a:lnTo>
                <a:lnTo>
                  <a:pt x="1284510" y="277156"/>
                </a:lnTo>
                <a:lnTo>
                  <a:pt x="1270990" y="234797"/>
                </a:lnTo>
                <a:lnTo>
                  <a:pt x="1252659" y="194837"/>
                </a:lnTo>
                <a:lnTo>
                  <a:pt x="1229862" y="157621"/>
                </a:lnTo>
                <a:lnTo>
                  <a:pt x="1202943" y="123493"/>
                </a:lnTo>
                <a:lnTo>
                  <a:pt x="1172247" y="92797"/>
                </a:lnTo>
                <a:lnTo>
                  <a:pt x="1138118" y="65878"/>
                </a:lnTo>
                <a:lnTo>
                  <a:pt x="1100902" y="43080"/>
                </a:lnTo>
                <a:lnTo>
                  <a:pt x="1060942" y="24749"/>
                </a:lnTo>
                <a:lnTo>
                  <a:pt x="1018583" y="11229"/>
                </a:lnTo>
                <a:lnTo>
                  <a:pt x="974171" y="2864"/>
                </a:lnTo>
                <a:lnTo>
                  <a:pt x="928048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0726" y="3575811"/>
            <a:ext cx="7797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875" marR="5080" indent="-381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Builds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up </a:t>
            </a:r>
            <a:r>
              <a:rPr sz="1600" spc="-10" dirty="0">
                <a:latin typeface="Calibri"/>
                <a:cs typeface="Calibri"/>
              </a:rPr>
              <a:t>sentence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2587" y="5120383"/>
            <a:ext cx="1296035" cy="518159"/>
          </a:xfrm>
          <a:custGeom>
            <a:avLst/>
            <a:gdLst/>
            <a:ahLst/>
            <a:cxnLst/>
            <a:rect l="l" t="t" r="r" b="b"/>
            <a:pathLst>
              <a:path w="1296035" h="518160">
                <a:moveTo>
                  <a:pt x="1116521" y="0"/>
                </a:moveTo>
                <a:lnTo>
                  <a:pt x="179218" y="0"/>
                </a:lnTo>
                <a:lnTo>
                  <a:pt x="131575" y="6401"/>
                </a:lnTo>
                <a:lnTo>
                  <a:pt x="88763" y="24468"/>
                </a:lnTo>
                <a:lnTo>
                  <a:pt x="52491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1" y="465349"/>
                </a:lnTo>
                <a:lnTo>
                  <a:pt x="88763" y="493372"/>
                </a:lnTo>
                <a:lnTo>
                  <a:pt x="131575" y="511439"/>
                </a:lnTo>
                <a:lnTo>
                  <a:pt x="179218" y="517841"/>
                </a:lnTo>
                <a:lnTo>
                  <a:pt x="1116521" y="517841"/>
                </a:lnTo>
                <a:lnTo>
                  <a:pt x="1164165" y="511439"/>
                </a:lnTo>
                <a:lnTo>
                  <a:pt x="1206976" y="493372"/>
                </a:lnTo>
                <a:lnTo>
                  <a:pt x="1243248" y="465349"/>
                </a:lnTo>
                <a:lnTo>
                  <a:pt x="1271271" y="429077"/>
                </a:lnTo>
                <a:lnTo>
                  <a:pt x="1289338" y="386266"/>
                </a:lnTo>
                <a:lnTo>
                  <a:pt x="1295740" y="338622"/>
                </a:lnTo>
                <a:lnTo>
                  <a:pt x="1295740" y="179219"/>
                </a:lnTo>
                <a:lnTo>
                  <a:pt x="1289338" y="131576"/>
                </a:lnTo>
                <a:lnTo>
                  <a:pt x="1271271" y="88764"/>
                </a:lnTo>
                <a:lnTo>
                  <a:pt x="1243248" y="52492"/>
                </a:lnTo>
                <a:lnTo>
                  <a:pt x="1206976" y="24468"/>
                </a:lnTo>
                <a:lnTo>
                  <a:pt x="1164165" y="6401"/>
                </a:lnTo>
                <a:lnTo>
                  <a:pt x="1116521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4345" y="5352796"/>
            <a:ext cx="772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sentence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120" y="2615183"/>
            <a:ext cx="259080" cy="249631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993141" y="2126434"/>
            <a:ext cx="1398270" cy="518159"/>
          </a:xfrm>
          <a:custGeom>
            <a:avLst/>
            <a:gdLst/>
            <a:ahLst/>
            <a:cxnLst/>
            <a:rect l="l" t="t" r="r" b="b"/>
            <a:pathLst>
              <a:path w="1398270" h="518160">
                <a:moveTo>
                  <a:pt x="1218722" y="0"/>
                </a:moveTo>
                <a:lnTo>
                  <a:pt x="179218" y="0"/>
                </a:lnTo>
                <a:lnTo>
                  <a:pt x="131575" y="6401"/>
                </a:lnTo>
                <a:lnTo>
                  <a:pt x="88763" y="24468"/>
                </a:lnTo>
                <a:lnTo>
                  <a:pt x="52491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1" y="465349"/>
                </a:lnTo>
                <a:lnTo>
                  <a:pt x="88763" y="493372"/>
                </a:lnTo>
                <a:lnTo>
                  <a:pt x="131575" y="511439"/>
                </a:lnTo>
                <a:lnTo>
                  <a:pt x="179218" y="517841"/>
                </a:lnTo>
                <a:lnTo>
                  <a:pt x="1218722" y="517841"/>
                </a:lnTo>
                <a:lnTo>
                  <a:pt x="1266365" y="511439"/>
                </a:lnTo>
                <a:lnTo>
                  <a:pt x="1309177" y="493372"/>
                </a:lnTo>
                <a:lnTo>
                  <a:pt x="1345448" y="465349"/>
                </a:lnTo>
                <a:lnTo>
                  <a:pt x="1373472" y="429077"/>
                </a:lnTo>
                <a:lnTo>
                  <a:pt x="1391539" y="386266"/>
                </a:lnTo>
                <a:lnTo>
                  <a:pt x="1397941" y="338622"/>
                </a:lnTo>
                <a:lnTo>
                  <a:pt x="1397941" y="179219"/>
                </a:lnTo>
                <a:lnTo>
                  <a:pt x="1391539" y="131576"/>
                </a:lnTo>
                <a:lnTo>
                  <a:pt x="1373472" y="88764"/>
                </a:lnTo>
                <a:lnTo>
                  <a:pt x="1345448" y="52492"/>
                </a:lnTo>
                <a:lnTo>
                  <a:pt x="1309177" y="24468"/>
                </a:lnTo>
                <a:lnTo>
                  <a:pt x="1266365" y="6401"/>
                </a:lnTo>
                <a:lnTo>
                  <a:pt x="1218722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26782" y="2115820"/>
            <a:ext cx="93154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5085" marR="5080" indent="-33020">
              <a:lnSpc>
                <a:spcPts val="1900"/>
              </a:lnSpc>
              <a:spcBef>
                <a:spcPts val="180"/>
              </a:spcBef>
            </a:pPr>
            <a:r>
              <a:rPr sz="1600" spc="-25" dirty="0">
                <a:latin typeface="Calibri"/>
                <a:cs typeface="Calibri"/>
              </a:rPr>
              <a:t>Translation </a:t>
            </a:r>
            <a:r>
              <a:rPr sz="1600" spc="-10" dirty="0">
                <a:latin typeface="Calibri"/>
                <a:cs typeface="Calibri"/>
              </a:rPr>
              <a:t>generated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81439" y="5120383"/>
            <a:ext cx="1398270" cy="518159"/>
          </a:xfrm>
          <a:custGeom>
            <a:avLst/>
            <a:gdLst/>
            <a:ahLst/>
            <a:cxnLst/>
            <a:rect l="l" t="t" r="r" b="b"/>
            <a:pathLst>
              <a:path w="1398270" h="518160">
                <a:moveTo>
                  <a:pt x="1218722" y="0"/>
                </a:moveTo>
                <a:lnTo>
                  <a:pt x="179219" y="0"/>
                </a:lnTo>
                <a:lnTo>
                  <a:pt x="131576" y="6401"/>
                </a:lnTo>
                <a:lnTo>
                  <a:pt x="88764" y="24468"/>
                </a:lnTo>
                <a:lnTo>
                  <a:pt x="52492" y="52492"/>
                </a:lnTo>
                <a:lnTo>
                  <a:pt x="24468" y="88764"/>
                </a:lnTo>
                <a:lnTo>
                  <a:pt x="6401" y="131576"/>
                </a:lnTo>
                <a:lnTo>
                  <a:pt x="0" y="179219"/>
                </a:lnTo>
                <a:lnTo>
                  <a:pt x="0" y="338622"/>
                </a:lnTo>
                <a:lnTo>
                  <a:pt x="6401" y="386266"/>
                </a:lnTo>
                <a:lnTo>
                  <a:pt x="24468" y="429077"/>
                </a:lnTo>
                <a:lnTo>
                  <a:pt x="52492" y="465349"/>
                </a:lnTo>
                <a:lnTo>
                  <a:pt x="88764" y="493372"/>
                </a:lnTo>
                <a:lnTo>
                  <a:pt x="131576" y="511439"/>
                </a:lnTo>
                <a:lnTo>
                  <a:pt x="179219" y="517841"/>
                </a:lnTo>
                <a:lnTo>
                  <a:pt x="1218722" y="517841"/>
                </a:lnTo>
                <a:lnTo>
                  <a:pt x="1266365" y="511439"/>
                </a:lnTo>
                <a:lnTo>
                  <a:pt x="1309177" y="493372"/>
                </a:lnTo>
                <a:lnTo>
                  <a:pt x="1345449" y="465349"/>
                </a:lnTo>
                <a:lnTo>
                  <a:pt x="1373472" y="429077"/>
                </a:lnTo>
                <a:lnTo>
                  <a:pt x="1391539" y="386266"/>
                </a:lnTo>
                <a:lnTo>
                  <a:pt x="1397941" y="338622"/>
                </a:lnTo>
                <a:lnTo>
                  <a:pt x="1397941" y="179219"/>
                </a:lnTo>
                <a:lnTo>
                  <a:pt x="1391539" y="131576"/>
                </a:lnTo>
                <a:lnTo>
                  <a:pt x="1373472" y="88764"/>
                </a:lnTo>
                <a:lnTo>
                  <a:pt x="1345449" y="52492"/>
                </a:lnTo>
                <a:lnTo>
                  <a:pt x="1309177" y="24468"/>
                </a:lnTo>
                <a:lnTo>
                  <a:pt x="1266365" y="6401"/>
                </a:lnTo>
                <a:lnTo>
                  <a:pt x="1218722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062852" y="2819898"/>
          <a:ext cx="10248898" cy="26037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8572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455"/>
                        </a:lnSpc>
                        <a:spcBef>
                          <a:spcPts val="12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455"/>
                        </a:lnSpc>
                        <a:spcBef>
                          <a:spcPts val="12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7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7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30"/>
                        </a:lnSpc>
                        <a:spcBef>
                          <a:spcPts val="4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2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2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Encoder: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 gridSpan="2">
                  <a:txBody>
                    <a:bodyPr/>
                    <a:lstStyle/>
                    <a:p>
                      <a:pPr marR="219075" algn="r">
                        <a:lnSpc>
                          <a:spcPts val="455"/>
                        </a:lnSpc>
                        <a:spcBef>
                          <a:spcPts val="3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95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455"/>
                        </a:lnSpc>
                        <a:spcBef>
                          <a:spcPts val="3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30"/>
                        </a:lnSpc>
                        <a:spcBef>
                          <a:spcPts val="3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 marR="219075" algn="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 marR="219075" algn="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480">
                <a:tc gridSpan="2">
                  <a:txBody>
                    <a:bodyPr/>
                    <a:lstStyle/>
                    <a:p>
                      <a:pPr marL="40005">
                        <a:lnSpc>
                          <a:spcPts val="1255"/>
                        </a:lnSpc>
                        <a:spcBef>
                          <a:spcPts val="88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meaning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23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9075" algn="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7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229870" algn="r">
                        <a:lnSpc>
                          <a:spcPts val="455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ts val="455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225425" algn="r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229870" algn="r">
                        <a:lnSpc>
                          <a:spcPct val="1000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259079" algn="r">
                        <a:lnSpc>
                          <a:spcPct val="1000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47650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 marR="229870" algn="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9870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ts val="50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 marR="229870" algn="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455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9870" algn="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ts val="545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ts val="53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915">
                <a:tc gridSpan="2">
                  <a:txBody>
                    <a:bodyPr/>
                    <a:lstStyle/>
                    <a:p>
                      <a:pPr marR="229870" algn="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50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9870" algn="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ts val="50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55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ts val="55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2075">
                <a:tc gridSpan="2">
                  <a:txBody>
                    <a:bodyPr/>
                    <a:lstStyle/>
                    <a:p>
                      <a:pPr marR="229870" algn="r">
                        <a:lnSpc>
                          <a:spcPts val="535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535"/>
                        </a:lnSpc>
                        <a:spcBef>
                          <a:spcPts val="9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570"/>
                        </a:lnSpc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9870" algn="r">
                        <a:lnSpc>
                          <a:spcPts val="570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ts val="545"/>
                        </a:lnSpc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48005">
                <a:tc grid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ts val="1820"/>
                        </a:lnSpc>
                        <a:tabLst>
                          <a:tab pos="1505585" algn="l"/>
                          <a:tab pos="1955164" algn="l"/>
                          <a:tab pos="2614295" algn="l"/>
                          <a:tab pos="3140710" algn="l"/>
                          <a:tab pos="5427980" algn="l"/>
                          <a:tab pos="5902325" algn="l"/>
                          <a:tab pos="6547484" algn="l"/>
                          <a:tab pos="7271384" algn="l"/>
                          <a:tab pos="7895590" algn="l"/>
                          <a:tab pos="8276590" algn="l"/>
                          <a:tab pos="9394190" algn="l"/>
                        </a:tabLst>
                      </a:pPr>
                      <a:r>
                        <a:rPr sz="2400" spc="-15" baseline="15625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2400" baseline="15625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Die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Proteste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waren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am</a:t>
                      </a:r>
                      <a:r>
                        <a:rPr sz="12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Wochenende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eskaliert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&lt;EOS&gt;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protests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escalated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weekend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00" baseline="15625" dirty="0">
                          <a:latin typeface="Calibri"/>
                          <a:cs typeface="Calibri"/>
                        </a:rPr>
                        <a:t>Feeding</a:t>
                      </a:r>
                      <a:r>
                        <a:rPr sz="2400" spc="-67" baseline="156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7" baseline="15625" dirty="0">
                          <a:latin typeface="Calibri"/>
                          <a:cs typeface="Calibri"/>
                        </a:rPr>
                        <a:t>in</a:t>
                      </a:r>
                      <a:endParaRPr sz="2400" baseline="15625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0487028" y="5352796"/>
            <a:ext cx="787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last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word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884664" y="2590800"/>
            <a:ext cx="1600835" cy="2493645"/>
            <a:chOff x="9884664" y="2590800"/>
            <a:chExt cx="1600835" cy="249364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664" y="2590800"/>
              <a:ext cx="259079" cy="249326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189492" y="3568034"/>
              <a:ext cx="1296035" cy="542290"/>
            </a:xfrm>
            <a:custGeom>
              <a:avLst/>
              <a:gdLst/>
              <a:ahLst/>
              <a:cxnLst/>
              <a:rect l="l" t="t" r="r" b="b"/>
              <a:pathLst>
                <a:path w="1296034" h="542289">
                  <a:moveTo>
                    <a:pt x="1108181" y="0"/>
                  </a:moveTo>
                  <a:lnTo>
                    <a:pt x="187557" y="0"/>
                  </a:lnTo>
                  <a:lnTo>
                    <a:pt x="137697" y="6699"/>
                  </a:lnTo>
                  <a:lnTo>
                    <a:pt x="92893" y="25607"/>
                  </a:lnTo>
                  <a:lnTo>
                    <a:pt x="54934" y="54934"/>
                  </a:lnTo>
                  <a:lnTo>
                    <a:pt x="25607" y="92894"/>
                  </a:lnTo>
                  <a:lnTo>
                    <a:pt x="6699" y="137697"/>
                  </a:lnTo>
                  <a:lnTo>
                    <a:pt x="0" y="187558"/>
                  </a:lnTo>
                  <a:lnTo>
                    <a:pt x="0" y="354376"/>
                  </a:lnTo>
                  <a:lnTo>
                    <a:pt x="6699" y="404237"/>
                  </a:lnTo>
                  <a:lnTo>
                    <a:pt x="25607" y="449041"/>
                  </a:lnTo>
                  <a:lnTo>
                    <a:pt x="54934" y="487000"/>
                  </a:lnTo>
                  <a:lnTo>
                    <a:pt x="92893" y="516328"/>
                  </a:lnTo>
                  <a:lnTo>
                    <a:pt x="137697" y="535235"/>
                  </a:lnTo>
                  <a:lnTo>
                    <a:pt x="187557" y="541935"/>
                  </a:lnTo>
                  <a:lnTo>
                    <a:pt x="1108181" y="541935"/>
                  </a:lnTo>
                  <a:lnTo>
                    <a:pt x="1158042" y="535235"/>
                  </a:lnTo>
                  <a:lnTo>
                    <a:pt x="1202846" y="516328"/>
                  </a:lnTo>
                  <a:lnTo>
                    <a:pt x="1240805" y="487000"/>
                  </a:lnTo>
                  <a:lnTo>
                    <a:pt x="1270133" y="449041"/>
                  </a:lnTo>
                  <a:lnTo>
                    <a:pt x="1289040" y="404237"/>
                  </a:lnTo>
                  <a:lnTo>
                    <a:pt x="1295740" y="354376"/>
                  </a:lnTo>
                  <a:lnTo>
                    <a:pt x="1295740" y="187558"/>
                  </a:lnTo>
                  <a:lnTo>
                    <a:pt x="1289040" y="137697"/>
                  </a:lnTo>
                  <a:lnTo>
                    <a:pt x="1270133" y="92894"/>
                  </a:lnTo>
                  <a:lnTo>
                    <a:pt x="1240805" y="54934"/>
                  </a:lnTo>
                  <a:lnTo>
                    <a:pt x="1202846" y="25607"/>
                  </a:lnTo>
                  <a:lnTo>
                    <a:pt x="1158042" y="6699"/>
                  </a:lnTo>
                  <a:lnTo>
                    <a:pt x="1108181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75475" y="3691635"/>
            <a:ext cx="723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Decoder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62622" y="5903467"/>
            <a:ext cx="230632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63525" marR="5080" indent="-250825">
              <a:lnSpc>
                <a:spcPts val="2810"/>
              </a:lnSpc>
              <a:spcBef>
                <a:spcPts val="250"/>
              </a:spcBef>
              <a:tabLst>
                <a:tab pos="2115820" algn="l"/>
              </a:tabLst>
            </a:pPr>
            <a:r>
              <a:rPr sz="2400" spc="-10" dirty="0">
                <a:solidFill>
                  <a:srgbClr val="007C92"/>
                </a:solidFill>
                <a:latin typeface="Lucida Sans"/>
                <a:cs typeface="Lucida Sans"/>
              </a:rPr>
              <a:t>Conditioning</a:t>
            </a:r>
            <a:r>
              <a:rPr sz="2400" dirty="0">
                <a:solidFill>
                  <a:srgbClr val="007C92"/>
                </a:solidFill>
                <a:latin typeface="Lucida Sans"/>
                <a:cs typeface="Lucida Sans"/>
              </a:rPr>
              <a:t>	</a:t>
            </a:r>
            <a:r>
              <a:rPr sz="2400" spc="-165" dirty="0">
                <a:solidFill>
                  <a:srgbClr val="007C92"/>
                </a:solidFill>
                <a:latin typeface="Lucida Sans"/>
                <a:cs typeface="Lucida Sans"/>
              </a:rPr>
              <a:t>= </a:t>
            </a:r>
            <a:r>
              <a:rPr sz="2400" spc="165" dirty="0">
                <a:solidFill>
                  <a:srgbClr val="007C92"/>
                </a:solidFill>
                <a:latin typeface="Lucida Sans"/>
                <a:cs typeface="Lucida Sans"/>
              </a:rPr>
              <a:t>Bottleneck</a:t>
            </a:r>
            <a:endParaRPr sz="240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2183" y="854963"/>
            <a:ext cx="4213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[Sutskever</a:t>
            </a:r>
            <a:r>
              <a:rPr sz="2000" spc="-2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et</a:t>
            </a:r>
            <a:r>
              <a:rPr sz="2000" spc="-2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al.</a:t>
            </a:r>
            <a:r>
              <a:rPr sz="2000" spc="-3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2014;</a:t>
            </a:r>
            <a:r>
              <a:rPr sz="2000" spc="-2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Luong</a:t>
            </a:r>
            <a:r>
              <a:rPr sz="2000" spc="-3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et</a:t>
            </a:r>
            <a:r>
              <a:rPr sz="2000" spc="-2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al.</a:t>
            </a:r>
            <a:r>
              <a:rPr sz="2000" spc="-3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4"/>
                </a:solidFill>
                <a:latin typeface="Calibri"/>
                <a:cs typeface="Calibri"/>
              </a:rPr>
              <a:t>2015]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23441" y="947403"/>
            <a:ext cx="4939665" cy="83121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50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inputs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51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do we</a:t>
            </a:r>
            <a:r>
              <a:rPr spc="-10" dirty="0"/>
              <a:t> </a:t>
            </a:r>
            <a:r>
              <a:rPr dirty="0"/>
              <a:t>evaluate</a:t>
            </a:r>
            <a:r>
              <a:rPr spc="-5" dirty="0"/>
              <a:t> </a:t>
            </a:r>
            <a:r>
              <a:rPr dirty="0"/>
              <a:t>Machine</a:t>
            </a:r>
            <a:r>
              <a:rPr spc="-5" dirty="0"/>
              <a:t> </a:t>
            </a:r>
            <a:r>
              <a:rPr spc="-10" dirty="0"/>
              <a:t>Translation?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4886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BLEU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ingual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valuation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nderstudy)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2038603"/>
            <a:ext cx="10902950" cy="37566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965" marR="492125" indent="-342900">
              <a:lnSpc>
                <a:spcPts val="2810"/>
              </a:lnSpc>
              <a:spcBef>
                <a:spcPts val="25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BLEU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machine-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written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dirty="0">
                <a:latin typeface="Calibri"/>
                <a:cs typeface="Calibri"/>
              </a:rPr>
              <a:t>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 or several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human-written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dirty="0">
                <a:latin typeface="Calibri"/>
                <a:cs typeface="Calibri"/>
              </a:rPr>
              <a:t>(s),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similarity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score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on: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4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-gram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precision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(usually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4-grams)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Plus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penalty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too-</a:t>
            </a:r>
            <a:r>
              <a:rPr sz="2400" dirty="0">
                <a:latin typeface="Calibri"/>
                <a:cs typeface="Calibri"/>
              </a:rPr>
              <a:t>short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10" dirty="0">
                <a:latin typeface="Calibri"/>
                <a:cs typeface="Calibri"/>
              </a:rPr>
              <a:t> translations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7C92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BLEU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useful</a:t>
            </a:r>
            <a:r>
              <a:rPr sz="24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imperfect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sentence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good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poor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BLEU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score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-gram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mbria"/>
                <a:cs typeface="Cambria"/>
              </a:rPr>
              <a:t>®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12764" y="1092230"/>
            <a:ext cx="2439670" cy="646430"/>
          </a:xfrm>
          <a:prstGeom prst="rect">
            <a:avLst/>
          </a:prstGeom>
          <a:ln w="28575">
            <a:solidFill>
              <a:srgbClr val="4285F4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43865" marR="113664" indent="-323215">
              <a:lnSpc>
                <a:spcPts val="2110"/>
              </a:lnSpc>
              <a:spcBef>
                <a:spcPts val="365"/>
              </a:spcBef>
            </a:pP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You’ll</a:t>
            </a:r>
            <a:r>
              <a:rPr sz="18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see</a:t>
            </a:r>
            <a:r>
              <a:rPr sz="18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BLEU</a:t>
            </a:r>
            <a:r>
              <a:rPr sz="18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detail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Assignment</a:t>
            </a:r>
            <a:r>
              <a:rPr sz="18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285F4"/>
                </a:solidFill>
                <a:latin typeface="Calibri"/>
                <a:cs typeface="Calibri"/>
              </a:rPr>
              <a:t>4!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9151" y="6461252"/>
            <a:ext cx="8456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”BLEU: 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Automatic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Evaluation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Translation",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Papineni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2002.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http://aclweb.org/anthology/P02-</a:t>
            </a:r>
            <a:r>
              <a:rPr sz="12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1040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9652" y="2039966"/>
            <a:ext cx="2305050" cy="136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1: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U.S.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island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maintaining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state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after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its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both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an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e-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mail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someone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calling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himself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Osama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Laden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threatening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biological/chemical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attack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against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such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as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9652" y="5240366"/>
            <a:ext cx="226060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3: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US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International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 Airport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its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has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email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self-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claimed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millionaire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named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,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which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threatens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launch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biochemical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attack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such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as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authority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has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been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5051" y="5240366"/>
            <a:ext cx="2305050" cy="136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4: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International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its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email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Mr.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Bin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rich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businessman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They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said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there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would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biochemistry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raid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needs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precaution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about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this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matter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5051" y="2039966"/>
            <a:ext cx="2302510" cy="136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2: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International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its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are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maintaining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state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of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after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receiving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e-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mail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that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was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person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claiming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wealthy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businessman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that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threatened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launch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biological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chemical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attack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0452" y="3563966"/>
            <a:ext cx="2232660" cy="151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latin typeface="Arial"/>
                <a:cs typeface="Arial"/>
              </a:rPr>
              <a:t>Machine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translation: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</a:pP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American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[?]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 international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airport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its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office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all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receives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calls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self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sand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Arab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rich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[?]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so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on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electronic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mail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,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which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sends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out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;</a:t>
            </a:r>
            <a:r>
              <a:rPr sz="1000" spc="2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threat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will</a:t>
            </a:r>
            <a:r>
              <a:rPr sz="10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able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after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public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place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so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on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the</a:t>
            </a:r>
            <a:r>
              <a:rPr sz="1000" spc="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000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start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biochemistry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attack</a:t>
            </a:r>
            <a:endParaRPr sz="1000">
              <a:latin typeface="Arial"/>
              <a:cs typeface="Arial"/>
            </a:endParaRPr>
          </a:p>
          <a:p>
            <a:pPr marL="113030" marR="694690">
              <a:lnSpc>
                <a:spcPct val="100000"/>
              </a:lnSpc>
            </a:pP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,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[?]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highly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alerts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after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maintenance.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3450" y="1976438"/>
            <a:ext cx="2524125" cy="1487805"/>
            <a:chOff x="2203450" y="1976438"/>
            <a:chExt cx="2524125" cy="1487805"/>
          </a:xfrm>
        </p:grpSpPr>
        <p:sp>
          <p:nvSpPr>
            <p:cNvPr id="8" name="object 8"/>
            <p:cNvSpPr/>
            <p:nvPr/>
          </p:nvSpPr>
          <p:spPr>
            <a:xfrm>
              <a:off x="2208212" y="1981201"/>
              <a:ext cx="2514600" cy="1478280"/>
            </a:xfrm>
            <a:custGeom>
              <a:avLst/>
              <a:gdLst/>
              <a:ahLst/>
              <a:cxnLst/>
              <a:rect l="l" t="t" r="r" b="b"/>
              <a:pathLst>
                <a:path w="2514600" h="1478279">
                  <a:moveTo>
                    <a:pt x="2514600" y="0"/>
                  </a:moveTo>
                  <a:lnTo>
                    <a:pt x="0" y="0"/>
                  </a:lnTo>
                  <a:lnTo>
                    <a:pt x="0" y="1477962"/>
                  </a:lnTo>
                  <a:lnTo>
                    <a:pt x="2514600" y="1477962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8212" y="1981201"/>
              <a:ext cx="2514600" cy="1478280"/>
            </a:xfrm>
            <a:custGeom>
              <a:avLst/>
              <a:gdLst/>
              <a:ahLst/>
              <a:cxnLst/>
              <a:rect l="l" t="t" r="r" b="b"/>
              <a:pathLst>
                <a:path w="2514600" h="1478279">
                  <a:moveTo>
                    <a:pt x="0" y="0"/>
                  </a:moveTo>
                  <a:lnTo>
                    <a:pt x="2514600" y="0"/>
                  </a:lnTo>
                  <a:lnTo>
                    <a:pt x="2514600" y="1477963"/>
                  </a:lnTo>
                  <a:lnTo>
                    <a:pt x="0" y="14779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6952" y="2015235"/>
            <a:ext cx="23304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1:</a:t>
            </a:r>
            <a:endParaRPr sz="1000">
              <a:latin typeface="Arial"/>
              <a:cs typeface="Arial"/>
            </a:endParaRPr>
          </a:p>
          <a:p>
            <a:pPr marL="125730" marR="5080">
              <a:lnSpc>
                <a:spcPct val="100000"/>
              </a:lnSpc>
            </a:pP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U.S.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island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maintaining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state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after</a:t>
            </a:r>
            <a:r>
              <a:rPr sz="10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its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both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an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e-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mail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someone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calling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himself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Osama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Laden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threatening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biological/chemical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attack</a:t>
            </a:r>
            <a:r>
              <a:rPr sz="1000" spc="-4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against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public</a:t>
            </a:r>
            <a:r>
              <a:rPr sz="1000" spc="-3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such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as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0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airport</a:t>
            </a:r>
            <a:r>
              <a:rPr sz="10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3450" y="5176838"/>
            <a:ext cx="2524125" cy="1330325"/>
            <a:chOff x="2203450" y="5176838"/>
            <a:chExt cx="2524125" cy="1330325"/>
          </a:xfrm>
        </p:grpSpPr>
        <p:sp>
          <p:nvSpPr>
            <p:cNvPr id="12" name="object 12"/>
            <p:cNvSpPr/>
            <p:nvPr/>
          </p:nvSpPr>
          <p:spPr>
            <a:xfrm>
              <a:off x="2208212" y="5181601"/>
              <a:ext cx="2514600" cy="1320800"/>
            </a:xfrm>
            <a:custGeom>
              <a:avLst/>
              <a:gdLst/>
              <a:ahLst/>
              <a:cxnLst/>
              <a:rect l="l" t="t" r="r" b="b"/>
              <a:pathLst>
                <a:path w="2514600" h="1320800">
                  <a:moveTo>
                    <a:pt x="2514600" y="0"/>
                  </a:moveTo>
                  <a:lnTo>
                    <a:pt x="0" y="0"/>
                  </a:lnTo>
                  <a:lnTo>
                    <a:pt x="0" y="1320799"/>
                  </a:lnTo>
                  <a:lnTo>
                    <a:pt x="2514600" y="1320799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8212" y="5181601"/>
              <a:ext cx="2514600" cy="1320800"/>
            </a:xfrm>
            <a:custGeom>
              <a:avLst/>
              <a:gdLst/>
              <a:ahLst/>
              <a:cxnLst/>
              <a:rect l="l" t="t" r="r" b="b"/>
              <a:pathLst>
                <a:path w="2514600" h="1320800">
                  <a:moveTo>
                    <a:pt x="0" y="0"/>
                  </a:moveTo>
                  <a:lnTo>
                    <a:pt x="2514600" y="0"/>
                  </a:lnTo>
                  <a:lnTo>
                    <a:pt x="2514600" y="1320800"/>
                  </a:lnTo>
                  <a:lnTo>
                    <a:pt x="0" y="1320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86952" y="5215635"/>
            <a:ext cx="22860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3:</a:t>
            </a:r>
            <a:endParaRPr sz="1000">
              <a:latin typeface="Arial"/>
              <a:cs typeface="Arial"/>
            </a:endParaRPr>
          </a:p>
          <a:p>
            <a:pPr marL="125730" marR="508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US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International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 Airport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its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has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email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self-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claimed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millionaire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named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10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which</a:t>
            </a:r>
            <a:r>
              <a:rPr sz="10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threatens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launch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biochemical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attack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such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as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authority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has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been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08848" y="5176838"/>
            <a:ext cx="2524125" cy="1487805"/>
            <a:chOff x="7308848" y="5176838"/>
            <a:chExt cx="2524125" cy="1487805"/>
          </a:xfrm>
        </p:grpSpPr>
        <p:sp>
          <p:nvSpPr>
            <p:cNvPr id="16" name="object 16"/>
            <p:cNvSpPr/>
            <p:nvPr/>
          </p:nvSpPr>
          <p:spPr>
            <a:xfrm>
              <a:off x="7313610" y="5181601"/>
              <a:ext cx="2514600" cy="1478280"/>
            </a:xfrm>
            <a:custGeom>
              <a:avLst/>
              <a:gdLst/>
              <a:ahLst/>
              <a:cxnLst/>
              <a:rect l="l" t="t" r="r" b="b"/>
              <a:pathLst>
                <a:path w="2514600" h="1478279">
                  <a:moveTo>
                    <a:pt x="2514600" y="0"/>
                  </a:moveTo>
                  <a:lnTo>
                    <a:pt x="0" y="0"/>
                  </a:lnTo>
                  <a:lnTo>
                    <a:pt x="0" y="1477962"/>
                  </a:lnTo>
                  <a:lnTo>
                    <a:pt x="2514600" y="1477962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3610" y="5181601"/>
              <a:ext cx="2514600" cy="1478280"/>
            </a:xfrm>
            <a:custGeom>
              <a:avLst/>
              <a:gdLst/>
              <a:ahLst/>
              <a:cxnLst/>
              <a:rect l="l" t="t" r="r" b="b"/>
              <a:pathLst>
                <a:path w="2514600" h="1478279">
                  <a:moveTo>
                    <a:pt x="0" y="0"/>
                  </a:moveTo>
                  <a:lnTo>
                    <a:pt x="2514600" y="0"/>
                  </a:lnTo>
                  <a:lnTo>
                    <a:pt x="2514600" y="1477963"/>
                  </a:lnTo>
                  <a:lnTo>
                    <a:pt x="0" y="14779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92351" y="5215635"/>
            <a:ext cx="23298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4:</a:t>
            </a:r>
            <a:endParaRPr sz="1000">
              <a:latin typeface="Arial"/>
              <a:cs typeface="Arial"/>
            </a:endParaRPr>
          </a:p>
          <a:p>
            <a:pPr marL="125730" marR="508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US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International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its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received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email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Mr.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Bin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rich</a:t>
            </a:r>
            <a:r>
              <a:rPr sz="1000" spc="-3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businessman</a:t>
            </a:r>
            <a:r>
              <a:rPr sz="1000" spc="50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They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said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there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would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biochemistry</a:t>
            </a:r>
            <a:r>
              <a:rPr sz="1000" spc="-2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raid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Guam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needs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precaution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about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this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matter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08848" y="1976438"/>
            <a:ext cx="2524125" cy="1482725"/>
            <a:chOff x="7308848" y="1976438"/>
            <a:chExt cx="2524125" cy="1482725"/>
          </a:xfrm>
        </p:grpSpPr>
        <p:sp>
          <p:nvSpPr>
            <p:cNvPr id="20" name="object 20"/>
            <p:cNvSpPr/>
            <p:nvPr/>
          </p:nvSpPr>
          <p:spPr>
            <a:xfrm>
              <a:off x="7313610" y="1981201"/>
              <a:ext cx="2514600" cy="1473200"/>
            </a:xfrm>
            <a:custGeom>
              <a:avLst/>
              <a:gdLst/>
              <a:ahLst/>
              <a:cxnLst/>
              <a:rect l="l" t="t" r="r" b="b"/>
              <a:pathLst>
                <a:path w="2514600" h="1473200">
                  <a:moveTo>
                    <a:pt x="2514600" y="0"/>
                  </a:moveTo>
                  <a:lnTo>
                    <a:pt x="0" y="0"/>
                  </a:lnTo>
                  <a:lnTo>
                    <a:pt x="0" y="1473200"/>
                  </a:lnTo>
                  <a:lnTo>
                    <a:pt x="2514600" y="1473200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13610" y="1981201"/>
              <a:ext cx="2514600" cy="1473200"/>
            </a:xfrm>
            <a:custGeom>
              <a:avLst/>
              <a:gdLst/>
              <a:ahLst/>
              <a:cxnLst/>
              <a:rect l="l" t="t" r="r" b="b"/>
              <a:pathLst>
                <a:path w="2514600" h="1473200">
                  <a:moveTo>
                    <a:pt x="0" y="0"/>
                  </a:moveTo>
                  <a:lnTo>
                    <a:pt x="2514600" y="0"/>
                  </a:lnTo>
                  <a:lnTo>
                    <a:pt x="2514600" y="1473200"/>
                  </a:lnTo>
                  <a:lnTo>
                    <a:pt x="0" y="1473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92351" y="2015235"/>
            <a:ext cx="23279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Reference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translation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2:</a:t>
            </a:r>
            <a:endParaRPr sz="1000">
              <a:latin typeface="Arial"/>
              <a:cs typeface="Arial"/>
            </a:endParaRPr>
          </a:p>
          <a:p>
            <a:pPr marL="125730" marR="5080">
              <a:lnSpc>
                <a:spcPct val="100000"/>
              </a:lnSpc>
            </a:pP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Guam</a:t>
            </a:r>
            <a:r>
              <a:rPr sz="10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International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Airport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Arial"/>
                <a:cs typeface="Arial"/>
              </a:rPr>
              <a:t>its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offices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are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maintaining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high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state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of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alert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after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receiving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e-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mail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that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was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person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claiming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wealthy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Saudi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Arabian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businessman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Bin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Laden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that</a:t>
            </a:r>
            <a:r>
              <a:rPr sz="10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threatened</a:t>
            </a:r>
            <a:r>
              <a:rPr sz="10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launch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biological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chemical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9900"/>
                </a:solidFill>
                <a:latin typeface="Arial"/>
                <a:cs typeface="Arial"/>
              </a:rPr>
              <a:t>attack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10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000" spc="-3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other</a:t>
            </a:r>
            <a:r>
              <a:rPr sz="1000" spc="-2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public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9900"/>
                </a:solidFill>
                <a:latin typeface="Arial"/>
                <a:cs typeface="Arial"/>
              </a:rPr>
              <a:t>places</a:t>
            </a:r>
            <a:r>
              <a:rPr sz="1000" spc="-3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99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94250" y="3500438"/>
            <a:ext cx="2447925" cy="1641475"/>
            <a:chOff x="4794250" y="3500438"/>
            <a:chExt cx="2447925" cy="1641475"/>
          </a:xfrm>
        </p:grpSpPr>
        <p:sp>
          <p:nvSpPr>
            <p:cNvPr id="24" name="object 24"/>
            <p:cNvSpPr/>
            <p:nvPr/>
          </p:nvSpPr>
          <p:spPr>
            <a:xfrm>
              <a:off x="4799012" y="3505201"/>
              <a:ext cx="2438400" cy="1631950"/>
            </a:xfrm>
            <a:custGeom>
              <a:avLst/>
              <a:gdLst/>
              <a:ahLst/>
              <a:cxnLst/>
              <a:rect l="l" t="t" r="r" b="b"/>
              <a:pathLst>
                <a:path w="2438400" h="1631950">
                  <a:moveTo>
                    <a:pt x="2438398" y="0"/>
                  </a:moveTo>
                  <a:lnTo>
                    <a:pt x="0" y="0"/>
                  </a:lnTo>
                  <a:lnTo>
                    <a:pt x="0" y="1631950"/>
                  </a:lnTo>
                  <a:lnTo>
                    <a:pt x="2438398" y="1631950"/>
                  </a:lnTo>
                  <a:lnTo>
                    <a:pt x="2438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99012" y="3505201"/>
              <a:ext cx="2438400" cy="1631950"/>
            </a:xfrm>
            <a:custGeom>
              <a:avLst/>
              <a:gdLst/>
              <a:ahLst/>
              <a:cxnLst/>
              <a:rect l="l" t="t" r="r" b="b"/>
              <a:pathLst>
                <a:path w="2438400" h="1631950">
                  <a:moveTo>
                    <a:pt x="0" y="0"/>
                  </a:moveTo>
                  <a:lnTo>
                    <a:pt x="2438400" y="0"/>
                  </a:lnTo>
                  <a:lnTo>
                    <a:pt x="2438400" y="1631950"/>
                  </a:lnTo>
                  <a:lnTo>
                    <a:pt x="0" y="16319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77752" y="3539235"/>
            <a:ext cx="22580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Machine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translation:</a:t>
            </a:r>
            <a:endParaRPr sz="1000">
              <a:latin typeface="Arial"/>
              <a:cs typeface="Arial"/>
            </a:endParaRPr>
          </a:p>
          <a:p>
            <a:pPr marL="125730" marR="5080">
              <a:lnSpc>
                <a:spcPct val="100000"/>
              </a:lnSpc>
            </a:pP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American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[?]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international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airport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its</a:t>
            </a:r>
            <a:r>
              <a:rPr sz="1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office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all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receives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calls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self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sand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Arab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rich</a:t>
            </a:r>
            <a:r>
              <a:rPr sz="1000" spc="-3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business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[?]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so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on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electronic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mail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10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which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sends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out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;</a:t>
            </a:r>
            <a:r>
              <a:rPr sz="1000" spc="2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threat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will</a:t>
            </a:r>
            <a:r>
              <a:rPr sz="10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33399"/>
                </a:solidFill>
                <a:latin typeface="Arial"/>
                <a:cs typeface="Arial"/>
              </a:rPr>
              <a:t>able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after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public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place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so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1000" spc="-25" dirty="0">
                <a:solidFill>
                  <a:srgbClr val="C00000"/>
                </a:solidFill>
                <a:latin typeface="Arial"/>
                <a:cs typeface="Arial"/>
              </a:rPr>
              <a:t> the</a:t>
            </a:r>
            <a:r>
              <a:rPr sz="1000" spc="5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airport</a:t>
            </a:r>
            <a:r>
              <a:rPr sz="10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start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biochemistry</a:t>
            </a:r>
            <a:r>
              <a:rPr sz="1000" spc="-2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attack</a:t>
            </a:r>
            <a:endParaRPr sz="1000">
              <a:latin typeface="Arial"/>
              <a:cs typeface="Arial"/>
            </a:endParaRPr>
          </a:p>
          <a:p>
            <a:pPr marL="125730" marR="708025">
              <a:lnSpc>
                <a:spcPct val="100000"/>
              </a:lnSpc>
            </a:pP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,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[?]</a:t>
            </a:r>
            <a:r>
              <a:rPr sz="10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highly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33399"/>
                </a:solidFill>
                <a:latin typeface="Arial"/>
                <a:cs typeface="Arial"/>
              </a:rPr>
              <a:t>alerts</a:t>
            </a:r>
            <a:r>
              <a:rPr sz="1000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after</a:t>
            </a:r>
            <a:r>
              <a:rPr sz="10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00000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333399"/>
                </a:solidFill>
                <a:latin typeface="Arial"/>
                <a:cs typeface="Arial"/>
              </a:rPr>
              <a:t>maintenance.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52675" y="2182813"/>
            <a:ext cx="7073900" cy="4283075"/>
            <a:chOff x="2352675" y="2182813"/>
            <a:chExt cx="7073900" cy="428307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1387" y="6307138"/>
              <a:ext cx="158750" cy="1587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7785" y="2640013"/>
              <a:ext cx="158750" cy="1587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6862" y="4625976"/>
              <a:ext cx="158750" cy="1587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811" y="4316413"/>
              <a:ext cx="158750" cy="1587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80186" y="2795588"/>
              <a:ext cx="2466975" cy="1524000"/>
            </a:xfrm>
            <a:custGeom>
              <a:avLst/>
              <a:gdLst/>
              <a:ahLst/>
              <a:cxnLst/>
              <a:rect l="l" t="t" r="r" b="b"/>
              <a:pathLst>
                <a:path w="2466975" h="1524000">
                  <a:moveTo>
                    <a:pt x="2466975" y="0"/>
                  </a:moveTo>
                  <a:lnTo>
                    <a:pt x="0" y="15240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99350" y="32575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99211" y="44767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89712" y="3409951"/>
              <a:ext cx="1100455" cy="1066800"/>
            </a:xfrm>
            <a:custGeom>
              <a:avLst/>
              <a:gdLst/>
              <a:ahLst/>
              <a:cxnLst/>
              <a:rect l="l" t="t" r="r" b="b"/>
              <a:pathLst>
                <a:path w="1100454" h="1066800">
                  <a:moveTo>
                    <a:pt x="1100138" y="0"/>
                  </a:moveTo>
                  <a:lnTo>
                    <a:pt x="0" y="106680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4473576"/>
              <a:ext cx="234950" cy="1587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4168776"/>
              <a:ext cx="158750" cy="15874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560762" y="4324351"/>
              <a:ext cx="1929130" cy="1986280"/>
            </a:xfrm>
            <a:custGeom>
              <a:avLst/>
              <a:gdLst/>
              <a:ahLst/>
              <a:cxnLst/>
              <a:rect l="l" t="t" r="r" b="b"/>
              <a:pathLst>
                <a:path w="1929129" h="1986279">
                  <a:moveTo>
                    <a:pt x="1928813" y="0"/>
                  </a:moveTo>
                  <a:lnTo>
                    <a:pt x="0" y="1985963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21061" y="4319588"/>
              <a:ext cx="3221355" cy="1524000"/>
            </a:xfrm>
            <a:custGeom>
              <a:avLst/>
              <a:gdLst/>
              <a:ahLst/>
              <a:cxnLst/>
              <a:rect l="l" t="t" r="r" b="b"/>
              <a:pathLst>
                <a:path w="3221354" h="1524000">
                  <a:moveTo>
                    <a:pt x="3221038" y="0"/>
                  </a:moveTo>
                  <a:lnTo>
                    <a:pt x="0" y="152400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0300" y="2949576"/>
              <a:ext cx="234950" cy="1587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6462" y="4468813"/>
              <a:ext cx="234950" cy="15875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517775" y="3105151"/>
              <a:ext cx="3586479" cy="1367155"/>
            </a:xfrm>
            <a:custGeom>
              <a:avLst/>
              <a:gdLst/>
              <a:ahLst/>
              <a:cxnLst/>
              <a:rect l="l" t="t" r="r" b="b"/>
              <a:pathLst>
                <a:path w="3586479" h="1367154">
                  <a:moveTo>
                    <a:pt x="0" y="0"/>
                  </a:moveTo>
                  <a:lnTo>
                    <a:pt x="3586163" y="1366838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08687" y="4629151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0" y="46036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715963" y="0"/>
                  </a:lnTo>
                  <a:lnTo>
                    <a:pt x="733882" y="3617"/>
                  </a:lnTo>
                  <a:lnTo>
                    <a:pt x="748516" y="13483"/>
                  </a:lnTo>
                  <a:lnTo>
                    <a:pt x="758382" y="28117"/>
                  </a:lnTo>
                  <a:lnTo>
                    <a:pt x="762000" y="46036"/>
                  </a:lnTo>
                  <a:lnTo>
                    <a:pt x="762000" y="106363"/>
                  </a:lnTo>
                  <a:lnTo>
                    <a:pt x="758382" y="124282"/>
                  </a:lnTo>
                  <a:lnTo>
                    <a:pt x="748516" y="138916"/>
                  </a:lnTo>
                  <a:lnTo>
                    <a:pt x="733882" y="148782"/>
                  </a:lnTo>
                  <a:lnTo>
                    <a:pt x="715963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6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37511" y="6000750"/>
              <a:ext cx="762000" cy="152400"/>
            </a:xfrm>
            <a:custGeom>
              <a:avLst/>
              <a:gdLst/>
              <a:ahLst/>
              <a:cxnLst/>
              <a:rect l="l" t="t" r="r" b="b"/>
              <a:pathLst>
                <a:path w="762000" h="152400">
                  <a:moveTo>
                    <a:pt x="0" y="46036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715963" y="0"/>
                  </a:lnTo>
                  <a:lnTo>
                    <a:pt x="733882" y="3617"/>
                  </a:lnTo>
                  <a:lnTo>
                    <a:pt x="748516" y="13483"/>
                  </a:lnTo>
                  <a:lnTo>
                    <a:pt x="758382" y="28117"/>
                  </a:lnTo>
                  <a:lnTo>
                    <a:pt x="762000" y="46036"/>
                  </a:lnTo>
                  <a:lnTo>
                    <a:pt x="762000" y="106363"/>
                  </a:lnTo>
                  <a:lnTo>
                    <a:pt x="758382" y="124282"/>
                  </a:lnTo>
                  <a:lnTo>
                    <a:pt x="748516" y="138916"/>
                  </a:lnTo>
                  <a:lnTo>
                    <a:pt x="733882" y="148782"/>
                  </a:lnTo>
                  <a:lnTo>
                    <a:pt x="715963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6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89686" y="4781551"/>
              <a:ext cx="2028825" cy="1219200"/>
            </a:xfrm>
            <a:custGeom>
              <a:avLst/>
              <a:gdLst/>
              <a:ahLst/>
              <a:cxnLst/>
              <a:rect l="l" t="t" r="r" b="b"/>
              <a:pathLst>
                <a:path w="2028825" h="1219200">
                  <a:moveTo>
                    <a:pt x="0" y="0"/>
                  </a:moveTo>
                  <a:lnTo>
                    <a:pt x="2028825" y="12192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08337" y="31051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75262" y="44767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98837" y="3257551"/>
              <a:ext cx="2066925" cy="1219200"/>
            </a:xfrm>
            <a:custGeom>
              <a:avLst/>
              <a:gdLst/>
              <a:ahLst/>
              <a:cxnLst/>
              <a:rect l="l" t="t" r="r" b="b"/>
              <a:pathLst>
                <a:path w="2066925" h="1219200">
                  <a:moveTo>
                    <a:pt x="0" y="0"/>
                  </a:moveTo>
                  <a:lnTo>
                    <a:pt x="2066925" y="12192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93950" y="31051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1161" y="4629151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34962" y="0"/>
                  </a:lnTo>
                  <a:lnTo>
                    <a:pt x="352882" y="3617"/>
                  </a:lnTo>
                  <a:lnTo>
                    <a:pt x="367516" y="13483"/>
                  </a:lnTo>
                  <a:lnTo>
                    <a:pt x="377382" y="28117"/>
                  </a:lnTo>
                  <a:lnTo>
                    <a:pt x="381000" y="46037"/>
                  </a:lnTo>
                  <a:lnTo>
                    <a:pt x="381000" y="106362"/>
                  </a:lnTo>
                  <a:lnTo>
                    <a:pt x="377382" y="124282"/>
                  </a:lnTo>
                  <a:lnTo>
                    <a:pt x="367516" y="138916"/>
                  </a:lnTo>
                  <a:lnTo>
                    <a:pt x="352882" y="148782"/>
                  </a:lnTo>
                  <a:lnTo>
                    <a:pt x="334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84450" y="3257551"/>
              <a:ext cx="4367530" cy="1371600"/>
            </a:xfrm>
            <a:custGeom>
              <a:avLst/>
              <a:gdLst/>
              <a:ahLst/>
              <a:cxnLst/>
              <a:rect l="l" t="t" r="r" b="b"/>
              <a:pathLst>
                <a:path w="4367530" h="1371600">
                  <a:moveTo>
                    <a:pt x="0" y="0"/>
                  </a:moveTo>
                  <a:lnTo>
                    <a:pt x="4367213" y="13716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85100" y="249078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258763" y="0"/>
                  </a:lnTo>
                  <a:lnTo>
                    <a:pt x="276682" y="3617"/>
                  </a:lnTo>
                  <a:lnTo>
                    <a:pt x="291316" y="13483"/>
                  </a:lnTo>
                  <a:lnTo>
                    <a:pt x="301182" y="28117"/>
                  </a:lnTo>
                  <a:lnTo>
                    <a:pt x="304800" y="46037"/>
                  </a:lnTo>
                  <a:lnTo>
                    <a:pt x="304800" y="106363"/>
                  </a:lnTo>
                  <a:lnTo>
                    <a:pt x="301182" y="124282"/>
                  </a:lnTo>
                  <a:lnTo>
                    <a:pt x="291316" y="138916"/>
                  </a:lnTo>
                  <a:lnTo>
                    <a:pt x="276682" y="148782"/>
                  </a:lnTo>
                  <a:lnTo>
                    <a:pt x="258763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970462" y="4476751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258763" y="0"/>
                  </a:lnTo>
                  <a:lnTo>
                    <a:pt x="276682" y="3617"/>
                  </a:lnTo>
                  <a:lnTo>
                    <a:pt x="291316" y="13483"/>
                  </a:lnTo>
                  <a:lnTo>
                    <a:pt x="301182" y="28117"/>
                  </a:lnTo>
                  <a:lnTo>
                    <a:pt x="304800" y="46037"/>
                  </a:lnTo>
                  <a:lnTo>
                    <a:pt x="304800" y="106363"/>
                  </a:lnTo>
                  <a:lnTo>
                    <a:pt x="301182" y="124282"/>
                  </a:lnTo>
                  <a:lnTo>
                    <a:pt x="291316" y="138916"/>
                  </a:lnTo>
                  <a:lnTo>
                    <a:pt x="276682" y="148782"/>
                  </a:lnTo>
                  <a:lnTo>
                    <a:pt x="258763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22861" y="2643188"/>
              <a:ext cx="2814955" cy="1833880"/>
            </a:xfrm>
            <a:custGeom>
              <a:avLst/>
              <a:gdLst/>
              <a:ahLst/>
              <a:cxnLst/>
              <a:rect l="l" t="t" r="r" b="b"/>
              <a:pathLst>
                <a:path w="2814954" h="1833879">
                  <a:moveTo>
                    <a:pt x="2814638" y="0"/>
                  </a:moveTo>
                  <a:lnTo>
                    <a:pt x="0" y="1833563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55850" y="218598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258763" y="0"/>
                  </a:lnTo>
                  <a:lnTo>
                    <a:pt x="276682" y="3617"/>
                  </a:lnTo>
                  <a:lnTo>
                    <a:pt x="291316" y="13483"/>
                  </a:lnTo>
                  <a:lnTo>
                    <a:pt x="301182" y="28117"/>
                  </a:lnTo>
                  <a:lnTo>
                    <a:pt x="304800" y="46037"/>
                  </a:lnTo>
                  <a:lnTo>
                    <a:pt x="304800" y="106363"/>
                  </a:lnTo>
                  <a:lnTo>
                    <a:pt x="301182" y="124282"/>
                  </a:lnTo>
                  <a:lnTo>
                    <a:pt x="291316" y="138916"/>
                  </a:lnTo>
                  <a:lnTo>
                    <a:pt x="276682" y="148782"/>
                  </a:lnTo>
                  <a:lnTo>
                    <a:pt x="258763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51412" y="370998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258763" y="0"/>
                  </a:lnTo>
                  <a:lnTo>
                    <a:pt x="276682" y="3617"/>
                  </a:lnTo>
                  <a:lnTo>
                    <a:pt x="291316" y="13483"/>
                  </a:lnTo>
                  <a:lnTo>
                    <a:pt x="301182" y="28117"/>
                  </a:lnTo>
                  <a:lnTo>
                    <a:pt x="304800" y="46037"/>
                  </a:lnTo>
                  <a:lnTo>
                    <a:pt x="304800" y="106363"/>
                  </a:lnTo>
                  <a:lnTo>
                    <a:pt x="301182" y="124282"/>
                  </a:lnTo>
                  <a:lnTo>
                    <a:pt x="291316" y="138916"/>
                  </a:lnTo>
                  <a:lnTo>
                    <a:pt x="276682" y="148782"/>
                  </a:lnTo>
                  <a:lnTo>
                    <a:pt x="258763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08250" y="2338388"/>
              <a:ext cx="2595880" cy="1371600"/>
            </a:xfrm>
            <a:custGeom>
              <a:avLst/>
              <a:gdLst/>
              <a:ahLst/>
              <a:cxnLst/>
              <a:rect l="l" t="t" r="r" b="b"/>
              <a:pathLst>
                <a:path w="2595879" h="1371600">
                  <a:moveTo>
                    <a:pt x="0" y="0"/>
                  </a:moveTo>
                  <a:lnTo>
                    <a:pt x="2595563" y="13716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6012" y="2797176"/>
              <a:ext cx="234950" cy="1587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6387" y="3859213"/>
              <a:ext cx="234950" cy="1587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503487" y="2952751"/>
              <a:ext cx="3000375" cy="909955"/>
            </a:xfrm>
            <a:custGeom>
              <a:avLst/>
              <a:gdLst/>
              <a:ahLst/>
              <a:cxnLst/>
              <a:rect l="l" t="t" r="r" b="b"/>
              <a:pathLst>
                <a:path w="3000375" h="909954">
                  <a:moveTo>
                    <a:pt x="0" y="0"/>
                  </a:moveTo>
                  <a:lnTo>
                    <a:pt x="3000375" y="909638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3612" y="4016376"/>
              <a:ext cx="234950" cy="1587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0" y="5692775"/>
              <a:ext cx="234950" cy="15875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161087" y="4171951"/>
              <a:ext cx="2414905" cy="1524000"/>
            </a:xfrm>
            <a:custGeom>
              <a:avLst/>
              <a:gdLst/>
              <a:ahLst/>
              <a:cxnLst/>
              <a:rect l="l" t="t" r="r" b="b"/>
              <a:pathLst>
                <a:path w="2414904" h="1524000">
                  <a:moveTo>
                    <a:pt x="0" y="0"/>
                  </a:moveTo>
                  <a:lnTo>
                    <a:pt x="2414588" y="15240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587" y="2492376"/>
              <a:ext cx="234950" cy="1587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5387" y="4168776"/>
              <a:ext cx="234950" cy="1587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913062" y="2647951"/>
              <a:ext cx="2209800" cy="1524000"/>
            </a:xfrm>
            <a:custGeom>
              <a:avLst/>
              <a:gdLst/>
              <a:ahLst/>
              <a:cxnLst/>
              <a:rect l="l" t="t" r="r" b="b"/>
              <a:pathLst>
                <a:path w="2209800" h="1524000">
                  <a:moveTo>
                    <a:pt x="0" y="0"/>
                  </a:moveTo>
                  <a:lnTo>
                    <a:pt x="2209800" y="1524000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99400" y="2185988"/>
              <a:ext cx="1524000" cy="152400"/>
            </a:xfrm>
            <a:custGeom>
              <a:avLst/>
              <a:gdLst/>
              <a:ahLst/>
              <a:cxnLst/>
              <a:rect l="l" t="t" r="r" b="b"/>
              <a:pathLst>
                <a:path w="1524000" h="152400">
                  <a:moveTo>
                    <a:pt x="0" y="46036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1477963" y="0"/>
                  </a:lnTo>
                  <a:lnTo>
                    <a:pt x="1495882" y="3617"/>
                  </a:lnTo>
                  <a:lnTo>
                    <a:pt x="1510516" y="13483"/>
                  </a:lnTo>
                  <a:lnTo>
                    <a:pt x="1520382" y="28117"/>
                  </a:lnTo>
                  <a:lnTo>
                    <a:pt x="1524000" y="46036"/>
                  </a:lnTo>
                  <a:lnTo>
                    <a:pt x="1524000" y="106363"/>
                  </a:lnTo>
                  <a:lnTo>
                    <a:pt x="1520382" y="124282"/>
                  </a:lnTo>
                  <a:lnTo>
                    <a:pt x="1510516" y="138916"/>
                  </a:lnTo>
                  <a:lnTo>
                    <a:pt x="1495882" y="148782"/>
                  </a:lnTo>
                  <a:lnTo>
                    <a:pt x="1477963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6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92711" y="2338388"/>
              <a:ext cx="3469004" cy="1524000"/>
            </a:xfrm>
            <a:custGeom>
              <a:avLst/>
              <a:gdLst/>
              <a:ahLst/>
              <a:cxnLst/>
              <a:rect l="l" t="t" r="r" b="b"/>
              <a:pathLst>
                <a:path w="3469004" h="1524000">
                  <a:moveTo>
                    <a:pt x="3468688" y="0"/>
                  </a:moveTo>
                  <a:lnTo>
                    <a:pt x="0" y="1524000"/>
                  </a:lnTo>
                </a:path>
                <a:path w="3469004" h="1524000">
                  <a:moveTo>
                    <a:pt x="3468688" y="0"/>
                  </a:moveTo>
                  <a:lnTo>
                    <a:pt x="1363663" y="137160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42012" y="4781551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4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487362" y="0"/>
                  </a:lnTo>
                  <a:lnTo>
                    <a:pt x="505282" y="3617"/>
                  </a:lnTo>
                  <a:lnTo>
                    <a:pt x="519915" y="13484"/>
                  </a:lnTo>
                  <a:lnTo>
                    <a:pt x="529782" y="28117"/>
                  </a:lnTo>
                  <a:lnTo>
                    <a:pt x="533400" y="46037"/>
                  </a:lnTo>
                  <a:lnTo>
                    <a:pt x="533400" y="106362"/>
                  </a:lnTo>
                  <a:lnTo>
                    <a:pt x="529782" y="124282"/>
                  </a:lnTo>
                  <a:lnTo>
                    <a:pt x="519915" y="138915"/>
                  </a:lnTo>
                  <a:lnTo>
                    <a:pt x="505282" y="148782"/>
                  </a:lnTo>
                  <a:lnTo>
                    <a:pt x="4873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5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60787" y="2495551"/>
              <a:ext cx="2447925" cy="2286000"/>
            </a:xfrm>
            <a:custGeom>
              <a:avLst/>
              <a:gdLst/>
              <a:ahLst/>
              <a:cxnLst/>
              <a:rect l="l" t="t" r="r" b="b"/>
              <a:pathLst>
                <a:path w="2447925" h="2286000">
                  <a:moveTo>
                    <a:pt x="0" y="0"/>
                  </a:moveTo>
                  <a:lnTo>
                    <a:pt x="2447925" y="228600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03612" y="2343151"/>
              <a:ext cx="514350" cy="152400"/>
            </a:xfrm>
            <a:custGeom>
              <a:avLst/>
              <a:gdLst/>
              <a:ahLst/>
              <a:cxnLst/>
              <a:rect l="l" t="t" r="r" b="b"/>
              <a:pathLst>
                <a:path w="514350" h="152400">
                  <a:moveTo>
                    <a:pt x="0" y="46036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468313" y="0"/>
                  </a:lnTo>
                  <a:lnTo>
                    <a:pt x="486232" y="3617"/>
                  </a:lnTo>
                  <a:lnTo>
                    <a:pt x="500866" y="13483"/>
                  </a:lnTo>
                  <a:lnTo>
                    <a:pt x="510732" y="28117"/>
                  </a:lnTo>
                  <a:lnTo>
                    <a:pt x="514350" y="46036"/>
                  </a:lnTo>
                  <a:lnTo>
                    <a:pt x="514350" y="106363"/>
                  </a:lnTo>
                  <a:lnTo>
                    <a:pt x="510732" y="124282"/>
                  </a:lnTo>
                  <a:lnTo>
                    <a:pt x="500866" y="138916"/>
                  </a:lnTo>
                  <a:lnTo>
                    <a:pt x="486232" y="148782"/>
                  </a:lnTo>
                  <a:lnTo>
                    <a:pt x="468313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6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65700" y="4629151"/>
              <a:ext cx="433705" cy="152400"/>
            </a:xfrm>
            <a:custGeom>
              <a:avLst/>
              <a:gdLst/>
              <a:ahLst/>
              <a:cxnLst/>
              <a:rect l="l" t="t" r="r" b="b"/>
              <a:pathLst>
                <a:path w="433704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87351" y="0"/>
                  </a:lnTo>
                  <a:lnTo>
                    <a:pt x="405270" y="3617"/>
                  </a:lnTo>
                  <a:lnTo>
                    <a:pt x="419904" y="13483"/>
                  </a:lnTo>
                  <a:lnTo>
                    <a:pt x="429770" y="28117"/>
                  </a:lnTo>
                  <a:lnTo>
                    <a:pt x="433388" y="46037"/>
                  </a:lnTo>
                  <a:lnTo>
                    <a:pt x="433388" y="106362"/>
                  </a:lnTo>
                  <a:lnTo>
                    <a:pt x="429770" y="124282"/>
                  </a:lnTo>
                  <a:lnTo>
                    <a:pt x="419904" y="138916"/>
                  </a:lnTo>
                  <a:lnTo>
                    <a:pt x="405270" y="148782"/>
                  </a:lnTo>
                  <a:lnTo>
                    <a:pt x="387351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93950" y="3257551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0" y="46036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563563" y="0"/>
                  </a:lnTo>
                  <a:lnTo>
                    <a:pt x="581482" y="3617"/>
                  </a:lnTo>
                  <a:lnTo>
                    <a:pt x="596116" y="13483"/>
                  </a:lnTo>
                  <a:lnTo>
                    <a:pt x="605982" y="28117"/>
                  </a:lnTo>
                  <a:lnTo>
                    <a:pt x="609600" y="46036"/>
                  </a:lnTo>
                  <a:lnTo>
                    <a:pt x="609600" y="106363"/>
                  </a:lnTo>
                  <a:lnTo>
                    <a:pt x="605982" y="124282"/>
                  </a:lnTo>
                  <a:lnTo>
                    <a:pt x="596116" y="138916"/>
                  </a:lnTo>
                  <a:lnTo>
                    <a:pt x="581482" y="148782"/>
                  </a:lnTo>
                  <a:lnTo>
                    <a:pt x="563563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6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698750" y="3409951"/>
              <a:ext cx="3971925" cy="1219200"/>
            </a:xfrm>
            <a:custGeom>
              <a:avLst/>
              <a:gdLst/>
              <a:ahLst/>
              <a:cxnLst/>
              <a:rect l="l" t="t" r="r" b="b"/>
              <a:pathLst>
                <a:path w="3971925" h="1219200">
                  <a:moveTo>
                    <a:pt x="0" y="0"/>
                  </a:moveTo>
                  <a:lnTo>
                    <a:pt x="2484438" y="1219200"/>
                  </a:lnTo>
                </a:path>
                <a:path w="3971925" h="1219200">
                  <a:moveTo>
                    <a:pt x="0" y="0"/>
                  </a:moveTo>
                  <a:lnTo>
                    <a:pt x="3971925" y="106680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75225" y="3862388"/>
              <a:ext cx="433705" cy="152400"/>
            </a:xfrm>
            <a:custGeom>
              <a:avLst/>
              <a:gdLst/>
              <a:ahLst/>
              <a:cxnLst/>
              <a:rect l="l" t="t" r="r" b="b"/>
              <a:pathLst>
                <a:path w="433704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387351" y="0"/>
                  </a:lnTo>
                  <a:lnTo>
                    <a:pt x="405270" y="3617"/>
                  </a:lnTo>
                  <a:lnTo>
                    <a:pt x="419904" y="13483"/>
                  </a:lnTo>
                  <a:lnTo>
                    <a:pt x="429770" y="28117"/>
                  </a:lnTo>
                  <a:lnTo>
                    <a:pt x="433388" y="46037"/>
                  </a:lnTo>
                  <a:lnTo>
                    <a:pt x="433388" y="106362"/>
                  </a:lnTo>
                  <a:lnTo>
                    <a:pt x="429770" y="124282"/>
                  </a:lnTo>
                  <a:lnTo>
                    <a:pt x="419904" y="138916"/>
                  </a:lnTo>
                  <a:lnTo>
                    <a:pt x="405270" y="148782"/>
                  </a:lnTo>
                  <a:lnTo>
                    <a:pt x="387351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984875" y="3709988"/>
              <a:ext cx="1143000" cy="152400"/>
            </a:xfrm>
            <a:custGeom>
              <a:avLst/>
              <a:gdLst/>
              <a:ahLst/>
              <a:cxnLst/>
              <a:rect l="l" t="t" r="r" b="b"/>
              <a:pathLst>
                <a:path w="11430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4" y="13484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1096962" y="0"/>
                  </a:lnTo>
                  <a:lnTo>
                    <a:pt x="1114882" y="3617"/>
                  </a:lnTo>
                  <a:lnTo>
                    <a:pt x="1129515" y="13484"/>
                  </a:lnTo>
                  <a:lnTo>
                    <a:pt x="1139382" y="28117"/>
                  </a:lnTo>
                  <a:lnTo>
                    <a:pt x="1143000" y="46037"/>
                  </a:lnTo>
                  <a:lnTo>
                    <a:pt x="1143000" y="106362"/>
                  </a:lnTo>
                  <a:lnTo>
                    <a:pt x="1139382" y="124282"/>
                  </a:lnTo>
                  <a:lnTo>
                    <a:pt x="1129515" y="138915"/>
                  </a:lnTo>
                  <a:lnTo>
                    <a:pt x="1114882" y="148782"/>
                  </a:lnTo>
                  <a:lnTo>
                    <a:pt x="1096962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4" y="138915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13500" y="4167188"/>
              <a:ext cx="457200" cy="152400"/>
            </a:xfrm>
            <a:custGeom>
              <a:avLst/>
              <a:gdLst/>
              <a:ahLst/>
              <a:cxnLst/>
              <a:rect l="l" t="t" r="r" b="b"/>
              <a:pathLst>
                <a:path w="457200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7" y="0"/>
                  </a:lnTo>
                  <a:lnTo>
                    <a:pt x="411163" y="0"/>
                  </a:lnTo>
                  <a:lnTo>
                    <a:pt x="429082" y="3617"/>
                  </a:lnTo>
                  <a:lnTo>
                    <a:pt x="443716" y="13483"/>
                  </a:lnTo>
                  <a:lnTo>
                    <a:pt x="453582" y="28117"/>
                  </a:lnTo>
                  <a:lnTo>
                    <a:pt x="457200" y="46037"/>
                  </a:lnTo>
                  <a:lnTo>
                    <a:pt x="457200" y="106363"/>
                  </a:lnTo>
                  <a:lnTo>
                    <a:pt x="453582" y="124282"/>
                  </a:lnTo>
                  <a:lnTo>
                    <a:pt x="443716" y="138916"/>
                  </a:lnTo>
                  <a:lnTo>
                    <a:pt x="429082" y="148782"/>
                  </a:lnTo>
                  <a:lnTo>
                    <a:pt x="411163" y="152400"/>
                  </a:lnTo>
                  <a:lnTo>
                    <a:pt x="46037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3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98812" y="5843588"/>
              <a:ext cx="443230" cy="152400"/>
            </a:xfrm>
            <a:custGeom>
              <a:avLst/>
              <a:gdLst/>
              <a:ahLst/>
              <a:cxnLst/>
              <a:rect l="l" t="t" r="r" b="b"/>
              <a:pathLst>
                <a:path w="443229" h="152400">
                  <a:moveTo>
                    <a:pt x="0" y="46037"/>
                  </a:moveTo>
                  <a:lnTo>
                    <a:pt x="3617" y="28117"/>
                  </a:lnTo>
                  <a:lnTo>
                    <a:pt x="13483" y="13483"/>
                  </a:lnTo>
                  <a:lnTo>
                    <a:pt x="28117" y="3617"/>
                  </a:lnTo>
                  <a:lnTo>
                    <a:pt x="46036" y="0"/>
                  </a:lnTo>
                  <a:lnTo>
                    <a:pt x="396876" y="0"/>
                  </a:lnTo>
                  <a:lnTo>
                    <a:pt x="414795" y="3617"/>
                  </a:lnTo>
                  <a:lnTo>
                    <a:pt x="429429" y="13483"/>
                  </a:lnTo>
                  <a:lnTo>
                    <a:pt x="439295" y="28117"/>
                  </a:lnTo>
                  <a:lnTo>
                    <a:pt x="442913" y="46037"/>
                  </a:lnTo>
                  <a:lnTo>
                    <a:pt x="442913" y="106362"/>
                  </a:lnTo>
                  <a:lnTo>
                    <a:pt x="439295" y="124282"/>
                  </a:lnTo>
                  <a:lnTo>
                    <a:pt x="429429" y="138916"/>
                  </a:lnTo>
                  <a:lnTo>
                    <a:pt x="414795" y="148782"/>
                  </a:lnTo>
                  <a:lnTo>
                    <a:pt x="396876" y="152400"/>
                  </a:lnTo>
                  <a:lnTo>
                    <a:pt x="46036" y="152400"/>
                  </a:lnTo>
                  <a:lnTo>
                    <a:pt x="28117" y="148782"/>
                  </a:lnTo>
                  <a:lnTo>
                    <a:pt x="13483" y="138916"/>
                  </a:lnTo>
                  <a:lnTo>
                    <a:pt x="3617" y="124282"/>
                  </a:lnTo>
                  <a:lnTo>
                    <a:pt x="0" y="106362"/>
                  </a:lnTo>
                  <a:lnTo>
                    <a:pt x="0" y="46037"/>
                  </a:lnTo>
                  <a:close/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5386" y="2640013"/>
              <a:ext cx="158750" cy="15874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456236" y="2795588"/>
              <a:ext cx="3438525" cy="1833880"/>
            </a:xfrm>
            <a:custGeom>
              <a:avLst/>
              <a:gdLst/>
              <a:ahLst/>
              <a:cxnLst/>
              <a:rect l="l" t="t" r="r" b="b"/>
              <a:pathLst>
                <a:path w="3438525" h="1833879">
                  <a:moveTo>
                    <a:pt x="3438525" y="0"/>
                  </a:moveTo>
                  <a:lnTo>
                    <a:pt x="0" y="1833563"/>
                  </a:lnTo>
                </a:path>
              </a:pathLst>
            </a:custGeom>
            <a:ln w="635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1753552" y="386588"/>
            <a:ext cx="8210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BLEU</a:t>
            </a:r>
            <a:r>
              <a:rPr sz="3600" spc="-10" dirty="0"/>
              <a:t> </a:t>
            </a:r>
            <a:r>
              <a:rPr sz="3600" dirty="0"/>
              <a:t>score</a:t>
            </a:r>
            <a:r>
              <a:rPr sz="3600" spc="-10" dirty="0"/>
              <a:t> </a:t>
            </a:r>
            <a:r>
              <a:rPr sz="3600" dirty="0"/>
              <a:t>against</a:t>
            </a:r>
            <a:r>
              <a:rPr sz="3600" spc="-5" dirty="0"/>
              <a:t> </a:t>
            </a:r>
            <a:r>
              <a:rPr sz="3600" dirty="0"/>
              <a:t>4</a:t>
            </a:r>
            <a:r>
              <a:rPr sz="3600" spc="-10" dirty="0"/>
              <a:t> </a:t>
            </a:r>
            <a:r>
              <a:rPr sz="3600" dirty="0"/>
              <a:t>reference</a:t>
            </a:r>
            <a:r>
              <a:rPr sz="3600" spc="-10" dirty="0"/>
              <a:t> translations</a:t>
            </a:r>
            <a:endParaRPr sz="3600"/>
          </a:p>
        </p:txBody>
      </p:sp>
      <p:sp>
        <p:nvSpPr>
          <p:cNvPr id="82" name="object 82"/>
          <p:cNvSpPr txBox="1"/>
          <p:nvPr/>
        </p:nvSpPr>
        <p:spPr>
          <a:xfrm>
            <a:off x="4877752" y="6268211"/>
            <a:ext cx="2216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10059"/>
                </a:solidFill>
                <a:latin typeface="Calibri"/>
                <a:cs typeface="Calibri"/>
              </a:rPr>
              <a:t>[Papineni</a:t>
            </a:r>
            <a:r>
              <a:rPr sz="2000" spc="-25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10059"/>
                </a:solidFill>
                <a:latin typeface="Calibri"/>
                <a:cs typeface="Calibri"/>
              </a:rPr>
              <a:t>et</a:t>
            </a:r>
            <a:r>
              <a:rPr sz="2000" spc="-20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610059"/>
                </a:solidFill>
                <a:latin typeface="Calibri"/>
                <a:cs typeface="Calibri"/>
              </a:rPr>
              <a:t>al.</a:t>
            </a:r>
            <a:r>
              <a:rPr sz="2000" spc="-25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610059"/>
                </a:solidFill>
                <a:latin typeface="Calibri"/>
                <a:cs typeface="Calibri"/>
              </a:rPr>
              <a:t>2002]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634" y="5260847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4">
                <a:moveTo>
                  <a:pt x="0" y="0"/>
                </a:moveTo>
                <a:lnTo>
                  <a:pt x="29266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3519" y="5260847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1848" y="5260847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0567" y="52608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1944" y="5260847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0664" y="52608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2040" y="5260847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0367" y="5260847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0759" y="52608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22135" y="5260847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0464" y="5260847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0856" y="526084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0559" y="5260847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>
                <a:moveTo>
                  <a:pt x="0" y="0"/>
                </a:moveTo>
                <a:lnTo>
                  <a:pt x="27919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50752" y="5260847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634" y="4831079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4">
                <a:moveTo>
                  <a:pt x="0" y="0"/>
                </a:moveTo>
                <a:lnTo>
                  <a:pt x="29266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3519" y="48310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1848" y="4831079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0567" y="4831079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1944" y="4831079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50664" y="4831079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92040" y="48310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30367" y="4831079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0759" y="4831079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2135" y="48310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60464" y="4831079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0856" y="4831079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90559" y="4831079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>
                <a:moveTo>
                  <a:pt x="0" y="0"/>
                </a:moveTo>
                <a:lnTo>
                  <a:pt x="27919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50752" y="4831079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2634" y="4398263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4">
                <a:moveTo>
                  <a:pt x="0" y="0"/>
                </a:moveTo>
                <a:lnTo>
                  <a:pt x="29266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93519" y="43982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31848" y="4398263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20567" y="439826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61944" y="4398263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50664" y="439826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92040" y="43982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0367" y="4398263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80759" y="439826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2135" y="43982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0464" y="4398263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10856" y="4398263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90559" y="4398263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>
                <a:moveTo>
                  <a:pt x="0" y="0"/>
                </a:moveTo>
                <a:lnTo>
                  <a:pt x="27919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50752" y="4398263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2634" y="3965447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4">
                <a:moveTo>
                  <a:pt x="0" y="0"/>
                </a:moveTo>
                <a:lnTo>
                  <a:pt x="29266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93519" y="3965447"/>
            <a:ext cx="1262380" cy="0"/>
          </a:xfrm>
          <a:custGeom>
            <a:avLst/>
            <a:gdLst/>
            <a:ahLst/>
            <a:cxnLst/>
            <a:rect l="l" t="t" r="r" b="b"/>
            <a:pathLst>
              <a:path w="1262380">
                <a:moveTo>
                  <a:pt x="0" y="0"/>
                </a:moveTo>
                <a:lnTo>
                  <a:pt x="126187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20567" y="39654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61944" y="3965447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50664" y="39654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92040" y="3965447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5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0759" y="3965447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22135" y="3965447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60464" y="3965447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21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10856" y="3965447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90559" y="3965447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>
                <a:moveTo>
                  <a:pt x="0" y="0"/>
                </a:moveTo>
                <a:lnTo>
                  <a:pt x="27919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50752" y="3965447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2634" y="3532631"/>
            <a:ext cx="7089775" cy="0"/>
          </a:xfrm>
          <a:custGeom>
            <a:avLst/>
            <a:gdLst/>
            <a:ahLst/>
            <a:cxnLst/>
            <a:rect l="l" t="t" r="r" b="b"/>
            <a:pathLst>
              <a:path w="7089775">
                <a:moveTo>
                  <a:pt x="0" y="0"/>
                </a:moveTo>
                <a:lnTo>
                  <a:pt x="708970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90559" y="3532631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>
                <a:moveTo>
                  <a:pt x="0" y="0"/>
                </a:moveTo>
                <a:lnTo>
                  <a:pt x="27919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50752" y="3532631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2634" y="3099815"/>
            <a:ext cx="10150475" cy="0"/>
          </a:xfrm>
          <a:custGeom>
            <a:avLst/>
            <a:gdLst/>
            <a:ahLst/>
            <a:cxnLst/>
            <a:rect l="l" t="t" r="r" b="b"/>
            <a:pathLst>
              <a:path w="10150475">
                <a:moveTo>
                  <a:pt x="0" y="0"/>
                </a:moveTo>
                <a:lnTo>
                  <a:pt x="101498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350752" y="3099815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2634" y="2666999"/>
            <a:ext cx="10150475" cy="0"/>
          </a:xfrm>
          <a:custGeom>
            <a:avLst/>
            <a:gdLst/>
            <a:ahLst/>
            <a:cxnLst/>
            <a:rect l="l" t="t" r="r" b="b"/>
            <a:pathLst>
              <a:path w="10150475">
                <a:moveTo>
                  <a:pt x="0" y="0"/>
                </a:moveTo>
                <a:lnTo>
                  <a:pt x="101498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350752" y="2666999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2634" y="2237231"/>
            <a:ext cx="10150475" cy="0"/>
          </a:xfrm>
          <a:custGeom>
            <a:avLst/>
            <a:gdLst/>
            <a:ahLst/>
            <a:cxnLst/>
            <a:rect l="l" t="t" r="r" b="b"/>
            <a:pathLst>
              <a:path w="10150475">
                <a:moveTo>
                  <a:pt x="0" y="0"/>
                </a:moveTo>
                <a:lnTo>
                  <a:pt x="101498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350752" y="2237231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7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2634" y="1803533"/>
            <a:ext cx="10710545" cy="0"/>
          </a:xfrm>
          <a:custGeom>
            <a:avLst/>
            <a:gdLst/>
            <a:ahLst/>
            <a:cxnLst/>
            <a:rect l="l" t="t" r="r" b="b"/>
            <a:pathLst>
              <a:path w="10710545">
                <a:moveTo>
                  <a:pt x="0" y="0"/>
                </a:moveTo>
                <a:lnTo>
                  <a:pt x="1071019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25296" y="3938015"/>
            <a:ext cx="268605" cy="1756410"/>
          </a:xfrm>
          <a:custGeom>
            <a:avLst/>
            <a:gdLst/>
            <a:ahLst/>
            <a:cxnLst/>
            <a:rect l="l" t="t" r="r" b="b"/>
            <a:pathLst>
              <a:path w="268605" h="1756410">
                <a:moveTo>
                  <a:pt x="268223" y="0"/>
                </a:moveTo>
                <a:lnTo>
                  <a:pt x="0" y="0"/>
                </a:lnTo>
                <a:lnTo>
                  <a:pt x="0" y="1756234"/>
                </a:lnTo>
                <a:lnTo>
                  <a:pt x="268223" y="1756234"/>
                </a:lnTo>
                <a:lnTo>
                  <a:pt x="268223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55392" y="3886200"/>
            <a:ext cx="265430" cy="1808480"/>
          </a:xfrm>
          <a:custGeom>
            <a:avLst/>
            <a:gdLst/>
            <a:ahLst/>
            <a:cxnLst/>
            <a:rect l="l" t="t" r="r" b="b"/>
            <a:pathLst>
              <a:path w="265430" h="1808479">
                <a:moveTo>
                  <a:pt x="265175" y="0"/>
                </a:moveTo>
                <a:lnTo>
                  <a:pt x="0" y="0"/>
                </a:lnTo>
                <a:lnTo>
                  <a:pt x="0" y="1808050"/>
                </a:lnTo>
                <a:lnTo>
                  <a:pt x="265175" y="1808050"/>
                </a:lnTo>
                <a:lnTo>
                  <a:pt x="265175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85488" y="3895344"/>
            <a:ext cx="265430" cy="1798955"/>
          </a:xfrm>
          <a:custGeom>
            <a:avLst/>
            <a:gdLst/>
            <a:ahLst/>
            <a:cxnLst/>
            <a:rect l="l" t="t" r="r" b="b"/>
            <a:pathLst>
              <a:path w="265429" h="1798954">
                <a:moveTo>
                  <a:pt x="265175" y="0"/>
                </a:moveTo>
                <a:lnTo>
                  <a:pt x="0" y="0"/>
                </a:lnTo>
                <a:lnTo>
                  <a:pt x="0" y="1798906"/>
                </a:lnTo>
                <a:lnTo>
                  <a:pt x="265175" y="1798906"/>
                </a:lnTo>
                <a:lnTo>
                  <a:pt x="265175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15584" y="3834384"/>
            <a:ext cx="265430" cy="1859914"/>
          </a:xfrm>
          <a:custGeom>
            <a:avLst/>
            <a:gdLst/>
            <a:ahLst/>
            <a:cxnLst/>
            <a:rect l="l" t="t" r="r" b="b"/>
            <a:pathLst>
              <a:path w="265429" h="1859914">
                <a:moveTo>
                  <a:pt x="265175" y="0"/>
                </a:moveTo>
                <a:lnTo>
                  <a:pt x="0" y="0"/>
                </a:lnTo>
                <a:lnTo>
                  <a:pt x="0" y="1859866"/>
                </a:lnTo>
                <a:lnTo>
                  <a:pt x="265175" y="1859866"/>
                </a:lnTo>
                <a:lnTo>
                  <a:pt x="265175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45680" y="3825240"/>
            <a:ext cx="265430" cy="1869439"/>
          </a:xfrm>
          <a:custGeom>
            <a:avLst/>
            <a:gdLst/>
            <a:ahLst/>
            <a:cxnLst/>
            <a:rect l="l" t="t" r="r" b="b"/>
            <a:pathLst>
              <a:path w="265429" h="1869439">
                <a:moveTo>
                  <a:pt x="265175" y="0"/>
                </a:moveTo>
                <a:lnTo>
                  <a:pt x="0" y="0"/>
                </a:lnTo>
                <a:lnTo>
                  <a:pt x="0" y="1869010"/>
                </a:lnTo>
                <a:lnTo>
                  <a:pt x="265175" y="1869010"/>
                </a:lnTo>
                <a:lnTo>
                  <a:pt x="265175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63624" y="4017264"/>
            <a:ext cx="268605" cy="1677035"/>
          </a:xfrm>
          <a:custGeom>
            <a:avLst/>
            <a:gdLst/>
            <a:ahLst/>
            <a:cxnLst/>
            <a:rect l="l" t="t" r="r" b="b"/>
            <a:pathLst>
              <a:path w="268605" h="1677035">
                <a:moveTo>
                  <a:pt x="268224" y="0"/>
                </a:moveTo>
                <a:lnTo>
                  <a:pt x="0" y="0"/>
                </a:lnTo>
                <a:lnTo>
                  <a:pt x="0" y="1676986"/>
                </a:lnTo>
                <a:lnTo>
                  <a:pt x="268224" y="1676986"/>
                </a:lnTo>
                <a:lnTo>
                  <a:pt x="268224" y="0"/>
                </a:lnTo>
                <a:close/>
              </a:path>
            </a:pathLst>
          </a:custGeom>
          <a:solidFill>
            <a:srgbClr val="610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93720" y="3947159"/>
            <a:ext cx="268605" cy="1747520"/>
          </a:xfrm>
          <a:custGeom>
            <a:avLst/>
            <a:gdLst/>
            <a:ahLst/>
            <a:cxnLst/>
            <a:rect l="l" t="t" r="r" b="b"/>
            <a:pathLst>
              <a:path w="268604" h="1747520">
                <a:moveTo>
                  <a:pt x="268224" y="0"/>
                </a:moveTo>
                <a:lnTo>
                  <a:pt x="0" y="0"/>
                </a:lnTo>
                <a:lnTo>
                  <a:pt x="0" y="1747090"/>
                </a:lnTo>
                <a:lnTo>
                  <a:pt x="268224" y="1747090"/>
                </a:lnTo>
                <a:lnTo>
                  <a:pt x="268224" y="0"/>
                </a:lnTo>
                <a:close/>
              </a:path>
            </a:pathLst>
          </a:custGeom>
          <a:solidFill>
            <a:srgbClr val="610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23815" y="3791711"/>
            <a:ext cx="268605" cy="1903095"/>
          </a:xfrm>
          <a:custGeom>
            <a:avLst/>
            <a:gdLst/>
            <a:ahLst/>
            <a:cxnLst/>
            <a:rect l="l" t="t" r="r" b="b"/>
            <a:pathLst>
              <a:path w="268604" h="1903095">
                <a:moveTo>
                  <a:pt x="268224" y="0"/>
                </a:moveTo>
                <a:lnTo>
                  <a:pt x="0" y="0"/>
                </a:lnTo>
                <a:lnTo>
                  <a:pt x="0" y="1902538"/>
                </a:lnTo>
                <a:lnTo>
                  <a:pt x="268224" y="1902538"/>
                </a:lnTo>
                <a:lnTo>
                  <a:pt x="268224" y="0"/>
                </a:lnTo>
                <a:close/>
              </a:path>
            </a:pathLst>
          </a:custGeom>
          <a:solidFill>
            <a:srgbClr val="610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53911" y="3782567"/>
            <a:ext cx="268605" cy="1911985"/>
          </a:xfrm>
          <a:custGeom>
            <a:avLst/>
            <a:gdLst/>
            <a:ahLst/>
            <a:cxnLst/>
            <a:rect l="l" t="t" r="r" b="b"/>
            <a:pathLst>
              <a:path w="268604" h="1911985">
                <a:moveTo>
                  <a:pt x="268224" y="0"/>
                </a:moveTo>
                <a:lnTo>
                  <a:pt x="0" y="0"/>
                </a:lnTo>
                <a:lnTo>
                  <a:pt x="0" y="1911682"/>
                </a:lnTo>
                <a:lnTo>
                  <a:pt x="268224" y="1911682"/>
                </a:lnTo>
                <a:lnTo>
                  <a:pt x="268224" y="0"/>
                </a:lnTo>
                <a:close/>
              </a:path>
            </a:pathLst>
          </a:custGeom>
          <a:solidFill>
            <a:srgbClr val="610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62144" y="4056888"/>
            <a:ext cx="268605" cy="1637664"/>
          </a:xfrm>
          <a:custGeom>
            <a:avLst/>
            <a:gdLst/>
            <a:ahLst/>
            <a:cxnLst/>
            <a:rect l="l" t="t" r="r" b="b"/>
            <a:pathLst>
              <a:path w="268604" h="1637664">
                <a:moveTo>
                  <a:pt x="268223" y="0"/>
                </a:moveTo>
                <a:lnTo>
                  <a:pt x="0" y="0"/>
                </a:lnTo>
                <a:lnTo>
                  <a:pt x="0" y="1637362"/>
                </a:lnTo>
                <a:lnTo>
                  <a:pt x="268223" y="1637362"/>
                </a:lnTo>
                <a:lnTo>
                  <a:pt x="268223" y="0"/>
                </a:lnTo>
                <a:close/>
              </a:path>
            </a:pathLst>
          </a:custGeom>
          <a:solidFill>
            <a:srgbClr val="007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92240" y="3617976"/>
            <a:ext cx="268605" cy="2076450"/>
          </a:xfrm>
          <a:custGeom>
            <a:avLst/>
            <a:gdLst/>
            <a:ahLst/>
            <a:cxnLst/>
            <a:rect l="l" t="t" r="r" b="b"/>
            <a:pathLst>
              <a:path w="268604" h="2076450">
                <a:moveTo>
                  <a:pt x="268224" y="0"/>
                </a:moveTo>
                <a:lnTo>
                  <a:pt x="0" y="0"/>
                </a:lnTo>
                <a:lnTo>
                  <a:pt x="0" y="2076274"/>
                </a:lnTo>
                <a:lnTo>
                  <a:pt x="268224" y="2076274"/>
                </a:lnTo>
                <a:lnTo>
                  <a:pt x="268224" y="0"/>
                </a:lnTo>
                <a:close/>
              </a:path>
            </a:pathLst>
          </a:custGeom>
          <a:solidFill>
            <a:srgbClr val="007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2335" y="3246120"/>
            <a:ext cx="268605" cy="2448560"/>
          </a:xfrm>
          <a:custGeom>
            <a:avLst/>
            <a:gdLst/>
            <a:ahLst/>
            <a:cxnLst/>
            <a:rect l="l" t="t" r="r" b="b"/>
            <a:pathLst>
              <a:path w="268604" h="2448560">
                <a:moveTo>
                  <a:pt x="268224" y="0"/>
                </a:moveTo>
                <a:lnTo>
                  <a:pt x="0" y="0"/>
                </a:lnTo>
                <a:lnTo>
                  <a:pt x="0" y="2448130"/>
                </a:lnTo>
                <a:lnTo>
                  <a:pt x="268224" y="2448130"/>
                </a:lnTo>
                <a:lnTo>
                  <a:pt x="268224" y="0"/>
                </a:lnTo>
                <a:close/>
              </a:path>
            </a:pathLst>
          </a:custGeom>
          <a:solidFill>
            <a:srgbClr val="007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932634" y="1871483"/>
            <a:ext cx="10863580" cy="3827779"/>
            <a:chOff x="932634" y="1871483"/>
            <a:chExt cx="10863580" cy="3827779"/>
          </a:xfrm>
        </p:grpSpPr>
        <p:sp>
          <p:nvSpPr>
            <p:cNvPr id="79" name="object 79"/>
            <p:cNvSpPr/>
            <p:nvPr/>
          </p:nvSpPr>
          <p:spPr>
            <a:xfrm>
              <a:off x="11082527" y="2002536"/>
              <a:ext cx="268605" cy="3691890"/>
            </a:xfrm>
            <a:custGeom>
              <a:avLst/>
              <a:gdLst/>
              <a:ahLst/>
              <a:cxnLst/>
              <a:rect l="l" t="t" r="r" b="b"/>
              <a:pathLst>
                <a:path w="268604" h="3691890">
                  <a:moveTo>
                    <a:pt x="268224" y="0"/>
                  </a:moveTo>
                  <a:lnTo>
                    <a:pt x="0" y="0"/>
                  </a:lnTo>
                  <a:lnTo>
                    <a:pt x="0" y="3691714"/>
                  </a:lnTo>
                  <a:lnTo>
                    <a:pt x="268224" y="3691714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007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32634" y="5694250"/>
              <a:ext cx="10710545" cy="0"/>
            </a:xfrm>
            <a:custGeom>
              <a:avLst/>
              <a:gdLst/>
              <a:ahLst/>
              <a:cxnLst/>
              <a:rect l="l" t="t" r="r" b="b"/>
              <a:pathLst>
                <a:path w="10710545">
                  <a:moveTo>
                    <a:pt x="0" y="0"/>
                  </a:moveTo>
                  <a:lnTo>
                    <a:pt x="10710194" y="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15601" y="1871483"/>
              <a:ext cx="125730" cy="125730"/>
            </a:xfrm>
            <a:custGeom>
              <a:avLst/>
              <a:gdLst/>
              <a:ahLst/>
              <a:cxnLst/>
              <a:rect l="l" t="t" r="r" b="b"/>
              <a:pathLst>
                <a:path w="125730" h="125730">
                  <a:moveTo>
                    <a:pt x="125529" y="0"/>
                  </a:moveTo>
                  <a:lnTo>
                    <a:pt x="0" y="0"/>
                  </a:lnTo>
                  <a:lnTo>
                    <a:pt x="0" y="125529"/>
                  </a:lnTo>
                  <a:lnTo>
                    <a:pt x="125529" y="125529"/>
                  </a:lnTo>
                  <a:lnTo>
                    <a:pt x="125529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5601" y="2393500"/>
              <a:ext cx="125730" cy="125730"/>
            </a:xfrm>
            <a:custGeom>
              <a:avLst/>
              <a:gdLst/>
              <a:ahLst/>
              <a:cxnLst/>
              <a:rect l="l" t="t" r="r" b="b"/>
              <a:pathLst>
                <a:path w="125730" h="125730">
                  <a:moveTo>
                    <a:pt x="125529" y="0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125529" y="125530"/>
                  </a:lnTo>
                  <a:lnTo>
                    <a:pt x="125529" y="0"/>
                  </a:lnTo>
                  <a:close/>
                </a:path>
              </a:pathLst>
            </a:custGeom>
            <a:solidFill>
              <a:srgbClr val="610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5593" y="1939277"/>
              <a:ext cx="10667365" cy="2136140"/>
            </a:xfrm>
            <a:custGeom>
              <a:avLst/>
              <a:gdLst/>
              <a:ahLst/>
              <a:cxnLst/>
              <a:rect l="l" t="t" r="r" b="b"/>
              <a:pathLst>
                <a:path w="10667365" h="2136140">
                  <a:moveTo>
                    <a:pt x="125526" y="976249"/>
                  </a:moveTo>
                  <a:lnTo>
                    <a:pt x="0" y="976249"/>
                  </a:lnTo>
                  <a:lnTo>
                    <a:pt x="0" y="1101775"/>
                  </a:lnTo>
                  <a:lnTo>
                    <a:pt x="125526" y="1101775"/>
                  </a:lnTo>
                  <a:lnTo>
                    <a:pt x="125526" y="976249"/>
                  </a:lnTo>
                  <a:close/>
                </a:path>
                <a:path w="10667365" h="2136140">
                  <a:moveTo>
                    <a:pt x="10666933" y="41922"/>
                  </a:moveTo>
                  <a:lnTo>
                    <a:pt x="10414813" y="0"/>
                  </a:lnTo>
                  <a:lnTo>
                    <a:pt x="10437241" y="72821"/>
                  </a:lnTo>
                  <a:lnTo>
                    <a:pt x="3976992" y="2062911"/>
                  </a:lnTo>
                  <a:lnTo>
                    <a:pt x="3999433" y="2135733"/>
                  </a:lnTo>
                  <a:lnTo>
                    <a:pt x="10459682" y="145643"/>
                  </a:lnTo>
                  <a:lnTo>
                    <a:pt x="10482110" y="218465"/>
                  </a:lnTo>
                  <a:lnTo>
                    <a:pt x="10646347" y="61595"/>
                  </a:lnTo>
                  <a:lnTo>
                    <a:pt x="10666933" y="41922"/>
                  </a:lnTo>
                  <a:close/>
                </a:path>
              </a:pathLst>
            </a:custGeom>
            <a:solidFill>
              <a:srgbClr val="007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52459" y="3558726"/>
              <a:ext cx="10443845" cy="420370"/>
            </a:xfrm>
            <a:custGeom>
              <a:avLst/>
              <a:gdLst/>
              <a:ahLst/>
              <a:cxnLst/>
              <a:rect l="l" t="t" r="r" b="b"/>
              <a:pathLst>
                <a:path w="10443845" h="420370">
                  <a:moveTo>
                    <a:pt x="10271074" y="57125"/>
                  </a:moveTo>
                  <a:lnTo>
                    <a:pt x="0" y="362919"/>
                  </a:lnTo>
                  <a:lnTo>
                    <a:pt x="1700" y="420043"/>
                  </a:lnTo>
                  <a:lnTo>
                    <a:pt x="10272775" y="114250"/>
                  </a:lnTo>
                  <a:lnTo>
                    <a:pt x="10271074" y="57125"/>
                  </a:lnTo>
                  <a:close/>
                </a:path>
                <a:path w="10443845" h="420370">
                  <a:moveTo>
                    <a:pt x="10390830" y="56274"/>
                  </a:moveTo>
                  <a:lnTo>
                    <a:pt x="10299640" y="56274"/>
                  </a:lnTo>
                  <a:lnTo>
                    <a:pt x="10301340" y="113399"/>
                  </a:lnTo>
                  <a:lnTo>
                    <a:pt x="10272775" y="114250"/>
                  </a:lnTo>
                  <a:lnTo>
                    <a:pt x="10274476" y="171375"/>
                  </a:lnTo>
                  <a:lnTo>
                    <a:pt x="10443298" y="80585"/>
                  </a:lnTo>
                  <a:lnTo>
                    <a:pt x="10390830" y="56274"/>
                  </a:lnTo>
                  <a:close/>
                </a:path>
                <a:path w="10443845" h="420370">
                  <a:moveTo>
                    <a:pt x="10299640" y="56274"/>
                  </a:moveTo>
                  <a:lnTo>
                    <a:pt x="10271074" y="57125"/>
                  </a:lnTo>
                  <a:lnTo>
                    <a:pt x="10272775" y="114250"/>
                  </a:lnTo>
                  <a:lnTo>
                    <a:pt x="10301340" y="113399"/>
                  </a:lnTo>
                  <a:lnTo>
                    <a:pt x="10299640" y="56274"/>
                  </a:lnTo>
                  <a:close/>
                </a:path>
                <a:path w="10443845" h="420370">
                  <a:moveTo>
                    <a:pt x="10269373" y="0"/>
                  </a:moveTo>
                  <a:lnTo>
                    <a:pt x="10271074" y="57125"/>
                  </a:lnTo>
                  <a:lnTo>
                    <a:pt x="10299640" y="56274"/>
                  </a:lnTo>
                  <a:lnTo>
                    <a:pt x="10390830" y="56274"/>
                  </a:lnTo>
                  <a:lnTo>
                    <a:pt x="10269373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49097" y="3290945"/>
              <a:ext cx="10033635" cy="776605"/>
            </a:xfrm>
            <a:custGeom>
              <a:avLst/>
              <a:gdLst/>
              <a:ahLst/>
              <a:cxnLst/>
              <a:rect l="l" t="t" r="r" b="b"/>
              <a:pathLst>
                <a:path w="10033635" h="776604">
                  <a:moveTo>
                    <a:pt x="9860452" y="57021"/>
                  </a:moveTo>
                  <a:lnTo>
                    <a:pt x="0" y="719141"/>
                  </a:lnTo>
                  <a:lnTo>
                    <a:pt x="3827" y="776163"/>
                  </a:lnTo>
                  <a:lnTo>
                    <a:pt x="9864281" y="114043"/>
                  </a:lnTo>
                  <a:lnTo>
                    <a:pt x="9860452" y="57021"/>
                  </a:lnTo>
                  <a:close/>
                </a:path>
                <a:path w="10033635" h="776604">
                  <a:moveTo>
                    <a:pt x="9988201" y="55104"/>
                  </a:moveTo>
                  <a:lnTo>
                    <a:pt x="9889006" y="55104"/>
                  </a:lnTo>
                  <a:lnTo>
                    <a:pt x="9892835" y="112125"/>
                  </a:lnTo>
                  <a:lnTo>
                    <a:pt x="9864281" y="114043"/>
                  </a:lnTo>
                  <a:lnTo>
                    <a:pt x="9868110" y="171065"/>
                  </a:lnTo>
                  <a:lnTo>
                    <a:pt x="10033431" y="74046"/>
                  </a:lnTo>
                  <a:lnTo>
                    <a:pt x="9988201" y="55104"/>
                  </a:lnTo>
                  <a:close/>
                </a:path>
                <a:path w="10033635" h="776604">
                  <a:moveTo>
                    <a:pt x="9889006" y="55104"/>
                  </a:moveTo>
                  <a:lnTo>
                    <a:pt x="9860452" y="57021"/>
                  </a:lnTo>
                  <a:lnTo>
                    <a:pt x="9864281" y="114043"/>
                  </a:lnTo>
                  <a:lnTo>
                    <a:pt x="9892835" y="112125"/>
                  </a:lnTo>
                  <a:lnTo>
                    <a:pt x="9889006" y="55104"/>
                  </a:lnTo>
                  <a:close/>
                </a:path>
                <a:path w="10033635" h="776604">
                  <a:moveTo>
                    <a:pt x="9856623" y="0"/>
                  </a:moveTo>
                  <a:lnTo>
                    <a:pt x="9860452" y="57021"/>
                  </a:lnTo>
                  <a:lnTo>
                    <a:pt x="9889006" y="55104"/>
                  </a:lnTo>
                  <a:lnTo>
                    <a:pt x="9988201" y="55104"/>
                  </a:lnTo>
                  <a:lnTo>
                    <a:pt x="9856623" y="0"/>
                  </a:lnTo>
                  <a:close/>
                </a:path>
              </a:pathLst>
            </a:custGeom>
            <a:solidFill>
              <a:srgbClr val="610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76142" y="1462532"/>
            <a:ext cx="257175" cy="434784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 marL="128270">
              <a:lnSpc>
                <a:spcPct val="100000"/>
              </a:lnSpc>
              <a:spcBef>
                <a:spcPts val="1220"/>
              </a:spcBef>
            </a:pP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marL="128270">
              <a:lnSpc>
                <a:spcPct val="100000"/>
              </a:lnSpc>
              <a:spcBef>
                <a:spcPts val="1250"/>
              </a:spcBef>
            </a:pP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82977" y="5815076"/>
            <a:ext cx="9733280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  <a:tabLst>
                <a:tab pos="1612265" algn="l"/>
                <a:tab pos="3142615" algn="l"/>
                <a:tab pos="4672330" algn="l"/>
                <a:tab pos="6202680" algn="l"/>
                <a:tab pos="7732395" algn="l"/>
                <a:tab pos="9262745" algn="l"/>
              </a:tabLst>
            </a:pP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2013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2014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2015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2016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2017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2018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595959"/>
                </a:solidFill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600" b="1" dirty="0">
                <a:latin typeface="Calibri"/>
                <a:cs typeface="Calibri"/>
              </a:rPr>
              <a:t>Sources:</a:t>
            </a:r>
            <a:r>
              <a:rPr sz="1600" b="1" spc="135" dirty="0">
                <a:latin typeface="Calibri"/>
                <a:cs typeface="Calibri"/>
              </a:rPr>
              <a:t> </a:t>
            </a:r>
            <a:r>
              <a:rPr sz="1600" b="1" u="sng" spc="-2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http://www.meta-net.eu/events/meta-</a:t>
            </a:r>
            <a:r>
              <a:rPr sz="1600" b="1" u="sng" spc="-1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forum-2016/slides/09_sennrich.pdf</a:t>
            </a:r>
            <a:r>
              <a:rPr sz="1600" b="1" u="sng" spc="16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&amp;</a:t>
            </a:r>
            <a:r>
              <a:rPr sz="1600" b="1" u="sng" spc="15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  <a:hlinkClick r:id="rId2"/>
              </a:rPr>
              <a:t>http://matrix.statmt.org/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86432" y="1752091"/>
            <a:ext cx="173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Calibri"/>
                <a:cs typeface="Calibri"/>
              </a:rPr>
              <a:t>Phrase-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sz="1800" spc="6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SMT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86432" y="2273300"/>
            <a:ext cx="172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Calibri"/>
                <a:cs typeface="Calibri"/>
              </a:rPr>
              <a:t>Syntax-</a:t>
            </a: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based</a:t>
            </a:r>
            <a:r>
              <a:rPr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SMT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86432" y="2794508"/>
            <a:ext cx="1012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Calibri"/>
                <a:cs typeface="Calibri"/>
              </a:rPr>
              <a:t>Neural</a:t>
            </a:r>
            <a:r>
              <a:rPr sz="1800" spc="-3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Calibri"/>
                <a:cs typeface="Calibri"/>
              </a:rPr>
              <a:t>MT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MT</a:t>
            </a:r>
            <a:r>
              <a:rPr spc="-20" dirty="0"/>
              <a:t> </a:t>
            </a:r>
            <a:r>
              <a:rPr dirty="0"/>
              <a:t>progress</a:t>
            </a:r>
            <a:r>
              <a:rPr spc="-10" dirty="0"/>
              <a:t> </a:t>
            </a:r>
            <a:r>
              <a:rPr dirty="0"/>
              <a:t>over</a:t>
            </a:r>
            <a:r>
              <a:rPr spc="-10" dirty="0"/>
              <a:t> </a:t>
            </a:r>
            <a:r>
              <a:rPr spc="-20" dirty="0"/>
              <a:t>time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439311" y="871219"/>
            <a:ext cx="1070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[Edinburgh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En-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De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WMT</a:t>
            </a:r>
            <a:r>
              <a:rPr sz="1800" spc="-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newstest2013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Cased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BLEU;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NMT</a:t>
            </a:r>
            <a:r>
              <a:rPr sz="1800" spc="-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2015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U.</a:t>
            </a:r>
            <a:r>
              <a:rPr sz="1800" spc="-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Montréal;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NMT</a:t>
            </a:r>
            <a:r>
              <a:rPr sz="1800" spc="-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2019</a:t>
            </a:r>
            <a:r>
              <a:rPr sz="1800" spc="-3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FAIR</a:t>
            </a:r>
            <a:r>
              <a:rPr sz="1800" spc="-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on</a:t>
            </a:r>
            <a:r>
              <a:rPr sz="1800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newstest2019]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B050"/>
                </a:solidFill>
              </a:rPr>
              <a:t>Advantages</a:t>
            </a:r>
            <a:r>
              <a:rPr spc="-25" dirty="0">
                <a:solidFill>
                  <a:srgbClr val="00B050"/>
                </a:solidFill>
              </a:rPr>
              <a:t> </a:t>
            </a:r>
            <a:r>
              <a:rPr dirty="0"/>
              <a:t>of</a:t>
            </a:r>
            <a:r>
              <a:rPr spc="-25" dirty="0"/>
              <a:t> NMT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6776720" cy="5223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Compared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advantages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3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More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fluent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5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Better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context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45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Better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phrase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similarities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7C92"/>
              </a:buClr>
              <a:buFont typeface="Times New Roman"/>
              <a:buChar char="•"/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single neural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network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optimized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end-to-</a:t>
            </a:r>
            <a:r>
              <a:rPr sz="2400" spc="-25" dirty="0">
                <a:latin typeface="Calibri"/>
                <a:cs typeface="Calibri"/>
              </a:rPr>
              <a:t>end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1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No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subcomponents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individually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optimized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7C92"/>
              </a:buClr>
              <a:buFont typeface="Times New Roman"/>
              <a:buChar char="•"/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Requires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less</a:t>
            </a:r>
            <a:r>
              <a:rPr sz="24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human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engineering</a:t>
            </a:r>
            <a:r>
              <a:rPr sz="24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effort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3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No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feature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engineering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5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Same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method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language </a:t>
            </a:r>
            <a:r>
              <a:rPr sz="2200" spc="-10" dirty="0">
                <a:latin typeface="Calibri"/>
                <a:cs typeface="Calibri"/>
              </a:rPr>
              <a:t>pairs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20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dirty="0"/>
              <a:t>Models</a:t>
            </a:r>
            <a:r>
              <a:rPr spc="-10" dirty="0"/>
              <a:t> </a:t>
            </a:r>
            <a:r>
              <a:rPr dirty="0"/>
              <a:t>every</a:t>
            </a:r>
            <a:r>
              <a:rPr spc="-15" dirty="0"/>
              <a:t> </a:t>
            </a:r>
            <a:r>
              <a:rPr spc="-20" dirty="0"/>
              <a:t>day!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436" y="1789672"/>
            <a:ext cx="5589950" cy="384309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</a:rPr>
              <a:t>Disadvantages</a:t>
            </a:r>
            <a:r>
              <a:rPr spc="-40" dirty="0">
                <a:solidFill>
                  <a:srgbClr val="C00000"/>
                </a:solidFill>
              </a:rPr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0" dirty="0"/>
              <a:t>NMT?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8867775" cy="3323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Compared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SMT: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NMT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less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interpretable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Hard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debug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7C92"/>
              </a:buClr>
              <a:buFont typeface="Times New Roman"/>
              <a:buChar char="•"/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NMT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difficult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easily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rules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guidelines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translation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Safety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concerns!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NMT: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first</a:t>
            </a:r>
            <a:r>
              <a:rPr spc="-5" dirty="0"/>
              <a:t> </a:t>
            </a:r>
            <a:r>
              <a:rPr dirty="0"/>
              <a:t>big</a:t>
            </a:r>
            <a:r>
              <a:rPr spc="-15" dirty="0"/>
              <a:t> </a:t>
            </a:r>
            <a:r>
              <a:rPr dirty="0"/>
              <a:t>success</a:t>
            </a:r>
            <a:r>
              <a:rPr spc="-10" dirty="0"/>
              <a:t> </a:t>
            </a:r>
            <a:r>
              <a:rPr dirty="0"/>
              <a:t>story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NLP</a:t>
            </a:r>
            <a:r>
              <a:rPr spc="-10" dirty="0"/>
              <a:t> </a:t>
            </a:r>
            <a:r>
              <a:rPr dirty="0"/>
              <a:t>Deep</a:t>
            </a:r>
            <a:r>
              <a:rPr spc="-10" dirty="0"/>
              <a:t>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82167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fringe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research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attempt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2014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leading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standard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method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2016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2014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seq2seq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published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C1515"/>
              </a:buClr>
              <a:buFont typeface="Times New Roman"/>
              <a:buChar char="•"/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2016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Google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switches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2018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everyone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4809235"/>
            <a:ext cx="10640695" cy="12782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This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amazing!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800"/>
              </a:lnSpc>
              <a:spcBef>
                <a:spcPts val="57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b="1" dirty="0">
                <a:latin typeface="Calibri"/>
                <a:cs typeface="Calibri"/>
              </a:rPr>
              <a:t>SMT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hundreds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years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outperformed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NMT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small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group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months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2262" y="3747763"/>
            <a:ext cx="1485900" cy="4011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891" y="3754938"/>
            <a:ext cx="1185619" cy="4347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0889" y="3747763"/>
            <a:ext cx="1925035" cy="414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5923" y="4261842"/>
            <a:ext cx="1263104" cy="4107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735789" y="3690901"/>
            <a:ext cx="1483360" cy="1052830"/>
            <a:chOff x="7735789" y="3690901"/>
            <a:chExt cx="1483360" cy="10528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9861" y="3690901"/>
              <a:ext cx="1428750" cy="498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5789" y="4217873"/>
              <a:ext cx="1478464" cy="52557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60762" y="4211368"/>
            <a:ext cx="1066962" cy="4890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8877" y="4361491"/>
            <a:ext cx="1872991" cy="25317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-10" dirty="0"/>
              <a:t> 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927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today!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practical</a:t>
            </a:r>
            <a:r>
              <a:rPr sz="24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takeaways</a:t>
            </a:r>
            <a:r>
              <a:rPr sz="2400" spc="-1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763" y="1656684"/>
            <a:ext cx="3780027" cy="14252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77403" y="3144012"/>
            <a:ext cx="36906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1.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LSTMs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powerful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3356" y="1699554"/>
            <a:ext cx="1503621" cy="14170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29464" y="3144012"/>
            <a:ext cx="35071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Clip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gradients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8122" y="4257883"/>
            <a:ext cx="4051519" cy="13592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6641" y="5767323"/>
            <a:ext cx="317373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53085" marR="5080" indent="-54102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3.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bidirectionality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4495" y="4037974"/>
            <a:ext cx="3311446" cy="132245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82995" y="5246623"/>
            <a:ext cx="182626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dirty="0">
                <a:latin typeface="Calibri"/>
                <a:cs typeface="Calibri"/>
              </a:rPr>
              <a:t>Die</a:t>
            </a:r>
            <a:r>
              <a:rPr sz="300" spc="36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Proteste</a:t>
            </a:r>
            <a:r>
              <a:rPr sz="300" spc="175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waren</a:t>
            </a:r>
            <a:r>
              <a:rPr sz="300" spc="18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am</a:t>
            </a:r>
            <a:r>
              <a:rPr sz="300" spc="5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Wochenende</a:t>
            </a:r>
            <a:r>
              <a:rPr sz="300" spc="-5" dirty="0">
                <a:latin typeface="Calibri"/>
                <a:cs typeface="Calibri"/>
              </a:rPr>
              <a:t> </a:t>
            </a:r>
            <a:r>
              <a:rPr sz="300" spc="-10" dirty="0">
                <a:latin typeface="Calibri"/>
                <a:cs typeface="Calibri"/>
              </a:rPr>
              <a:t>eskaliert </a:t>
            </a:r>
            <a:r>
              <a:rPr sz="300" dirty="0">
                <a:latin typeface="Calibri"/>
                <a:cs typeface="Calibri"/>
              </a:rPr>
              <a:t>&lt;EOS&gt;</a:t>
            </a:r>
            <a:r>
              <a:rPr sz="300" spc="295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The</a:t>
            </a:r>
            <a:r>
              <a:rPr sz="300" spc="365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protests</a:t>
            </a:r>
            <a:r>
              <a:rPr sz="300" spc="165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escalated</a:t>
            </a:r>
            <a:r>
              <a:rPr sz="300" spc="18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over</a:t>
            </a:r>
            <a:r>
              <a:rPr sz="300" spc="235" dirty="0">
                <a:latin typeface="Calibri"/>
                <a:cs typeface="Calibri"/>
              </a:rPr>
              <a:t>  </a:t>
            </a:r>
            <a:r>
              <a:rPr sz="300" dirty="0">
                <a:latin typeface="Calibri"/>
                <a:cs typeface="Calibri"/>
              </a:rPr>
              <a:t>the</a:t>
            </a:r>
            <a:r>
              <a:rPr sz="300" spc="240" dirty="0">
                <a:latin typeface="Calibri"/>
                <a:cs typeface="Calibri"/>
              </a:rPr>
              <a:t> </a:t>
            </a:r>
            <a:r>
              <a:rPr sz="300" spc="-10" dirty="0">
                <a:latin typeface="Calibri"/>
                <a:cs typeface="Calibri"/>
              </a:rPr>
              <a:t>weekend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6342" y="4878832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9042" y="4903215"/>
            <a:ext cx="6985" cy="9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9042" y="4967223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00"/>
              </a:lnSpc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9042" y="5015991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6342" y="504342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53837" y="4878832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96342" y="4891023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6537" y="4903215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6537" y="4927600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6537" y="4939791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6342" y="5003800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6537" y="5015991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9042" y="5031232"/>
            <a:ext cx="26162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2571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53837" y="504342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96342" y="5055615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26306" y="4878832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26306" y="4918455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26306" y="4930647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6306" y="4967223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6306" y="4994655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26306" y="5031232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26306" y="5043423"/>
            <a:ext cx="6985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3800" y="4887976"/>
            <a:ext cx="6985" cy="1536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83800" y="5012944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83800" y="5028183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07442" y="5083047"/>
            <a:ext cx="92138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01600">
              <a:lnSpc>
                <a:spcPts val="110"/>
              </a:lnSpc>
              <a:tabLst>
                <a:tab pos="358775" algn="l"/>
                <a:tab pos="618490" algn="l"/>
                <a:tab pos="87630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60" baseline="27777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50" baseline="27777">
              <a:latin typeface="Calibri"/>
              <a:cs typeface="Calibri"/>
            </a:endParaRPr>
          </a:p>
          <a:p>
            <a:pPr marL="101600">
              <a:lnSpc>
                <a:spcPts val="110"/>
              </a:lnSpc>
              <a:tabLst>
                <a:tab pos="358775" algn="l"/>
                <a:tab pos="618490" algn="l"/>
                <a:tab pos="87630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70942" y="5107432"/>
            <a:ext cx="85471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ts val="110"/>
              </a:lnSpc>
              <a:tabLst>
                <a:tab pos="295275" algn="l"/>
                <a:tab pos="554990" algn="l"/>
                <a:tab pos="81280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38100">
              <a:lnSpc>
                <a:spcPts val="110"/>
              </a:lnSpc>
              <a:tabLst>
                <a:tab pos="2952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37420" y="4869688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24720" y="491845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37420" y="4945888"/>
            <a:ext cx="698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24720" y="5022088"/>
            <a:ext cx="298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37420" y="4982464"/>
            <a:ext cx="698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24720" y="5086095"/>
            <a:ext cx="32384" cy="6540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 marR="5080" indent="-3175" algn="ctr">
              <a:lnSpc>
                <a:spcPts val="100"/>
              </a:lnSpc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9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82213" y="487273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82213" y="5073903"/>
            <a:ext cx="32384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ts val="1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98766" y="4897120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56259" y="4897120"/>
            <a:ext cx="32384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68959" y="4945888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68959" y="4961127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00"/>
              </a:lnSpc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56259" y="5009895"/>
            <a:ext cx="32384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98766" y="5086095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52585" y="4878832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552585" y="4967223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39885" y="499465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552585" y="5019039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52585" y="5031232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552585" y="5043423"/>
            <a:ext cx="6985" cy="10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8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797377" y="4945888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97377" y="4933695"/>
            <a:ext cx="32384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ts val="100"/>
              </a:lnSpc>
              <a:spcBef>
                <a:spcPts val="7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97377" y="4982464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514485" y="5009895"/>
            <a:ext cx="3371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797377" y="5098288"/>
            <a:ext cx="29209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797377" y="5022088"/>
            <a:ext cx="32384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746577" y="4887976"/>
            <a:ext cx="389255" cy="5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00">
              <a:lnSpc>
                <a:spcPts val="110"/>
              </a:lnSpc>
              <a:tabLst>
                <a:tab pos="321945" algn="l"/>
              </a:tabLst>
            </a:pPr>
            <a:r>
              <a:rPr sz="150" spc="-60" baseline="27777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70"/>
              </a:lnSpc>
              <a:tabLst>
                <a:tab pos="321945" algn="l"/>
              </a:tabLst>
            </a:pP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8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069110" y="4924551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069110" y="4976367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069110" y="5000751"/>
            <a:ext cx="6985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326602" y="4887976"/>
            <a:ext cx="6985" cy="1047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326602" y="4964176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326602" y="4976367"/>
            <a:ext cx="6985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7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56410" y="5028183"/>
            <a:ext cx="28956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R="7620" algn="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R="5080" algn="r">
              <a:lnSpc>
                <a:spcPts val="110"/>
              </a:lnSpc>
              <a:tabLst>
                <a:tab pos="2571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056410" y="5052567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056410" y="5076951"/>
            <a:ext cx="289560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739706" y="4869688"/>
            <a:ext cx="54864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482213" y="4884927"/>
            <a:ext cx="80327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  <a:tab pos="528955" algn="l"/>
                <a:tab pos="78613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12020" y="4906264"/>
            <a:ext cx="585470" cy="4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82575" algn="l"/>
                <a:tab pos="539750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482213" y="4921503"/>
            <a:ext cx="54864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224720" y="4933695"/>
            <a:ext cx="1060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  <a:tab pos="527050" algn="l"/>
                <a:tab pos="786130" algn="l"/>
                <a:tab pos="104394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31413" y="4948935"/>
            <a:ext cx="650240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00">
              <a:lnSpc>
                <a:spcPts val="110"/>
              </a:lnSpc>
              <a:tabLst>
                <a:tab pos="320675" algn="l"/>
                <a:tab pos="5797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95"/>
              </a:lnSpc>
              <a:tabLst>
                <a:tab pos="320675" algn="l"/>
                <a:tab pos="57975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110"/>
              </a:lnSpc>
              <a:tabLst>
                <a:tab pos="320675" algn="l"/>
                <a:tab pos="5797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82213" y="4997703"/>
            <a:ext cx="80327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  <a:tab pos="528955" algn="l"/>
                <a:tab pos="78613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444113" y="5009895"/>
            <a:ext cx="622300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tabLst>
                <a:tab pos="307975" algn="l"/>
                <a:tab pos="5670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marL="50800">
              <a:lnSpc>
                <a:spcPts val="110"/>
              </a:lnSpc>
              <a:tabLst>
                <a:tab pos="307975" algn="l"/>
                <a:tab pos="56705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50800">
              <a:lnSpc>
                <a:spcPts val="110"/>
              </a:lnSpc>
              <a:tabLst>
                <a:tab pos="307975" algn="l"/>
                <a:tab pos="5670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482213" y="5049520"/>
            <a:ext cx="80327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  <a:tab pos="528955" algn="l"/>
                <a:tab pos="78613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739706" y="5073903"/>
            <a:ext cx="548640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739706" y="5113527"/>
            <a:ext cx="54864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213833" y="4604511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213833" y="4631944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213833" y="4644135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213833" y="4680711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201133" y="4708144"/>
            <a:ext cx="32384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201133" y="4592320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471326" y="4604511"/>
            <a:ext cx="6985" cy="9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71326" y="4668520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471326" y="4680711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201133" y="4732527"/>
            <a:ext cx="289560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R="7620" algn="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R="5080" algn="r">
              <a:lnSpc>
                <a:spcPts val="95"/>
              </a:lnSpc>
              <a:tabLst>
                <a:tab pos="2571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R="8255" algn="r">
              <a:lnSpc>
                <a:spcPts val="110"/>
              </a:lnSpc>
              <a:tabLst>
                <a:tab pos="2571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201133" y="4784344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01133" y="4796535"/>
            <a:ext cx="289560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458626" y="4820920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718397" y="4577079"/>
            <a:ext cx="28956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18397" y="4641088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718397" y="4601464"/>
            <a:ext cx="289560" cy="10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spcBef>
                <a:spcPts val="70"/>
              </a:spcBef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718397" y="4677664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718397" y="4753864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718397" y="4781295"/>
            <a:ext cx="289560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242210" y="4580127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42210" y="4616703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242210" y="4628895"/>
            <a:ext cx="6985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242210" y="4668520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229510" y="469290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692997" y="4741671"/>
            <a:ext cx="579120" cy="4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95275" algn="l"/>
                <a:tab pos="54864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60" baseline="27777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242210" y="4744720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8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499703" y="4574032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499703" y="4674615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499703" y="4714239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937789" y="4729479"/>
            <a:ext cx="591820" cy="4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04165" algn="l"/>
                <a:tab pos="561340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499703" y="4738623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003557" y="4580127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003557" y="462889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016257" y="4656327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003557" y="469290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016257" y="4720335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003557" y="4820920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261047" y="4583176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978157" y="4595367"/>
            <a:ext cx="3371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261047" y="4607559"/>
            <a:ext cx="32384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273747" y="4659376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273747" y="4683759"/>
            <a:ext cx="698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8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6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557376" y="4577079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9544676" y="4641088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557376" y="4589271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557376" y="4677664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544676" y="4705095"/>
            <a:ext cx="29209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 marR="1270"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544676" y="4741671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9544676" y="4793488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9544676" y="4781295"/>
            <a:ext cx="32384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ts val="100"/>
              </a:lnSpc>
              <a:spcBef>
                <a:spcPts val="7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814868" y="4586223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9814868" y="4674615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9814868" y="4686807"/>
            <a:ext cx="6985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8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9802168" y="473862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9802168" y="4763007"/>
            <a:ext cx="32384" cy="9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11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061199" y="4577079"/>
            <a:ext cx="28956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0061199" y="4641088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0061199" y="4717288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0061199" y="4601464"/>
            <a:ext cx="28956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spcBef>
                <a:spcPts val="70"/>
              </a:spcBef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2698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061199" y="4741671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519276" y="4753864"/>
            <a:ext cx="85344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54355" algn="l"/>
                <a:tab pos="81153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061199" y="4781295"/>
            <a:ext cx="289560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8757196" y="4580127"/>
            <a:ext cx="6985" cy="533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8757196" y="4616703"/>
            <a:ext cx="27876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25844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744496" y="462889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8744496" y="4644135"/>
            <a:ext cx="54546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474303" y="4662423"/>
            <a:ext cx="3149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tabLst>
                <a:tab pos="2825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8731796" y="4671567"/>
            <a:ext cx="57150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tabLst>
                <a:tab pos="283845" algn="l"/>
                <a:tab pos="54165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8744496" y="469290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667597" y="4705095"/>
            <a:ext cx="141541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63500">
              <a:lnSpc>
                <a:spcPts val="110"/>
              </a:lnSpc>
              <a:tabLst>
                <a:tab pos="320675" algn="l"/>
                <a:tab pos="574040" algn="l"/>
                <a:tab pos="831850" algn="l"/>
                <a:tab pos="1089025" algn="l"/>
                <a:tab pos="134810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95"/>
              </a:lnSpc>
              <a:tabLst>
                <a:tab pos="3206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marL="63500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8757196" y="4720335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8757196" y="4732527"/>
            <a:ext cx="26606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  <a:tabLst>
                <a:tab pos="25844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tabLst>
                <a:tab pos="25844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744496" y="4769103"/>
            <a:ext cx="29146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7114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744496" y="4796535"/>
            <a:ext cx="29146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7114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7114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213834" y="4287520"/>
            <a:ext cx="698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213834" y="4427727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213834" y="4439920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7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458626" y="4281423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471326" y="4305807"/>
            <a:ext cx="6985" cy="9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7471326" y="4369815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471326" y="4382007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471326" y="4433823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471326" y="4446015"/>
            <a:ext cx="6985" cy="11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7731098" y="4455159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718398" y="4378959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7718398" y="4406391"/>
            <a:ext cx="276860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698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7718398" y="4430776"/>
            <a:ext cx="28956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R="5080" algn="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R="8255" algn="r">
              <a:lnSpc>
                <a:spcPts val="110"/>
              </a:lnSpc>
              <a:tabLst>
                <a:tab pos="2571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7975889" y="4455159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692998" y="4302759"/>
            <a:ext cx="5943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4864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654898" y="4354576"/>
            <a:ext cx="657860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76200">
              <a:lnSpc>
                <a:spcPts val="110"/>
              </a:lnSpc>
              <a:tabLst>
                <a:tab pos="333375" algn="l"/>
                <a:tab pos="58674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 marL="76200">
              <a:lnSpc>
                <a:spcPts val="110"/>
              </a:lnSpc>
              <a:tabLst>
                <a:tab pos="333375" algn="l"/>
                <a:tab pos="58674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8242210" y="4375911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8242210" y="4415535"/>
            <a:ext cx="698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242210" y="4439920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8499703" y="4357623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8499703" y="4369815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8487003" y="4394200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204110" y="4406391"/>
            <a:ext cx="3371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499703" y="4418583"/>
            <a:ext cx="6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8499703" y="4433823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8499703" y="4446015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7692998" y="4482591"/>
            <a:ext cx="86423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ts val="110"/>
              </a:lnSpc>
              <a:tabLst>
                <a:tab pos="29527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38100">
              <a:lnSpc>
                <a:spcPts val="110"/>
              </a:lnSpc>
              <a:tabLst>
                <a:tab pos="295275" algn="l"/>
                <a:tab pos="548640" algn="l"/>
                <a:tab pos="80645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9003557" y="432409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9016257" y="4351527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9261047" y="4299711"/>
            <a:ext cx="32384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9273747" y="4351527"/>
            <a:ext cx="6985" cy="6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9003557" y="4400295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9003557" y="4415535"/>
            <a:ext cx="28956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9261047" y="447649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9261047" y="4491735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9261047" y="4516120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9557376" y="4302759"/>
            <a:ext cx="6985" cy="9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  <a:spcBef>
                <a:spcPts val="80"/>
              </a:spcBef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00"/>
              </a:lnSpc>
              <a:spcBef>
                <a:spcPts val="10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9557376" y="4366767"/>
            <a:ext cx="444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9557376" y="4378959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9544676" y="4442967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9544676" y="4482591"/>
            <a:ext cx="32384" cy="7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algn="ctr">
              <a:lnSpc>
                <a:spcPts val="95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 marR="5080" indent="-3810" algn="ctr">
              <a:lnSpc>
                <a:spcPct val="80000"/>
              </a:lnSpc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9802168" y="4284471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9802168" y="4473447"/>
            <a:ext cx="29209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10061199" y="4284471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10318692" y="4284471"/>
            <a:ext cx="32384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9802168" y="4296664"/>
            <a:ext cx="54546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9802168" y="4321047"/>
            <a:ext cx="54864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spcBef>
                <a:spcPts val="55"/>
              </a:spcBef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95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10061199" y="4473447"/>
            <a:ext cx="2863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98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9802168" y="4485639"/>
            <a:ext cx="548640" cy="6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ts val="11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9802168" y="4525264"/>
            <a:ext cx="54864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  <a:tab pos="5289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461603" y="4281423"/>
            <a:ext cx="8572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54355" algn="l"/>
                <a:tab pos="811530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7433226" y="4293615"/>
            <a:ext cx="216598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7180" algn="l"/>
                <a:tab pos="554990" algn="l"/>
                <a:tab pos="808355" algn="l"/>
                <a:tab pos="1066165" algn="l"/>
                <a:tab pos="1323340" algn="l"/>
                <a:tab pos="1582420" algn="l"/>
                <a:tab pos="1840230" algn="l"/>
                <a:tab pos="212407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744496" y="4299711"/>
            <a:ext cx="29146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114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680298" y="4318000"/>
            <a:ext cx="113474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R="300355" algn="r"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  <a:p>
            <a:pPr marL="50800">
              <a:lnSpc>
                <a:spcPts val="110"/>
              </a:lnSpc>
              <a:tabLst>
                <a:tab pos="307975" algn="l"/>
                <a:tab pos="561340" algn="l"/>
                <a:tab pos="819150" algn="l"/>
                <a:tab pos="107632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7692998" y="4342383"/>
            <a:ext cx="162242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48640" algn="l"/>
                <a:tab pos="806450" algn="l"/>
                <a:tab pos="1063625" algn="l"/>
                <a:tab pos="1322705" algn="l"/>
                <a:tab pos="158051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8757196" y="4351527"/>
            <a:ext cx="6985" cy="5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">
              <a:latin typeface="Calibri"/>
              <a:cs typeface="Calibri"/>
            </a:endParaRPr>
          </a:p>
          <a:p>
            <a:pPr>
              <a:lnSpc>
                <a:spcPts val="11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8757196" y="4375911"/>
            <a:ext cx="6985" cy="8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8719096" y="4430776"/>
            <a:ext cx="868044" cy="50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ts val="95"/>
              </a:lnSpc>
              <a:tabLst>
                <a:tab pos="296545" algn="l"/>
                <a:tab pos="554355" algn="l"/>
                <a:tab pos="838200" algn="l"/>
              </a:tabLst>
            </a:pP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00">
              <a:latin typeface="Calibri"/>
              <a:cs typeface="Calibri"/>
            </a:endParaRPr>
          </a:p>
          <a:p>
            <a:pPr marL="38100">
              <a:lnSpc>
                <a:spcPts val="95"/>
              </a:lnSpc>
              <a:tabLst>
                <a:tab pos="296545" algn="l"/>
                <a:tab pos="5543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719096" y="4455159"/>
            <a:ext cx="88011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6545" algn="l"/>
                <a:tab pos="554355" algn="l"/>
                <a:tab pos="838200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8448903" y="4482591"/>
            <a:ext cx="624840" cy="50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50800">
              <a:lnSpc>
                <a:spcPts val="95"/>
              </a:lnSpc>
              <a:tabLst>
                <a:tab pos="307975" algn="l"/>
                <a:tab pos="5670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50" baseline="27777">
              <a:latin typeface="Calibri"/>
              <a:cs typeface="Calibri"/>
            </a:endParaRPr>
          </a:p>
          <a:p>
            <a:pPr marL="307975">
              <a:lnSpc>
                <a:spcPts val="95"/>
              </a:lnSpc>
              <a:tabLst>
                <a:tab pos="56705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00">
              <a:latin typeface="Calibri"/>
              <a:cs typeface="Calibri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7692998" y="4510023"/>
            <a:ext cx="1622425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48640" algn="l"/>
                <a:tab pos="806450" algn="l"/>
                <a:tab pos="1063625" algn="l"/>
                <a:tab pos="1322705" algn="l"/>
                <a:tab pos="1580515" algn="l"/>
              </a:tabLst>
            </a:pP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3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52" baseline="2777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7692998" y="4522215"/>
            <a:ext cx="136779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5275" algn="l"/>
                <a:tab pos="548640" algn="l"/>
                <a:tab pos="806450" algn="l"/>
                <a:tab pos="1063625" algn="l"/>
                <a:tab pos="1322705" algn="l"/>
              </a:tabLst>
            </a:pP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0" baseline="2777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" spc="-75" baseline="2777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50" baseline="27777">
              <a:latin typeface="Calibri"/>
              <a:cs typeface="Calibri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8738968" y="4182871"/>
            <a:ext cx="960119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dirty="0">
                <a:latin typeface="Calibri"/>
                <a:cs typeface="Calibri"/>
              </a:rPr>
              <a:t>The</a:t>
            </a:r>
            <a:r>
              <a:rPr sz="300" spc="29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protests</a:t>
            </a:r>
            <a:r>
              <a:rPr sz="300" spc="4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escalated</a:t>
            </a:r>
            <a:r>
              <a:rPr sz="300" spc="175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over</a:t>
            </a:r>
            <a:r>
              <a:rPr sz="300" spc="47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the</a:t>
            </a:r>
            <a:r>
              <a:rPr sz="300" spc="290" dirty="0">
                <a:latin typeface="Calibri"/>
                <a:cs typeface="Calibri"/>
              </a:rPr>
              <a:t> </a:t>
            </a:r>
            <a:r>
              <a:rPr sz="300" dirty="0">
                <a:latin typeface="Calibri"/>
                <a:cs typeface="Calibri"/>
              </a:rPr>
              <a:t>weekend</a:t>
            </a:r>
            <a:r>
              <a:rPr sz="300" spc="120" dirty="0">
                <a:latin typeface="Calibri"/>
                <a:cs typeface="Calibri"/>
              </a:rPr>
              <a:t> </a:t>
            </a:r>
            <a:r>
              <a:rPr sz="300" spc="-20" dirty="0">
                <a:latin typeface="Calibri"/>
                <a:cs typeface="Calibri"/>
              </a:rPr>
              <a:t>&lt;EOS&gt;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360450" y="4525293"/>
            <a:ext cx="585470" cy="389255"/>
          </a:xfrm>
          <a:custGeom>
            <a:avLst/>
            <a:gdLst/>
            <a:ahLst/>
            <a:cxnLst/>
            <a:rect l="l" t="t" r="r" b="b"/>
            <a:pathLst>
              <a:path w="585470" h="389254">
                <a:moveTo>
                  <a:pt x="450400" y="0"/>
                </a:moveTo>
                <a:lnTo>
                  <a:pt x="134552" y="0"/>
                </a:lnTo>
                <a:lnTo>
                  <a:pt x="92023" y="6859"/>
                </a:lnTo>
                <a:lnTo>
                  <a:pt x="55087" y="25960"/>
                </a:lnTo>
                <a:lnTo>
                  <a:pt x="25960" y="55087"/>
                </a:lnTo>
                <a:lnTo>
                  <a:pt x="6859" y="92023"/>
                </a:lnTo>
                <a:lnTo>
                  <a:pt x="0" y="134552"/>
                </a:lnTo>
                <a:lnTo>
                  <a:pt x="0" y="254226"/>
                </a:lnTo>
                <a:lnTo>
                  <a:pt x="6859" y="296755"/>
                </a:lnTo>
                <a:lnTo>
                  <a:pt x="25960" y="333691"/>
                </a:lnTo>
                <a:lnTo>
                  <a:pt x="55087" y="362817"/>
                </a:lnTo>
                <a:lnTo>
                  <a:pt x="92023" y="381919"/>
                </a:lnTo>
                <a:lnTo>
                  <a:pt x="134552" y="388778"/>
                </a:lnTo>
                <a:lnTo>
                  <a:pt x="450400" y="388778"/>
                </a:lnTo>
                <a:lnTo>
                  <a:pt x="492928" y="381919"/>
                </a:lnTo>
                <a:lnTo>
                  <a:pt x="529864" y="362817"/>
                </a:lnTo>
                <a:lnTo>
                  <a:pt x="558991" y="333691"/>
                </a:lnTo>
                <a:lnTo>
                  <a:pt x="578092" y="296755"/>
                </a:lnTo>
                <a:lnTo>
                  <a:pt x="584951" y="254226"/>
                </a:lnTo>
                <a:lnTo>
                  <a:pt x="584951" y="134552"/>
                </a:lnTo>
                <a:lnTo>
                  <a:pt x="578092" y="92023"/>
                </a:lnTo>
                <a:lnTo>
                  <a:pt x="558991" y="55087"/>
                </a:lnTo>
                <a:lnTo>
                  <a:pt x="529864" y="25960"/>
                </a:lnTo>
                <a:lnTo>
                  <a:pt x="492928" y="6859"/>
                </a:lnTo>
                <a:lnTo>
                  <a:pt x="450400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 txBox="1"/>
          <p:nvPr/>
        </p:nvSpPr>
        <p:spPr>
          <a:xfrm>
            <a:off x="6521957" y="4553711"/>
            <a:ext cx="262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just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latin typeface="Calibri"/>
                <a:cs typeface="Calibri"/>
              </a:rPr>
              <a:t>Encoder: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Builds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25" dirty="0">
                <a:latin typeface="Calibri"/>
                <a:cs typeface="Calibri"/>
              </a:rPr>
              <a:t>up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sentence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meaning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360450" y="5185211"/>
            <a:ext cx="585470" cy="189865"/>
          </a:xfrm>
          <a:custGeom>
            <a:avLst/>
            <a:gdLst/>
            <a:ahLst/>
            <a:cxnLst/>
            <a:rect l="l" t="t" r="r" b="b"/>
            <a:pathLst>
              <a:path w="585470" h="189864">
                <a:moveTo>
                  <a:pt x="519369" y="0"/>
                </a:moveTo>
                <a:lnTo>
                  <a:pt x="65582" y="0"/>
                </a:lnTo>
                <a:lnTo>
                  <a:pt x="40055" y="5153"/>
                </a:lnTo>
                <a:lnTo>
                  <a:pt x="19208" y="19208"/>
                </a:lnTo>
                <a:lnTo>
                  <a:pt x="5153" y="40055"/>
                </a:lnTo>
                <a:lnTo>
                  <a:pt x="0" y="65582"/>
                </a:lnTo>
                <a:lnTo>
                  <a:pt x="0" y="123913"/>
                </a:lnTo>
                <a:lnTo>
                  <a:pt x="5153" y="149441"/>
                </a:lnTo>
                <a:lnTo>
                  <a:pt x="19208" y="170287"/>
                </a:lnTo>
                <a:lnTo>
                  <a:pt x="40055" y="184342"/>
                </a:lnTo>
                <a:lnTo>
                  <a:pt x="65582" y="189496"/>
                </a:lnTo>
                <a:lnTo>
                  <a:pt x="519369" y="189496"/>
                </a:lnTo>
                <a:lnTo>
                  <a:pt x="544896" y="184342"/>
                </a:lnTo>
                <a:lnTo>
                  <a:pt x="565743" y="170287"/>
                </a:lnTo>
                <a:lnTo>
                  <a:pt x="579798" y="149441"/>
                </a:lnTo>
                <a:lnTo>
                  <a:pt x="584951" y="123913"/>
                </a:lnTo>
                <a:lnTo>
                  <a:pt x="584951" y="65582"/>
                </a:lnTo>
                <a:lnTo>
                  <a:pt x="579798" y="40055"/>
                </a:lnTo>
                <a:lnTo>
                  <a:pt x="565743" y="19208"/>
                </a:lnTo>
                <a:lnTo>
                  <a:pt x="544896" y="5153"/>
                </a:lnTo>
                <a:lnTo>
                  <a:pt x="519369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 txBox="1"/>
          <p:nvPr/>
        </p:nvSpPr>
        <p:spPr>
          <a:xfrm>
            <a:off x="6522751" y="5190744"/>
            <a:ext cx="260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latin typeface="Calibri"/>
                <a:cs typeface="Calibri"/>
              </a:rPr>
              <a:t>Source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sentence</a:t>
            </a:r>
            <a:endParaRPr sz="500">
              <a:latin typeface="Calibri"/>
              <a:cs typeface="Calibri"/>
            </a:endParaRPr>
          </a:p>
        </p:txBody>
      </p:sp>
      <p:pic>
        <p:nvPicPr>
          <p:cNvPr id="227" name="object 2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3343" y="4267200"/>
            <a:ext cx="118872" cy="914400"/>
          </a:xfrm>
          <a:prstGeom prst="rect">
            <a:avLst/>
          </a:prstGeom>
        </p:spPr>
      </p:pic>
      <p:sp>
        <p:nvSpPr>
          <p:cNvPr id="228" name="object 228"/>
          <p:cNvSpPr/>
          <p:nvPr/>
        </p:nvSpPr>
        <p:spPr>
          <a:xfrm>
            <a:off x="10504943" y="4089613"/>
            <a:ext cx="631190" cy="189865"/>
          </a:xfrm>
          <a:custGeom>
            <a:avLst/>
            <a:gdLst/>
            <a:ahLst/>
            <a:cxnLst/>
            <a:rect l="l" t="t" r="r" b="b"/>
            <a:pathLst>
              <a:path w="631190" h="189864">
                <a:moveTo>
                  <a:pt x="565506" y="0"/>
                </a:moveTo>
                <a:lnTo>
                  <a:pt x="65582" y="0"/>
                </a:lnTo>
                <a:lnTo>
                  <a:pt x="40055" y="5153"/>
                </a:lnTo>
                <a:lnTo>
                  <a:pt x="19208" y="19208"/>
                </a:lnTo>
                <a:lnTo>
                  <a:pt x="5153" y="40055"/>
                </a:lnTo>
                <a:lnTo>
                  <a:pt x="0" y="65584"/>
                </a:lnTo>
                <a:lnTo>
                  <a:pt x="0" y="123913"/>
                </a:lnTo>
                <a:lnTo>
                  <a:pt x="5153" y="149441"/>
                </a:lnTo>
                <a:lnTo>
                  <a:pt x="19208" y="170288"/>
                </a:lnTo>
                <a:lnTo>
                  <a:pt x="40055" y="184343"/>
                </a:lnTo>
                <a:lnTo>
                  <a:pt x="65582" y="189497"/>
                </a:lnTo>
                <a:lnTo>
                  <a:pt x="565506" y="189497"/>
                </a:lnTo>
                <a:lnTo>
                  <a:pt x="591034" y="184343"/>
                </a:lnTo>
                <a:lnTo>
                  <a:pt x="611880" y="170288"/>
                </a:lnTo>
                <a:lnTo>
                  <a:pt x="625935" y="149441"/>
                </a:lnTo>
                <a:lnTo>
                  <a:pt x="631089" y="123913"/>
                </a:lnTo>
                <a:lnTo>
                  <a:pt x="631089" y="65584"/>
                </a:lnTo>
                <a:lnTo>
                  <a:pt x="625935" y="40055"/>
                </a:lnTo>
                <a:lnTo>
                  <a:pt x="611880" y="19208"/>
                </a:lnTo>
                <a:lnTo>
                  <a:pt x="591034" y="5153"/>
                </a:lnTo>
                <a:lnTo>
                  <a:pt x="56550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 txBox="1"/>
          <p:nvPr/>
        </p:nvSpPr>
        <p:spPr>
          <a:xfrm>
            <a:off x="10664118" y="4096511"/>
            <a:ext cx="3130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5080" indent="-1143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latin typeface="Calibri"/>
                <a:cs typeface="Calibri"/>
              </a:rPr>
              <a:t>Translation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generated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10589949" y="5185211"/>
            <a:ext cx="631190" cy="189865"/>
          </a:xfrm>
          <a:custGeom>
            <a:avLst/>
            <a:gdLst/>
            <a:ahLst/>
            <a:cxnLst/>
            <a:rect l="l" t="t" r="r" b="b"/>
            <a:pathLst>
              <a:path w="631190" h="189864">
                <a:moveTo>
                  <a:pt x="565506" y="0"/>
                </a:moveTo>
                <a:lnTo>
                  <a:pt x="65584" y="0"/>
                </a:lnTo>
                <a:lnTo>
                  <a:pt x="40055" y="5153"/>
                </a:lnTo>
                <a:lnTo>
                  <a:pt x="19208" y="19208"/>
                </a:lnTo>
                <a:lnTo>
                  <a:pt x="5153" y="40055"/>
                </a:lnTo>
                <a:lnTo>
                  <a:pt x="0" y="65582"/>
                </a:lnTo>
                <a:lnTo>
                  <a:pt x="0" y="123913"/>
                </a:lnTo>
                <a:lnTo>
                  <a:pt x="5153" y="149441"/>
                </a:lnTo>
                <a:lnTo>
                  <a:pt x="19208" y="170287"/>
                </a:lnTo>
                <a:lnTo>
                  <a:pt x="40055" y="184342"/>
                </a:lnTo>
                <a:lnTo>
                  <a:pt x="65584" y="189496"/>
                </a:lnTo>
                <a:lnTo>
                  <a:pt x="565506" y="189496"/>
                </a:lnTo>
                <a:lnTo>
                  <a:pt x="591034" y="184342"/>
                </a:lnTo>
                <a:lnTo>
                  <a:pt x="611880" y="170287"/>
                </a:lnTo>
                <a:lnTo>
                  <a:pt x="625935" y="149441"/>
                </a:lnTo>
                <a:lnTo>
                  <a:pt x="631089" y="123913"/>
                </a:lnTo>
                <a:lnTo>
                  <a:pt x="631089" y="65582"/>
                </a:lnTo>
                <a:lnTo>
                  <a:pt x="625935" y="40055"/>
                </a:lnTo>
                <a:lnTo>
                  <a:pt x="611880" y="19208"/>
                </a:lnTo>
                <a:lnTo>
                  <a:pt x="591034" y="5153"/>
                </a:lnTo>
                <a:lnTo>
                  <a:pt x="565506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 txBox="1"/>
          <p:nvPr/>
        </p:nvSpPr>
        <p:spPr>
          <a:xfrm>
            <a:off x="10707851" y="5190744"/>
            <a:ext cx="3962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alibri"/>
                <a:cs typeface="Calibri"/>
              </a:rPr>
              <a:t>Feeding</a:t>
            </a:r>
            <a:r>
              <a:rPr sz="500" spc="-1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in</a:t>
            </a:r>
            <a:r>
              <a:rPr sz="500" spc="-10" dirty="0">
                <a:latin typeface="Calibri"/>
                <a:cs typeface="Calibri"/>
              </a:rPr>
              <a:t> </a:t>
            </a:r>
            <a:r>
              <a:rPr sz="500" spc="-20" dirty="0">
                <a:latin typeface="Calibri"/>
                <a:cs typeface="Calibri"/>
              </a:rPr>
              <a:t>last</a:t>
            </a:r>
            <a:r>
              <a:rPr sz="500" spc="500" dirty="0">
                <a:latin typeface="Calibri"/>
                <a:cs typeface="Calibri"/>
              </a:rPr>
              <a:t> </a:t>
            </a:r>
            <a:r>
              <a:rPr sz="500" spc="-20" dirty="0">
                <a:latin typeface="Calibri"/>
                <a:cs typeface="Calibri"/>
              </a:rPr>
              <a:t>word</a:t>
            </a:r>
            <a:endParaRPr sz="500">
              <a:latin typeface="Calibri"/>
              <a:cs typeface="Calibri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10454640" y="4258055"/>
            <a:ext cx="723900" cy="914400"/>
            <a:chOff x="10454640" y="4258055"/>
            <a:chExt cx="723900" cy="914400"/>
          </a:xfrm>
        </p:grpSpPr>
        <p:pic>
          <p:nvPicPr>
            <p:cNvPr id="233" name="object 2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4640" y="4258055"/>
              <a:ext cx="118872" cy="914400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0593584" y="4617149"/>
              <a:ext cx="585470" cy="198755"/>
            </a:xfrm>
            <a:custGeom>
              <a:avLst/>
              <a:gdLst/>
              <a:ahLst/>
              <a:cxnLst/>
              <a:rect l="l" t="t" r="r" b="b"/>
              <a:pathLst>
                <a:path w="585470" h="198754">
                  <a:moveTo>
                    <a:pt x="516318" y="0"/>
                  </a:moveTo>
                  <a:lnTo>
                    <a:pt x="68634" y="0"/>
                  </a:lnTo>
                  <a:lnTo>
                    <a:pt x="41918" y="5393"/>
                  </a:lnTo>
                  <a:lnTo>
                    <a:pt x="20102" y="20102"/>
                  </a:lnTo>
                  <a:lnTo>
                    <a:pt x="5393" y="41918"/>
                  </a:lnTo>
                  <a:lnTo>
                    <a:pt x="0" y="68634"/>
                  </a:lnTo>
                  <a:lnTo>
                    <a:pt x="0" y="129679"/>
                  </a:lnTo>
                  <a:lnTo>
                    <a:pt x="5393" y="156395"/>
                  </a:lnTo>
                  <a:lnTo>
                    <a:pt x="20102" y="178211"/>
                  </a:lnTo>
                  <a:lnTo>
                    <a:pt x="41918" y="192920"/>
                  </a:lnTo>
                  <a:lnTo>
                    <a:pt x="68634" y="198314"/>
                  </a:lnTo>
                  <a:lnTo>
                    <a:pt x="516318" y="198314"/>
                  </a:lnTo>
                  <a:lnTo>
                    <a:pt x="543034" y="192920"/>
                  </a:lnTo>
                  <a:lnTo>
                    <a:pt x="564850" y="178211"/>
                  </a:lnTo>
                  <a:lnTo>
                    <a:pt x="579559" y="156395"/>
                  </a:lnTo>
                  <a:lnTo>
                    <a:pt x="584953" y="129679"/>
                  </a:lnTo>
                  <a:lnTo>
                    <a:pt x="584953" y="68634"/>
                  </a:lnTo>
                  <a:lnTo>
                    <a:pt x="579559" y="41918"/>
                  </a:lnTo>
                  <a:lnTo>
                    <a:pt x="564850" y="20102"/>
                  </a:lnTo>
                  <a:lnTo>
                    <a:pt x="543034" y="5393"/>
                  </a:lnTo>
                  <a:lnTo>
                    <a:pt x="516318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5" name="object 235"/>
          <p:cNvSpPr txBox="1"/>
          <p:nvPr/>
        </p:nvSpPr>
        <p:spPr>
          <a:xfrm>
            <a:off x="10763822" y="4666488"/>
            <a:ext cx="24447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latin typeface="Calibri"/>
                <a:cs typeface="Calibri"/>
              </a:rPr>
              <a:t>Decoder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8452784" y="5500116"/>
            <a:ext cx="7848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007C92"/>
                </a:solidFill>
                <a:latin typeface="Lucida Sans"/>
                <a:cs typeface="Lucida Sans"/>
              </a:rPr>
              <a:t>Conditioning</a:t>
            </a:r>
            <a:r>
              <a:rPr sz="800" spc="180" dirty="0">
                <a:solidFill>
                  <a:srgbClr val="007C92"/>
                </a:solidFill>
                <a:latin typeface="Lucida Sans"/>
                <a:cs typeface="Lucida Sans"/>
              </a:rPr>
              <a:t> </a:t>
            </a:r>
            <a:r>
              <a:rPr sz="800" spc="-50" dirty="0">
                <a:solidFill>
                  <a:srgbClr val="007C92"/>
                </a:solidFill>
                <a:latin typeface="Lucida Sans"/>
                <a:cs typeface="Lucida Sans"/>
              </a:rPr>
              <a:t>=</a:t>
            </a:r>
            <a:endParaRPr sz="800">
              <a:latin typeface="Lucida Sans"/>
              <a:cs typeface="Lucida Sans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6630010" y="5565817"/>
            <a:ext cx="4508500" cy="10674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9850" algn="ctr">
              <a:lnSpc>
                <a:spcPct val="100000"/>
              </a:lnSpc>
              <a:spcBef>
                <a:spcPts val="470"/>
              </a:spcBef>
            </a:pPr>
            <a:r>
              <a:rPr sz="800" spc="45" dirty="0">
                <a:solidFill>
                  <a:srgbClr val="007C92"/>
                </a:solidFill>
                <a:latin typeface="Lucida Sans"/>
                <a:cs typeface="Lucida Sans"/>
              </a:rPr>
              <a:t>Bottleneck</a:t>
            </a:r>
            <a:endParaRPr sz="800">
              <a:latin typeface="Lucida Sans"/>
              <a:cs typeface="Lucida Sans"/>
            </a:endParaRPr>
          </a:p>
          <a:p>
            <a:pPr marL="107314" marR="5080" indent="-95250">
              <a:lnSpc>
                <a:spcPct val="100000"/>
              </a:lnSpc>
              <a:spcBef>
                <a:spcPts val="1110"/>
              </a:spcBef>
            </a:pPr>
            <a:r>
              <a:rPr sz="2400" dirty="0">
                <a:latin typeface="Calibri"/>
                <a:cs typeface="Calibri"/>
              </a:rPr>
              <a:t>4.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Encoder-</a:t>
            </a:r>
            <a:r>
              <a:rPr sz="2400" dirty="0">
                <a:latin typeface="Calibri"/>
                <a:cs typeface="Calibri"/>
              </a:rPr>
              <a:t>Decoder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 </a:t>
            </a:r>
            <a:r>
              <a:rPr sz="2400" spc="-20" dirty="0">
                <a:latin typeface="Calibri"/>
                <a:cs typeface="Calibri"/>
              </a:rPr>
              <a:t>Translation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20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dirty="0"/>
              <a:t>Models</a:t>
            </a:r>
            <a:r>
              <a:rPr spc="-10" dirty="0"/>
              <a:t> </a:t>
            </a:r>
            <a:r>
              <a:rPr dirty="0"/>
              <a:t>every</a:t>
            </a:r>
            <a:r>
              <a:rPr spc="-15" dirty="0"/>
              <a:t> </a:t>
            </a:r>
            <a:r>
              <a:rPr spc="-20" dirty="0"/>
              <a:t>day!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56" y="1295086"/>
            <a:ext cx="6354327" cy="47297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n-</a:t>
            </a:r>
            <a:r>
              <a:rPr dirty="0"/>
              <a:t>gram</a:t>
            </a:r>
            <a:r>
              <a:rPr spc="-50" dirty="0"/>
              <a:t> </a:t>
            </a:r>
            <a:r>
              <a:rPr dirty="0"/>
              <a:t>Language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449560" cy="507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0864">
              <a:lnSpc>
                <a:spcPct val="100000"/>
              </a:lnSpc>
              <a:spcBef>
                <a:spcPts val="100"/>
              </a:spcBef>
              <a:tabLst>
                <a:tab pos="5146040" algn="l"/>
                <a:tab pos="6059805" algn="l"/>
              </a:tabLst>
            </a:pP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students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opened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their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Question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Answer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Learning):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-gram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Language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8C1515"/>
              </a:buClr>
              <a:buFont typeface="Times New Roman"/>
              <a:buChar char="•"/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Definition: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-gram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chunk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consecutive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words.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uni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“the”,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“students”,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“opened”, </a:t>
            </a:r>
            <a:r>
              <a:rPr sz="2000" spc="-10" dirty="0">
                <a:latin typeface="Calibri"/>
                <a:cs typeface="Calibri"/>
              </a:rPr>
              <a:t>”their”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38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students”, “students opened”, “opened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tri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opened”, “students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four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-</a:t>
            </a:r>
            <a:r>
              <a:rPr sz="2000" dirty="0">
                <a:latin typeface="Calibri"/>
                <a:cs typeface="Calibri"/>
              </a:rPr>
              <a:t>grams: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their”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7C92"/>
              </a:buClr>
              <a:buFont typeface="Times New Roman"/>
              <a:buChar char="•"/>
            </a:pPr>
            <a:endParaRPr sz="275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latin typeface="Calibri"/>
                <a:cs typeface="Calibri"/>
              </a:rPr>
              <a:t>Idea: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statistics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frequent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n-grams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10" dirty="0">
                <a:latin typeface="Calibri"/>
                <a:cs typeface="Calibri"/>
              </a:rPr>
              <a:t> word.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n-</a:t>
            </a:r>
            <a:r>
              <a:rPr dirty="0"/>
              <a:t>gram</a:t>
            </a:r>
            <a:r>
              <a:rPr spc="-50" dirty="0"/>
              <a:t> </a:t>
            </a:r>
            <a:r>
              <a:rPr dirty="0"/>
              <a:t>Language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3832" y="5579836"/>
            <a:ext cx="3874001" cy="6518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05952" y="4423155"/>
            <a:ext cx="9246235" cy="1929764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200" b="1" dirty="0">
                <a:latin typeface="Calibri"/>
                <a:cs typeface="Calibri"/>
              </a:rPr>
              <a:t>Question: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 get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-</a:t>
            </a:r>
            <a:r>
              <a:rPr sz="2200" dirty="0">
                <a:latin typeface="Calibri"/>
                <a:cs typeface="Calibri"/>
              </a:rPr>
              <a:t>gram and</a:t>
            </a:r>
            <a:r>
              <a:rPr sz="2200" spc="-10" dirty="0">
                <a:latin typeface="Calibri"/>
                <a:cs typeface="Calibri"/>
              </a:rPr>
              <a:t> (</a:t>
            </a:r>
            <a:r>
              <a:rPr sz="2200" i="1" spc="-1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-1)-</a:t>
            </a:r>
            <a:r>
              <a:rPr sz="2200" dirty="0">
                <a:latin typeface="Calibri"/>
                <a:cs typeface="Calibri"/>
              </a:rPr>
              <a:t>gram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probabilities?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200" b="1" dirty="0">
                <a:latin typeface="Calibri"/>
                <a:cs typeface="Calibri"/>
              </a:rPr>
              <a:t>Answer: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counting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corpus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text!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50">
              <a:latin typeface="Calibri"/>
              <a:cs typeface="Calibri"/>
            </a:endParaRPr>
          </a:p>
          <a:p>
            <a:pPr marL="7337425" marR="5080" indent="645160" algn="r">
              <a:lnSpc>
                <a:spcPct val="1008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(statistical approximation)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7694" y="3449828"/>
            <a:ext cx="2153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75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(definition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conditional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prob)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9948" y="3288248"/>
            <a:ext cx="4429125" cy="814069"/>
            <a:chOff x="3529948" y="3288248"/>
            <a:chExt cx="4429125" cy="81406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8592" y="3395642"/>
              <a:ext cx="3378974" cy="636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69576" y="3302536"/>
              <a:ext cx="3175635" cy="415925"/>
            </a:xfrm>
            <a:custGeom>
              <a:avLst/>
              <a:gdLst/>
              <a:ahLst/>
              <a:cxnLst/>
              <a:rect l="l" t="t" r="r" b="b"/>
              <a:pathLst>
                <a:path w="3175634" h="415925">
                  <a:moveTo>
                    <a:pt x="0" y="0"/>
                  </a:moveTo>
                  <a:lnTo>
                    <a:pt x="3175183" y="0"/>
                  </a:lnTo>
                  <a:lnTo>
                    <a:pt x="3175183" y="415692"/>
                  </a:lnTo>
                  <a:lnTo>
                    <a:pt x="0" y="41569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29948" y="3288445"/>
              <a:ext cx="1240155" cy="250190"/>
            </a:xfrm>
            <a:custGeom>
              <a:avLst/>
              <a:gdLst/>
              <a:ahLst/>
              <a:cxnLst/>
              <a:rect l="l" t="t" r="r" b="b"/>
              <a:pathLst>
                <a:path w="1240154" h="250189">
                  <a:moveTo>
                    <a:pt x="1152720" y="221824"/>
                  </a:moveTo>
                  <a:lnTo>
                    <a:pt x="1147986" y="250004"/>
                  </a:lnTo>
                  <a:lnTo>
                    <a:pt x="1232263" y="224191"/>
                  </a:lnTo>
                  <a:lnTo>
                    <a:pt x="1166811" y="224191"/>
                  </a:lnTo>
                  <a:lnTo>
                    <a:pt x="1152720" y="221824"/>
                  </a:lnTo>
                  <a:close/>
                </a:path>
                <a:path w="1240154" h="250189">
                  <a:moveTo>
                    <a:pt x="1157454" y="193644"/>
                  </a:moveTo>
                  <a:lnTo>
                    <a:pt x="1152720" y="221824"/>
                  </a:lnTo>
                  <a:lnTo>
                    <a:pt x="1166811" y="224191"/>
                  </a:lnTo>
                  <a:lnTo>
                    <a:pt x="1171544" y="196011"/>
                  </a:lnTo>
                  <a:lnTo>
                    <a:pt x="1157454" y="193644"/>
                  </a:lnTo>
                  <a:close/>
                </a:path>
                <a:path w="1240154" h="250189">
                  <a:moveTo>
                    <a:pt x="1162188" y="165464"/>
                  </a:moveTo>
                  <a:lnTo>
                    <a:pt x="1157454" y="193644"/>
                  </a:lnTo>
                  <a:lnTo>
                    <a:pt x="1171544" y="196011"/>
                  </a:lnTo>
                  <a:lnTo>
                    <a:pt x="1166811" y="224191"/>
                  </a:lnTo>
                  <a:lnTo>
                    <a:pt x="1232263" y="224191"/>
                  </a:lnTo>
                  <a:lnTo>
                    <a:pt x="1239627" y="221936"/>
                  </a:lnTo>
                  <a:lnTo>
                    <a:pt x="1162188" y="165464"/>
                  </a:lnTo>
                  <a:close/>
                </a:path>
                <a:path w="1240154" h="250189">
                  <a:moveTo>
                    <a:pt x="4734" y="0"/>
                  </a:moveTo>
                  <a:lnTo>
                    <a:pt x="0" y="28180"/>
                  </a:lnTo>
                  <a:lnTo>
                    <a:pt x="1152720" y="221824"/>
                  </a:lnTo>
                  <a:lnTo>
                    <a:pt x="1157454" y="193644"/>
                  </a:lnTo>
                  <a:lnTo>
                    <a:pt x="4734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0621" y="3718228"/>
              <a:ext cx="2490470" cy="369570"/>
            </a:xfrm>
            <a:custGeom>
              <a:avLst/>
              <a:gdLst/>
              <a:ahLst/>
              <a:cxnLst/>
              <a:rect l="l" t="t" r="r" b="b"/>
              <a:pathLst>
                <a:path w="2490470" h="369570">
                  <a:moveTo>
                    <a:pt x="0" y="0"/>
                  </a:moveTo>
                  <a:lnTo>
                    <a:pt x="2490142" y="0"/>
                  </a:lnTo>
                  <a:lnTo>
                    <a:pt x="2490142" y="369226"/>
                  </a:lnTo>
                  <a:lnTo>
                    <a:pt x="0" y="3692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1155" y="3865059"/>
              <a:ext cx="1270000" cy="126364"/>
            </a:xfrm>
            <a:custGeom>
              <a:avLst/>
              <a:gdLst/>
              <a:ahLst/>
              <a:cxnLst/>
              <a:rect l="l" t="t" r="r" b="b"/>
              <a:pathLst>
                <a:path w="1270000" h="126364">
                  <a:moveTo>
                    <a:pt x="1183052" y="28526"/>
                  </a:moveTo>
                  <a:lnTo>
                    <a:pt x="0" y="97753"/>
                  </a:lnTo>
                  <a:lnTo>
                    <a:pt x="1670" y="126279"/>
                  </a:lnTo>
                  <a:lnTo>
                    <a:pt x="1184721" y="57053"/>
                  </a:lnTo>
                  <a:lnTo>
                    <a:pt x="1183052" y="28526"/>
                  </a:lnTo>
                  <a:close/>
                </a:path>
                <a:path w="1270000" h="126364">
                  <a:moveTo>
                    <a:pt x="1245942" y="27692"/>
                  </a:moveTo>
                  <a:lnTo>
                    <a:pt x="1197314" y="27692"/>
                  </a:lnTo>
                  <a:lnTo>
                    <a:pt x="1198982" y="56219"/>
                  </a:lnTo>
                  <a:lnTo>
                    <a:pt x="1184721" y="57053"/>
                  </a:lnTo>
                  <a:lnTo>
                    <a:pt x="1186390" y="85578"/>
                  </a:lnTo>
                  <a:lnTo>
                    <a:pt x="1269465" y="37782"/>
                  </a:lnTo>
                  <a:lnTo>
                    <a:pt x="1245942" y="27692"/>
                  </a:lnTo>
                  <a:close/>
                </a:path>
                <a:path w="1270000" h="126364">
                  <a:moveTo>
                    <a:pt x="1197314" y="27692"/>
                  </a:moveTo>
                  <a:lnTo>
                    <a:pt x="1183052" y="28526"/>
                  </a:lnTo>
                  <a:lnTo>
                    <a:pt x="1184721" y="57053"/>
                  </a:lnTo>
                  <a:lnTo>
                    <a:pt x="1198982" y="56219"/>
                  </a:lnTo>
                  <a:lnTo>
                    <a:pt x="1197314" y="27692"/>
                  </a:lnTo>
                  <a:close/>
                </a:path>
                <a:path w="1270000" h="126364">
                  <a:moveTo>
                    <a:pt x="1181383" y="0"/>
                  </a:moveTo>
                  <a:lnTo>
                    <a:pt x="1183052" y="28526"/>
                  </a:lnTo>
                  <a:lnTo>
                    <a:pt x="1197314" y="27692"/>
                  </a:lnTo>
                  <a:lnTo>
                    <a:pt x="1245942" y="27692"/>
                  </a:lnTo>
                  <a:lnTo>
                    <a:pt x="1181383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840857" y="2035750"/>
            <a:ext cx="6030595" cy="603250"/>
            <a:chOff x="1840857" y="2035750"/>
            <a:chExt cx="6030595" cy="6032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857" y="2329038"/>
              <a:ext cx="6030523" cy="3098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19622" y="2050037"/>
              <a:ext cx="1981200" cy="241300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9633" y="1176020"/>
            <a:ext cx="11009630" cy="152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80365" algn="l"/>
              </a:tabLst>
            </a:pP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Markov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assumption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170" dirty="0">
                <a:latin typeface="Cambria Math"/>
                <a:cs typeface="Cambria Math"/>
              </a:rPr>
              <a:t>𝑥</a:t>
            </a:r>
            <a:r>
              <a:rPr sz="2700" spc="254" baseline="27777" dirty="0">
                <a:latin typeface="Cambria Math"/>
                <a:cs typeface="Cambria Math"/>
              </a:rPr>
              <a:t>(&amp;'!)</a:t>
            </a:r>
            <a:r>
              <a:rPr sz="2700" spc="307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depends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preceding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n-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1691639" algn="ctr">
              <a:lnSpc>
                <a:spcPct val="100000"/>
              </a:lnSpc>
              <a:spcBef>
                <a:spcPts val="1920"/>
              </a:spcBef>
            </a:pPr>
            <a:r>
              <a:rPr sz="1800" i="1" spc="-10" dirty="0">
                <a:solidFill>
                  <a:srgbClr val="FF07EB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R="321945" algn="r">
              <a:lnSpc>
                <a:spcPct val="100000"/>
              </a:lnSpc>
              <a:spcBef>
                <a:spcPts val="1945"/>
              </a:spcBef>
            </a:pP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(assumption)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7195" y="3138932"/>
            <a:ext cx="1585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prob</a:t>
            </a:r>
            <a:r>
              <a:rPr sz="18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n-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4348" y="3812540"/>
            <a:ext cx="191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prob of</a:t>
            </a:r>
            <a:r>
              <a:rPr sz="1800" spc="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a (n-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1)-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gram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n-</a:t>
            </a:r>
            <a:r>
              <a:rPr dirty="0"/>
              <a:t>gram</a:t>
            </a:r>
            <a:r>
              <a:rPr spc="-45" dirty="0"/>
              <a:t> </a:t>
            </a:r>
            <a:r>
              <a:rPr dirty="0"/>
              <a:t>Language</a:t>
            </a:r>
            <a:r>
              <a:rPr spc="-30" dirty="0"/>
              <a:t> </a:t>
            </a:r>
            <a:r>
              <a:rPr dirty="0"/>
              <a:t>Models: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391595" y="1871132"/>
            <a:ext cx="4084954" cy="0"/>
          </a:xfrm>
          <a:custGeom>
            <a:avLst/>
            <a:gdLst/>
            <a:ahLst/>
            <a:cxnLst/>
            <a:rect l="l" t="t" r="r" b="b"/>
            <a:pathLst>
              <a:path w="4084954">
                <a:moveTo>
                  <a:pt x="0" y="0"/>
                </a:moveTo>
                <a:lnTo>
                  <a:pt x="4084493" y="1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0023" y="2016716"/>
            <a:ext cx="2421890" cy="241300"/>
          </a:xfrm>
          <a:custGeom>
            <a:avLst/>
            <a:gdLst/>
            <a:ahLst/>
            <a:cxnLst/>
            <a:rect l="l" t="t" r="r" b="b"/>
            <a:pathLst>
              <a:path w="2421890" h="241300">
                <a:moveTo>
                  <a:pt x="2421467" y="0"/>
                </a:moveTo>
                <a:lnTo>
                  <a:pt x="2413135" y="46893"/>
                </a:lnTo>
                <a:lnTo>
                  <a:pt x="2390413" y="85186"/>
                </a:lnTo>
                <a:lnTo>
                  <a:pt x="2356712" y="111005"/>
                </a:lnTo>
                <a:lnTo>
                  <a:pt x="2315443" y="120472"/>
                </a:lnTo>
                <a:lnTo>
                  <a:pt x="1316757" y="120472"/>
                </a:lnTo>
                <a:lnTo>
                  <a:pt x="1275488" y="129939"/>
                </a:lnTo>
                <a:lnTo>
                  <a:pt x="1241787" y="155758"/>
                </a:lnTo>
                <a:lnTo>
                  <a:pt x="1219065" y="194051"/>
                </a:lnTo>
                <a:lnTo>
                  <a:pt x="1210734" y="240945"/>
                </a:lnTo>
                <a:lnTo>
                  <a:pt x="1202402" y="194051"/>
                </a:lnTo>
                <a:lnTo>
                  <a:pt x="1179680" y="155758"/>
                </a:lnTo>
                <a:lnTo>
                  <a:pt x="1145979" y="129939"/>
                </a:lnTo>
                <a:lnTo>
                  <a:pt x="1104710" y="120472"/>
                </a:lnTo>
                <a:lnTo>
                  <a:pt x="106023" y="120472"/>
                </a:lnTo>
                <a:lnTo>
                  <a:pt x="64754" y="111005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5952" y="1113028"/>
            <a:ext cx="7850505" cy="149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Suppose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learning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4-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gram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Language</a:t>
            </a:r>
            <a:r>
              <a:rPr sz="2200" spc="-10" dirty="0">
                <a:latin typeface="Calibri"/>
                <a:cs typeface="Calibri"/>
              </a:rPr>
              <a:t> Model.</a:t>
            </a:r>
            <a:endParaRPr sz="2200">
              <a:latin typeface="Calibri"/>
              <a:cs typeface="Calibri"/>
            </a:endParaRPr>
          </a:p>
          <a:p>
            <a:pPr marL="537845">
              <a:lnSpc>
                <a:spcPts val="2620"/>
              </a:lnSpc>
              <a:spcBef>
                <a:spcPts val="1655"/>
              </a:spcBef>
              <a:tabLst>
                <a:tab pos="7837170" algn="l"/>
              </a:tabLst>
            </a:pPr>
            <a:r>
              <a:rPr sz="2200" i="1" dirty="0">
                <a:latin typeface="Calibri"/>
                <a:cs typeface="Calibri"/>
              </a:rPr>
              <a:t>as the proctor started the clock, the students opened their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  <a:p>
            <a:pPr marL="1890395">
              <a:lnSpc>
                <a:spcPts val="2310"/>
              </a:lnSpc>
            </a:pP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discard</a:t>
            </a:r>
            <a:endParaRPr sz="2000">
              <a:latin typeface="Calibri"/>
              <a:cs typeface="Calibri"/>
            </a:endParaRPr>
          </a:p>
          <a:p>
            <a:pPr marL="4932680">
              <a:lnSpc>
                <a:spcPts val="2330"/>
              </a:lnSpc>
            </a:pP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condition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this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5952" y="4073652"/>
            <a:ext cx="5646420" cy="22231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suppose 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corpus: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“students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their”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“students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books</a:t>
            </a:r>
            <a:r>
              <a:rPr sz="2000" dirty="0">
                <a:latin typeface="Calibri"/>
                <a:cs typeface="Calibri"/>
              </a:rPr>
              <a:t>”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400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lr>
                <a:srgbClr val="FF07EB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P(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books </a:t>
            </a:r>
            <a:r>
              <a:rPr sz="2000" dirty="0">
                <a:latin typeface="Calibri"/>
                <a:cs typeface="Calibri"/>
              </a:rPr>
              <a:t>|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students opened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0.4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“students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exams</a:t>
            </a:r>
            <a:r>
              <a:rPr sz="2000" dirty="0">
                <a:latin typeface="Calibri"/>
                <a:cs typeface="Calibri"/>
              </a:rPr>
              <a:t>”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100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lr>
                <a:srgbClr val="FF07EB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P(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exams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| students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opened their) 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0.1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788" y="3024406"/>
            <a:ext cx="7016926" cy="6034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702153" y="4895505"/>
            <a:ext cx="241300" cy="1432560"/>
          </a:xfrm>
          <a:custGeom>
            <a:avLst/>
            <a:gdLst/>
            <a:ahLst/>
            <a:cxnLst/>
            <a:rect l="l" t="t" r="r" b="b"/>
            <a:pathLst>
              <a:path w="241300" h="1432560">
                <a:moveTo>
                  <a:pt x="1" y="0"/>
                </a:moveTo>
                <a:lnTo>
                  <a:pt x="46895" y="8331"/>
                </a:lnTo>
                <a:lnTo>
                  <a:pt x="85189" y="31053"/>
                </a:lnTo>
                <a:lnTo>
                  <a:pt x="111007" y="64754"/>
                </a:lnTo>
                <a:lnTo>
                  <a:pt x="120474" y="106023"/>
                </a:lnTo>
                <a:lnTo>
                  <a:pt x="120473" y="610048"/>
                </a:lnTo>
                <a:lnTo>
                  <a:pt x="129940" y="651316"/>
                </a:lnTo>
                <a:lnTo>
                  <a:pt x="155759" y="685017"/>
                </a:lnTo>
                <a:lnTo>
                  <a:pt x="194052" y="707739"/>
                </a:lnTo>
                <a:lnTo>
                  <a:pt x="240946" y="716071"/>
                </a:lnTo>
                <a:lnTo>
                  <a:pt x="194052" y="724402"/>
                </a:lnTo>
                <a:lnTo>
                  <a:pt x="155759" y="747124"/>
                </a:lnTo>
                <a:lnTo>
                  <a:pt x="129940" y="780825"/>
                </a:lnTo>
                <a:lnTo>
                  <a:pt x="120473" y="822094"/>
                </a:lnTo>
                <a:lnTo>
                  <a:pt x="120473" y="1326119"/>
                </a:lnTo>
                <a:lnTo>
                  <a:pt x="111005" y="1367387"/>
                </a:lnTo>
                <a:lnTo>
                  <a:pt x="85187" y="1401088"/>
                </a:lnTo>
                <a:lnTo>
                  <a:pt x="46893" y="1423810"/>
                </a:lnTo>
                <a:lnTo>
                  <a:pt x="0" y="1432142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21839" y="5277611"/>
            <a:ext cx="2702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Should</a:t>
            </a:r>
            <a:r>
              <a:rPr sz="2000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we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have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discarded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“proctor”</a:t>
            </a:r>
            <a:r>
              <a:rPr sz="2000" spc="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context?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7904" y="2963522"/>
            <a:ext cx="7113270" cy="712470"/>
            <a:chOff x="2537904" y="2963522"/>
            <a:chExt cx="7113270" cy="712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788" y="3024406"/>
              <a:ext cx="7016926" cy="6034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42667" y="2968284"/>
              <a:ext cx="7103745" cy="702945"/>
            </a:xfrm>
            <a:custGeom>
              <a:avLst/>
              <a:gdLst/>
              <a:ahLst/>
              <a:cxnLst/>
              <a:rect l="l" t="t" r="r" b="b"/>
              <a:pathLst>
                <a:path w="7103745" h="702945">
                  <a:moveTo>
                    <a:pt x="0" y="0"/>
                  </a:moveTo>
                  <a:lnTo>
                    <a:pt x="7103491" y="0"/>
                  </a:lnTo>
                  <a:lnTo>
                    <a:pt x="7103491" y="702872"/>
                  </a:lnTo>
                  <a:lnTo>
                    <a:pt x="0" y="70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7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</a:rPr>
              <a:t>Sparsity</a:t>
            </a:r>
            <a:r>
              <a:rPr spc="-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Problems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30" dirty="0"/>
              <a:t> </a:t>
            </a:r>
            <a:r>
              <a:rPr dirty="0"/>
              <a:t>Language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4346" y="5713225"/>
            <a:ext cx="5459730" cy="70802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Increasing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n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sparsity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problems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worse.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Typically,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can’t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n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bigger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1644" y="4109309"/>
            <a:ext cx="3500120" cy="1323975"/>
          </a:xfrm>
          <a:prstGeom prst="rect">
            <a:avLst/>
          </a:prstGeom>
          <a:ln w="28575">
            <a:solidFill>
              <a:srgbClr val="FF07E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 marR="113030">
              <a:lnSpc>
                <a:spcPct val="100000"/>
              </a:lnSpc>
              <a:spcBef>
                <a:spcPts val="25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“students </a:t>
            </a:r>
            <a:r>
              <a:rPr sz="2000" i="1" dirty="0">
                <a:latin typeface="Calibri"/>
                <a:cs typeface="Calibri"/>
              </a:rPr>
              <a:t>opened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their”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never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data?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can’t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calculate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any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𝑤</a:t>
            </a:r>
            <a:r>
              <a:rPr sz="2000" spc="-25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0021" y="2519004"/>
            <a:ext cx="5570220" cy="2259330"/>
            <a:chOff x="4080021" y="2519004"/>
            <a:chExt cx="5570220" cy="2259330"/>
          </a:xfrm>
        </p:grpSpPr>
        <p:sp>
          <p:nvSpPr>
            <p:cNvPr id="9" name="object 9"/>
            <p:cNvSpPr/>
            <p:nvPr/>
          </p:nvSpPr>
          <p:spPr>
            <a:xfrm>
              <a:off x="5489158" y="3490448"/>
              <a:ext cx="701040" cy="1287780"/>
            </a:xfrm>
            <a:custGeom>
              <a:avLst/>
              <a:gdLst/>
              <a:ahLst/>
              <a:cxnLst/>
              <a:rect l="l" t="t" r="r" b="b"/>
              <a:pathLst>
                <a:path w="701039" h="1287779">
                  <a:moveTo>
                    <a:pt x="647349" y="68757"/>
                  </a:moveTo>
                  <a:lnTo>
                    <a:pt x="0" y="1273820"/>
                  </a:lnTo>
                  <a:lnTo>
                    <a:pt x="25172" y="1287341"/>
                  </a:lnTo>
                  <a:lnTo>
                    <a:pt x="672521" y="82279"/>
                  </a:lnTo>
                  <a:lnTo>
                    <a:pt x="647349" y="68757"/>
                  </a:lnTo>
                  <a:close/>
                </a:path>
                <a:path w="701039" h="1287779">
                  <a:moveTo>
                    <a:pt x="698856" y="56169"/>
                  </a:moveTo>
                  <a:lnTo>
                    <a:pt x="654110" y="56169"/>
                  </a:lnTo>
                  <a:lnTo>
                    <a:pt x="679283" y="69692"/>
                  </a:lnTo>
                  <a:lnTo>
                    <a:pt x="672521" y="82279"/>
                  </a:lnTo>
                  <a:lnTo>
                    <a:pt x="697694" y="95802"/>
                  </a:lnTo>
                  <a:lnTo>
                    <a:pt x="698856" y="56169"/>
                  </a:lnTo>
                  <a:close/>
                </a:path>
                <a:path w="701039" h="1287779">
                  <a:moveTo>
                    <a:pt x="654110" y="56169"/>
                  </a:moveTo>
                  <a:lnTo>
                    <a:pt x="647349" y="68757"/>
                  </a:lnTo>
                  <a:lnTo>
                    <a:pt x="672521" y="82279"/>
                  </a:lnTo>
                  <a:lnTo>
                    <a:pt x="679283" y="69692"/>
                  </a:lnTo>
                  <a:lnTo>
                    <a:pt x="654110" y="56169"/>
                  </a:lnTo>
                  <a:close/>
                </a:path>
                <a:path w="701039" h="1287779">
                  <a:moveTo>
                    <a:pt x="700502" y="0"/>
                  </a:moveTo>
                  <a:lnTo>
                    <a:pt x="622176" y="55234"/>
                  </a:lnTo>
                  <a:lnTo>
                    <a:pt x="647349" y="68757"/>
                  </a:lnTo>
                  <a:lnTo>
                    <a:pt x="654110" y="56169"/>
                  </a:lnTo>
                  <a:lnTo>
                    <a:pt x="698856" y="56169"/>
                  </a:lnTo>
                  <a:lnTo>
                    <a:pt x="700502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89662" y="3334299"/>
              <a:ext cx="3294379" cy="312420"/>
            </a:xfrm>
            <a:custGeom>
              <a:avLst/>
              <a:gdLst/>
              <a:ahLst/>
              <a:cxnLst/>
              <a:rect l="l" t="t" r="r" b="b"/>
              <a:pathLst>
                <a:path w="3294379" h="312420">
                  <a:moveTo>
                    <a:pt x="0" y="0"/>
                  </a:moveTo>
                  <a:lnTo>
                    <a:pt x="3294266" y="0"/>
                  </a:lnTo>
                  <a:lnTo>
                    <a:pt x="3294266" y="312298"/>
                  </a:lnTo>
                  <a:lnTo>
                    <a:pt x="0" y="31229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4547" y="3005085"/>
              <a:ext cx="3621404" cy="312420"/>
            </a:xfrm>
            <a:custGeom>
              <a:avLst/>
              <a:gdLst/>
              <a:ahLst/>
              <a:cxnLst/>
              <a:rect l="l" t="t" r="r" b="b"/>
              <a:pathLst>
                <a:path w="3621404" h="312420">
                  <a:moveTo>
                    <a:pt x="0" y="0"/>
                  </a:moveTo>
                  <a:lnTo>
                    <a:pt x="3621025" y="0"/>
                  </a:lnTo>
                  <a:lnTo>
                    <a:pt x="3621025" y="312298"/>
                  </a:lnTo>
                  <a:lnTo>
                    <a:pt x="0" y="31229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80021" y="2519004"/>
              <a:ext cx="1934845" cy="656590"/>
            </a:xfrm>
            <a:custGeom>
              <a:avLst/>
              <a:gdLst/>
              <a:ahLst/>
              <a:cxnLst/>
              <a:rect l="l" t="t" r="r" b="b"/>
              <a:pathLst>
                <a:path w="1934845" h="656589">
                  <a:moveTo>
                    <a:pt x="1848590" y="629267"/>
                  </a:moveTo>
                  <a:lnTo>
                    <a:pt x="1839741" y="656437"/>
                  </a:lnTo>
                  <a:lnTo>
                    <a:pt x="1934526" y="642230"/>
                  </a:lnTo>
                  <a:lnTo>
                    <a:pt x="1925869" y="633691"/>
                  </a:lnTo>
                  <a:lnTo>
                    <a:pt x="1862174" y="633691"/>
                  </a:lnTo>
                  <a:lnTo>
                    <a:pt x="1848590" y="629267"/>
                  </a:lnTo>
                  <a:close/>
                </a:path>
                <a:path w="1934845" h="656589">
                  <a:moveTo>
                    <a:pt x="1857439" y="602097"/>
                  </a:moveTo>
                  <a:lnTo>
                    <a:pt x="1848590" y="629267"/>
                  </a:lnTo>
                  <a:lnTo>
                    <a:pt x="1862174" y="633691"/>
                  </a:lnTo>
                  <a:lnTo>
                    <a:pt x="1871023" y="606521"/>
                  </a:lnTo>
                  <a:lnTo>
                    <a:pt x="1857439" y="602097"/>
                  </a:lnTo>
                  <a:close/>
                </a:path>
                <a:path w="1934845" h="656589">
                  <a:moveTo>
                    <a:pt x="1866289" y="574926"/>
                  </a:moveTo>
                  <a:lnTo>
                    <a:pt x="1857439" y="602097"/>
                  </a:lnTo>
                  <a:lnTo>
                    <a:pt x="1871023" y="606521"/>
                  </a:lnTo>
                  <a:lnTo>
                    <a:pt x="1862174" y="633691"/>
                  </a:lnTo>
                  <a:lnTo>
                    <a:pt x="1925869" y="633691"/>
                  </a:lnTo>
                  <a:lnTo>
                    <a:pt x="1866289" y="574926"/>
                  </a:lnTo>
                  <a:close/>
                </a:path>
                <a:path w="1934845" h="656589">
                  <a:moveTo>
                    <a:pt x="8849" y="0"/>
                  </a:moveTo>
                  <a:lnTo>
                    <a:pt x="0" y="27170"/>
                  </a:lnTo>
                  <a:lnTo>
                    <a:pt x="1848590" y="629267"/>
                  </a:lnTo>
                  <a:lnTo>
                    <a:pt x="1857439" y="602097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007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58352" y="3793235"/>
            <a:ext cx="1957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Sparsity</a:t>
            </a:r>
            <a:r>
              <a:rPr sz="20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Problem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07EB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5480" y="1209150"/>
            <a:ext cx="3258185" cy="1323975"/>
          </a:xfrm>
          <a:prstGeom prst="rect">
            <a:avLst/>
          </a:prstGeom>
          <a:ln w="28575">
            <a:solidFill>
              <a:srgbClr val="007C92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 marR="120650">
              <a:lnSpc>
                <a:spcPct val="100000"/>
              </a:lnSpc>
              <a:spcBef>
                <a:spcPts val="26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“students </a:t>
            </a:r>
            <a:r>
              <a:rPr sz="2000" i="1" dirty="0">
                <a:latin typeface="Calibri"/>
                <a:cs typeface="Calibri"/>
              </a:rPr>
              <a:t>opened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their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000" i="1" dirty="0">
                <a:latin typeface="Calibri"/>
                <a:cs typeface="Calibri"/>
              </a:rPr>
              <a:t>” </a:t>
            </a:r>
            <a:r>
              <a:rPr sz="2000" spc="-20" dirty="0">
                <a:latin typeface="Calibri"/>
                <a:cs typeface="Calibri"/>
              </a:rPr>
              <a:t>never </a:t>
            </a:r>
            <a:r>
              <a:rPr sz="2000" dirty="0">
                <a:latin typeface="Calibri"/>
                <a:cs typeface="Calibri"/>
              </a:rPr>
              <a:t>occurred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data?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000" spc="5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libri"/>
                <a:cs typeface="Calibri"/>
              </a:rPr>
              <a:t>has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0!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5329" y="894588"/>
            <a:ext cx="1957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Sparsity</a:t>
            </a:r>
            <a:r>
              <a:rPr sz="20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Problem</a:t>
            </a:r>
            <a:r>
              <a:rPr sz="2000" spc="-3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007C92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6154" y="1347650"/>
            <a:ext cx="3420745" cy="1016000"/>
          </a:xfrm>
          <a:prstGeom prst="rect">
            <a:avLst/>
          </a:prstGeom>
          <a:ln w="28575">
            <a:solidFill>
              <a:srgbClr val="007C9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210185">
              <a:lnSpc>
                <a:spcPct val="100000"/>
              </a:lnSpc>
              <a:spcBef>
                <a:spcPts val="25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(Partial)</a:t>
            </a:r>
            <a:r>
              <a:rPr sz="20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Solution: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𝛿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∈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𝑉</a:t>
            </a:r>
            <a:r>
              <a:rPr sz="2000" spc="-25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smoothing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3154" y="1814173"/>
            <a:ext cx="853440" cy="85725"/>
          </a:xfrm>
          <a:custGeom>
            <a:avLst/>
            <a:gdLst/>
            <a:ahLst/>
            <a:cxnLst/>
            <a:rect l="l" t="t" r="r" b="b"/>
            <a:pathLst>
              <a:path w="853440" h="85725">
                <a:moveTo>
                  <a:pt x="825791" y="28312"/>
                </a:moveTo>
                <a:lnTo>
                  <a:pt x="781316" y="28312"/>
                </a:lnTo>
                <a:lnTo>
                  <a:pt x="781832" y="56882"/>
                </a:lnTo>
                <a:lnTo>
                  <a:pt x="767547" y="57139"/>
                </a:lnTo>
                <a:lnTo>
                  <a:pt x="768062" y="85711"/>
                </a:lnTo>
                <a:lnTo>
                  <a:pt x="853000" y="41308"/>
                </a:lnTo>
                <a:lnTo>
                  <a:pt x="825791" y="28312"/>
                </a:lnTo>
                <a:close/>
              </a:path>
              <a:path w="853440" h="85725">
                <a:moveTo>
                  <a:pt x="767031" y="28569"/>
                </a:moveTo>
                <a:lnTo>
                  <a:pt x="0" y="42412"/>
                </a:lnTo>
                <a:lnTo>
                  <a:pt x="514" y="70982"/>
                </a:lnTo>
                <a:lnTo>
                  <a:pt x="767547" y="57139"/>
                </a:lnTo>
                <a:lnTo>
                  <a:pt x="767031" y="28569"/>
                </a:lnTo>
                <a:close/>
              </a:path>
              <a:path w="853440" h="85725">
                <a:moveTo>
                  <a:pt x="781316" y="28312"/>
                </a:moveTo>
                <a:lnTo>
                  <a:pt x="767031" y="28569"/>
                </a:lnTo>
                <a:lnTo>
                  <a:pt x="767547" y="57139"/>
                </a:lnTo>
                <a:lnTo>
                  <a:pt x="781832" y="56882"/>
                </a:lnTo>
                <a:lnTo>
                  <a:pt x="781316" y="28312"/>
                </a:lnTo>
                <a:close/>
              </a:path>
              <a:path w="853440" h="85725">
                <a:moveTo>
                  <a:pt x="766516" y="0"/>
                </a:moveTo>
                <a:lnTo>
                  <a:pt x="767031" y="28569"/>
                </a:lnTo>
                <a:lnTo>
                  <a:pt x="781316" y="28312"/>
                </a:lnTo>
                <a:lnTo>
                  <a:pt x="825791" y="28312"/>
                </a:lnTo>
                <a:lnTo>
                  <a:pt x="766516" y="0"/>
                </a:lnTo>
                <a:close/>
              </a:path>
            </a:pathLst>
          </a:custGeom>
          <a:solidFill>
            <a:srgbClr val="007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66156" y="4247809"/>
            <a:ext cx="3621404" cy="1016000"/>
          </a:xfrm>
          <a:prstGeom prst="rect">
            <a:avLst/>
          </a:prstGeom>
          <a:ln w="28575">
            <a:solidFill>
              <a:srgbClr val="FF07EB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 marR="187960">
              <a:lnSpc>
                <a:spcPct val="100000"/>
              </a:lnSpc>
              <a:spcBef>
                <a:spcPts val="265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(Partial)</a:t>
            </a:r>
            <a:r>
              <a:rPr sz="2000" b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Solution: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Just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condition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“opened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their”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instead.</a:t>
            </a:r>
            <a:endParaRPr sz="20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called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backoff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01538" y="4714022"/>
            <a:ext cx="1064895" cy="85725"/>
          </a:xfrm>
          <a:custGeom>
            <a:avLst/>
            <a:gdLst/>
            <a:ahLst/>
            <a:cxnLst/>
            <a:rect l="l" t="t" r="r" b="b"/>
            <a:pathLst>
              <a:path w="1064895" h="85725">
                <a:moveTo>
                  <a:pt x="1037123" y="28365"/>
                </a:moveTo>
                <a:lnTo>
                  <a:pt x="992981" y="28365"/>
                </a:lnTo>
                <a:lnTo>
                  <a:pt x="993393" y="56937"/>
                </a:lnTo>
                <a:lnTo>
                  <a:pt x="979107" y="57144"/>
                </a:lnTo>
                <a:lnTo>
                  <a:pt x="979520" y="85716"/>
                </a:lnTo>
                <a:lnTo>
                  <a:pt x="1064616" y="41619"/>
                </a:lnTo>
                <a:lnTo>
                  <a:pt x="1037123" y="28365"/>
                </a:lnTo>
                <a:close/>
              </a:path>
              <a:path w="1064895" h="85725">
                <a:moveTo>
                  <a:pt x="978695" y="28571"/>
                </a:moveTo>
                <a:lnTo>
                  <a:pt x="0" y="42721"/>
                </a:lnTo>
                <a:lnTo>
                  <a:pt x="412" y="71292"/>
                </a:lnTo>
                <a:lnTo>
                  <a:pt x="979107" y="57144"/>
                </a:lnTo>
                <a:lnTo>
                  <a:pt x="978695" y="28571"/>
                </a:lnTo>
                <a:close/>
              </a:path>
              <a:path w="1064895" h="85725">
                <a:moveTo>
                  <a:pt x="992981" y="28365"/>
                </a:moveTo>
                <a:lnTo>
                  <a:pt x="978695" y="28571"/>
                </a:lnTo>
                <a:lnTo>
                  <a:pt x="979107" y="57144"/>
                </a:lnTo>
                <a:lnTo>
                  <a:pt x="993393" y="56937"/>
                </a:lnTo>
                <a:lnTo>
                  <a:pt x="992981" y="28365"/>
                </a:lnTo>
                <a:close/>
              </a:path>
              <a:path w="1064895" h="85725">
                <a:moveTo>
                  <a:pt x="978282" y="0"/>
                </a:moveTo>
                <a:lnTo>
                  <a:pt x="978695" y="28571"/>
                </a:lnTo>
                <a:lnTo>
                  <a:pt x="992981" y="28365"/>
                </a:lnTo>
                <a:lnTo>
                  <a:pt x="1037123" y="28365"/>
                </a:lnTo>
                <a:lnTo>
                  <a:pt x="978282" y="0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8788" y="2423947"/>
            <a:ext cx="7045959" cy="1203960"/>
            <a:chOff x="2598788" y="2423947"/>
            <a:chExt cx="7045959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788" y="3024406"/>
              <a:ext cx="7016926" cy="6034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09320" y="3008309"/>
              <a:ext cx="3621404" cy="312420"/>
            </a:xfrm>
            <a:custGeom>
              <a:avLst/>
              <a:gdLst/>
              <a:ahLst/>
              <a:cxnLst/>
              <a:rect l="l" t="t" r="r" b="b"/>
              <a:pathLst>
                <a:path w="3621404" h="312420">
                  <a:moveTo>
                    <a:pt x="0" y="0"/>
                  </a:moveTo>
                  <a:lnTo>
                    <a:pt x="3621025" y="0"/>
                  </a:lnTo>
                  <a:lnTo>
                    <a:pt x="3621025" y="312298"/>
                  </a:lnTo>
                  <a:lnTo>
                    <a:pt x="0" y="31229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28398" y="2423947"/>
              <a:ext cx="1774825" cy="723265"/>
            </a:xfrm>
            <a:custGeom>
              <a:avLst/>
              <a:gdLst/>
              <a:ahLst/>
              <a:cxnLst/>
              <a:rect l="l" t="t" r="r" b="b"/>
              <a:pathLst>
                <a:path w="1774825" h="723264">
                  <a:moveTo>
                    <a:pt x="1689618" y="696701"/>
                  </a:moveTo>
                  <a:lnTo>
                    <a:pt x="1679083" y="723263"/>
                  </a:lnTo>
                  <a:lnTo>
                    <a:pt x="1774572" y="715026"/>
                  </a:lnTo>
                  <a:lnTo>
                    <a:pt x="1762897" y="701969"/>
                  </a:lnTo>
                  <a:lnTo>
                    <a:pt x="1702899" y="701969"/>
                  </a:lnTo>
                  <a:lnTo>
                    <a:pt x="1689618" y="696701"/>
                  </a:lnTo>
                  <a:close/>
                </a:path>
                <a:path w="1774825" h="723264">
                  <a:moveTo>
                    <a:pt x="1700153" y="670140"/>
                  </a:moveTo>
                  <a:lnTo>
                    <a:pt x="1689618" y="696701"/>
                  </a:lnTo>
                  <a:lnTo>
                    <a:pt x="1702899" y="701969"/>
                  </a:lnTo>
                  <a:lnTo>
                    <a:pt x="1713434" y="675407"/>
                  </a:lnTo>
                  <a:lnTo>
                    <a:pt x="1700153" y="670140"/>
                  </a:lnTo>
                  <a:close/>
                </a:path>
                <a:path w="1774825" h="723264">
                  <a:moveTo>
                    <a:pt x="1710688" y="643577"/>
                  </a:moveTo>
                  <a:lnTo>
                    <a:pt x="1700153" y="670140"/>
                  </a:lnTo>
                  <a:lnTo>
                    <a:pt x="1713434" y="675407"/>
                  </a:lnTo>
                  <a:lnTo>
                    <a:pt x="1702899" y="701969"/>
                  </a:lnTo>
                  <a:lnTo>
                    <a:pt x="1762897" y="701969"/>
                  </a:lnTo>
                  <a:lnTo>
                    <a:pt x="1710688" y="643577"/>
                  </a:lnTo>
                  <a:close/>
                </a:path>
                <a:path w="1774825" h="723264">
                  <a:moveTo>
                    <a:pt x="10534" y="0"/>
                  </a:moveTo>
                  <a:lnTo>
                    <a:pt x="0" y="26562"/>
                  </a:lnTo>
                  <a:lnTo>
                    <a:pt x="1689618" y="696701"/>
                  </a:lnTo>
                  <a:lnTo>
                    <a:pt x="1700153" y="670140"/>
                  </a:lnTo>
                  <a:lnTo>
                    <a:pt x="1053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</a:rPr>
              <a:t>Storage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Problems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10" dirty="0"/>
              <a:t>n-</a:t>
            </a:r>
            <a:r>
              <a:rPr dirty="0"/>
              <a:t>gram</a:t>
            </a:r>
            <a:r>
              <a:rPr spc="-30" dirty="0"/>
              <a:t> </a:t>
            </a:r>
            <a:r>
              <a:rPr dirty="0"/>
              <a:t>Language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46540" y="1236899"/>
            <a:ext cx="3374390" cy="120078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1440" marR="199390">
              <a:lnSpc>
                <a:spcPct val="100800"/>
              </a:lnSpc>
              <a:spcBef>
                <a:spcPts val="125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Storage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store </a:t>
            </a:r>
            <a:r>
              <a:rPr sz="2400" dirty="0">
                <a:latin typeface="Calibri"/>
                <a:cs typeface="Calibri"/>
              </a:rPr>
              <a:t>count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-grams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saw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corpus.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5385" y="4762393"/>
            <a:ext cx="3731260" cy="83121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00965" marR="94615" indent="194945">
              <a:lnSpc>
                <a:spcPct val="100800"/>
              </a:lnSpc>
              <a:spcBef>
                <a:spcPts val="130"/>
              </a:spcBef>
            </a:pPr>
            <a:r>
              <a:rPr sz="2400" dirty="0">
                <a:latin typeface="Calibri"/>
                <a:cs typeface="Calibri"/>
              </a:rPr>
              <a:t>Increasing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increasing </a:t>
            </a:r>
            <a:r>
              <a:rPr sz="2400" dirty="0">
                <a:latin typeface="Calibri"/>
                <a:cs typeface="Calibri"/>
              </a:rPr>
              <a:t>corpus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size!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n-</a:t>
            </a:r>
            <a:r>
              <a:rPr dirty="0"/>
              <a:t>gram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10" dirty="0"/>
              <a:t> </a:t>
            </a:r>
            <a:r>
              <a:rPr dirty="0"/>
              <a:t>Models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64335"/>
            <a:ext cx="831977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You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build 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simple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trigram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Language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Model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over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50" dirty="0">
                <a:latin typeface="Calibri"/>
                <a:cs typeface="Calibri"/>
              </a:rPr>
              <a:t>a</a:t>
            </a:r>
            <a:endParaRPr sz="2300">
              <a:latin typeface="Calibri"/>
              <a:cs typeface="Calibri"/>
            </a:endParaRPr>
          </a:p>
          <a:p>
            <a:pPr marL="354965">
              <a:lnSpc>
                <a:spcPts val="2725"/>
              </a:lnSpc>
            </a:pPr>
            <a:r>
              <a:rPr sz="2300" dirty="0">
                <a:latin typeface="Calibri"/>
                <a:cs typeface="Calibri"/>
              </a:rPr>
              <a:t>1.7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million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 corpus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(Reuters) in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few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seconds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on your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laptop*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933" y="2218435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i="1" dirty="0">
                <a:latin typeface="Calibri"/>
                <a:cs typeface="Calibri"/>
              </a:rPr>
              <a:t>today 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1513" y="6262115"/>
            <a:ext cx="4446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*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Try </a:t>
            </a:r>
            <a:r>
              <a:rPr sz="1400" b="1" dirty="0">
                <a:latin typeface="Calibri"/>
                <a:cs typeface="Calibri"/>
              </a:rPr>
              <a:t>for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yourself: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https://nlpforhackers.io/language-models/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4389" y="6226555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Otherwise,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seems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reasonable!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38061" y="2724911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28574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78581" y="1369250"/>
                </a:lnTo>
                <a:lnTo>
                  <a:pt x="28575" y="1369250"/>
                </a:lnTo>
                <a:lnTo>
                  <a:pt x="28574" y="1354963"/>
                </a:lnTo>
                <a:close/>
              </a:path>
              <a:path w="85725" h="1440814">
                <a:moveTo>
                  <a:pt x="57148" y="0"/>
                </a:moveTo>
                <a:lnTo>
                  <a:pt x="28573" y="0"/>
                </a:lnTo>
                <a:lnTo>
                  <a:pt x="28575" y="1369250"/>
                </a:lnTo>
                <a:lnTo>
                  <a:pt x="57150" y="1369250"/>
                </a:lnTo>
                <a:lnTo>
                  <a:pt x="57148" y="0"/>
                </a:lnTo>
                <a:close/>
              </a:path>
              <a:path w="85725" h="1440814">
                <a:moveTo>
                  <a:pt x="85725" y="1354963"/>
                </a:moveTo>
                <a:lnTo>
                  <a:pt x="57149" y="1354963"/>
                </a:lnTo>
                <a:lnTo>
                  <a:pt x="57150" y="1369250"/>
                </a:lnTo>
                <a:lnTo>
                  <a:pt x="78581" y="1369250"/>
                </a:lnTo>
                <a:lnTo>
                  <a:pt x="85725" y="1354963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3212" y="4320467"/>
            <a:ext cx="2362200" cy="1485265"/>
          </a:xfrm>
          <a:custGeom>
            <a:avLst/>
            <a:gdLst/>
            <a:ahLst/>
            <a:cxnLst/>
            <a:rect l="l" t="t" r="r" b="b"/>
            <a:pathLst>
              <a:path w="2362200" h="1485264">
                <a:moveTo>
                  <a:pt x="0" y="0"/>
                </a:moveTo>
                <a:lnTo>
                  <a:pt x="2362200" y="0"/>
                </a:lnTo>
                <a:lnTo>
                  <a:pt x="2362200" y="1485022"/>
                </a:lnTo>
                <a:lnTo>
                  <a:pt x="0" y="148502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36352" y="4340860"/>
            <a:ext cx="58166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latin typeface="Consolas"/>
                <a:cs typeface="Consolas"/>
              </a:rPr>
              <a:t>0.153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ts val="1910"/>
              </a:lnSpc>
            </a:pPr>
            <a:r>
              <a:rPr sz="1600" spc="-10" dirty="0">
                <a:latin typeface="Consolas"/>
                <a:cs typeface="Consolas"/>
              </a:rPr>
              <a:t>0.153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1952" y="4340860"/>
            <a:ext cx="803910" cy="1247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company </a:t>
            </a:r>
            <a:r>
              <a:rPr sz="1600" spc="-20" dirty="0">
                <a:latin typeface="Consolas"/>
                <a:cs typeface="Consolas"/>
              </a:rPr>
              <a:t>bank </a:t>
            </a:r>
            <a:r>
              <a:rPr sz="1600" spc="-10" dirty="0">
                <a:latin typeface="Consolas"/>
                <a:cs typeface="Consolas"/>
              </a:rPr>
              <a:t>price italian emirate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6352" y="4822444"/>
            <a:ext cx="581660" cy="93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onsolas"/>
                <a:cs typeface="Consolas"/>
              </a:rPr>
              <a:t>0.077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0.039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ts val="1895"/>
              </a:lnSpc>
            </a:pPr>
            <a:r>
              <a:rPr sz="1600" spc="-10" dirty="0">
                <a:latin typeface="Consolas"/>
                <a:cs typeface="Consolas"/>
              </a:rPr>
              <a:t>0.039</a:t>
            </a:r>
            <a:endParaRPr sz="1600">
              <a:latin typeface="Consolas"/>
              <a:cs typeface="Consolas"/>
            </a:endParaRPr>
          </a:p>
          <a:p>
            <a:pPr marL="150495">
              <a:lnSpc>
                <a:spcPts val="1305"/>
              </a:lnSpc>
            </a:pPr>
            <a:r>
              <a:rPr sz="1100" dirty="0">
                <a:latin typeface="Consolas"/>
                <a:cs typeface="Consolas"/>
              </a:rPr>
              <a:t>…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16608" y="3117596"/>
            <a:ext cx="13779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get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6103" y="4379467"/>
            <a:ext cx="197485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Sparsity</a:t>
            </a:r>
            <a:r>
              <a:rPr sz="1800" b="1" u="sng" spc="-5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problem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not much</a:t>
            </a:r>
            <a:r>
              <a:rPr sz="1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granularity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94125" y="4344531"/>
            <a:ext cx="1597025" cy="552450"/>
            <a:chOff x="3794125" y="4344531"/>
            <a:chExt cx="1597025" cy="552450"/>
          </a:xfrm>
        </p:grpSpPr>
        <p:sp>
          <p:nvSpPr>
            <p:cNvPr id="15" name="object 15"/>
            <p:cNvSpPr/>
            <p:nvPr/>
          </p:nvSpPr>
          <p:spPr>
            <a:xfrm>
              <a:off x="4526724" y="4570952"/>
              <a:ext cx="864235" cy="84455"/>
            </a:xfrm>
            <a:custGeom>
              <a:avLst/>
              <a:gdLst/>
              <a:ahLst/>
              <a:cxnLst/>
              <a:rect l="l" t="t" r="r" b="b"/>
              <a:pathLst>
                <a:path w="864235" h="84454">
                  <a:moveTo>
                    <a:pt x="74347" y="8089"/>
                  </a:moveTo>
                  <a:lnTo>
                    <a:pt x="0" y="49690"/>
                  </a:lnTo>
                  <a:lnTo>
                    <a:pt x="77889" y="84208"/>
                  </a:lnTo>
                  <a:lnTo>
                    <a:pt x="76588" y="56254"/>
                  </a:lnTo>
                  <a:lnTo>
                    <a:pt x="63874" y="56254"/>
                  </a:lnTo>
                  <a:lnTo>
                    <a:pt x="62989" y="37224"/>
                  </a:lnTo>
                  <a:lnTo>
                    <a:pt x="75675" y="36634"/>
                  </a:lnTo>
                  <a:lnTo>
                    <a:pt x="74347" y="8089"/>
                  </a:lnTo>
                  <a:close/>
                </a:path>
                <a:path w="864235" h="84454">
                  <a:moveTo>
                    <a:pt x="75675" y="36634"/>
                  </a:moveTo>
                  <a:lnTo>
                    <a:pt x="62989" y="37224"/>
                  </a:lnTo>
                  <a:lnTo>
                    <a:pt x="63874" y="56254"/>
                  </a:lnTo>
                  <a:lnTo>
                    <a:pt x="76560" y="55664"/>
                  </a:lnTo>
                  <a:lnTo>
                    <a:pt x="75675" y="36634"/>
                  </a:lnTo>
                  <a:close/>
                </a:path>
                <a:path w="864235" h="84454">
                  <a:moveTo>
                    <a:pt x="76560" y="55664"/>
                  </a:moveTo>
                  <a:lnTo>
                    <a:pt x="63874" y="56254"/>
                  </a:lnTo>
                  <a:lnTo>
                    <a:pt x="76588" y="56254"/>
                  </a:lnTo>
                  <a:lnTo>
                    <a:pt x="76560" y="55664"/>
                  </a:lnTo>
                  <a:close/>
                </a:path>
                <a:path w="864235" h="84454">
                  <a:moveTo>
                    <a:pt x="863158" y="0"/>
                  </a:moveTo>
                  <a:lnTo>
                    <a:pt x="75675" y="36634"/>
                  </a:lnTo>
                  <a:lnTo>
                    <a:pt x="76560" y="55664"/>
                  </a:lnTo>
                  <a:lnTo>
                    <a:pt x="864043" y="19029"/>
                  </a:lnTo>
                  <a:lnTo>
                    <a:pt x="86315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08412" y="4358819"/>
              <a:ext cx="718820" cy="523875"/>
            </a:xfrm>
            <a:custGeom>
              <a:avLst/>
              <a:gdLst/>
              <a:ahLst/>
              <a:cxnLst/>
              <a:rect l="l" t="t" r="r" b="b"/>
              <a:pathLst>
                <a:path w="718820" h="523875">
                  <a:moveTo>
                    <a:pt x="0" y="0"/>
                  </a:moveTo>
                  <a:lnTo>
                    <a:pt x="718313" y="0"/>
                  </a:lnTo>
                  <a:lnTo>
                    <a:pt x="718313" y="523648"/>
                  </a:lnTo>
                  <a:lnTo>
                    <a:pt x="0" y="5236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49202" y="2032508"/>
            <a:ext cx="2602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Business</a:t>
            </a:r>
            <a:r>
              <a:rPr sz="1800" spc="-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financial </a:t>
            </a:r>
            <a:r>
              <a:rPr sz="1800" spc="-20" dirty="0">
                <a:solidFill>
                  <a:srgbClr val="007C92"/>
                </a:solidFill>
                <a:latin typeface="Calibri"/>
                <a:cs typeface="Calibri"/>
              </a:rPr>
              <a:t>news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65612" y="1854987"/>
            <a:ext cx="709295" cy="349250"/>
          </a:xfrm>
          <a:custGeom>
            <a:avLst/>
            <a:gdLst/>
            <a:ahLst/>
            <a:cxnLst/>
            <a:rect l="l" t="t" r="r" b="b"/>
            <a:pathLst>
              <a:path w="709295" h="349250">
                <a:moveTo>
                  <a:pt x="72791" y="25748"/>
                </a:moveTo>
                <a:lnTo>
                  <a:pt x="64529" y="42913"/>
                </a:lnTo>
                <a:lnTo>
                  <a:pt x="700719" y="349117"/>
                </a:lnTo>
                <a:lnTo>
                  <a:pt x="708981" y="331952"/>
                </a:lnTo>
                <a:lnTo>
                  <a:pt x="72791" y="25748"/>
                </a:lnTo>
                <a:close/>
              </a:path>
              <a:path w="709295" h="349250">
                <a:moveTo>
                  <a:pt x="85183" y="0"/>
                </a:moveTo>
                <a:lnTo>
                  <a:pt x="0" y="1283"/>
                </a:lnTo>
                <a:lnTo>
                  <a:pt x="52137" y="68661"/>
                </a:lnTo>
                <a:lnTo>
                  <a:pt x="64529" y="42913"/>
                </a:lnTo>
                <a:lnTo>
                  <a:pt x="53086" y="37405"/>
                </a:lnTo>
                <a:lnTo>
                  <a:pt x="61347" y="20239"/>
                </a:lnTo>
                <a:lnTo>
                  <a:pt x="75442" y="20239"/>
                </a:lnTo>
                <a:lnTo>
                  <a:pt x="85183" y="0"/>
                </a:lnTo>
                <a:close/>
              </a:path>
              <a:path w="709295" h="349250">
                <a:moveTo>
                  <a:pt x="61347" y="20239"/>
                </a:moveTo>
                <a:lnTo>
                  <a:pt x="53086" y="37405"/>
                </a:lnTo>
                <a:lnTo>
                  <a:pt x="64529" y="42913"/>
                </a:lnTo>
                <a:lnTo>
                  <a:pt x="72791" y="25748"/>
                </a:lnTo>
                <a:lnTo>
                  <a:pt x="61347" y="20239"/>
                </a:lnTo>
                <a:close/>
              </a:path>
              <a:path w="709295" h="349250">
                <a:moveTo>
                  <a:pt x="75442" y="20239"/>
                </a:moveTo>
                <a:lnTo>
                  <a:pt x="61347" y="20239"/>
                </a:lnTo>
                <a:lnTo>
                  <a:pt x="72791" y="25748"/>
                </a:lnTo>
                <a:lnTo>
                  <a:pt x="75442" y="20239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n-gram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25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also</a:t>
            </a:r>
            <a:r>
              <a:rPr spc="-20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0" dirty="0"/>
              <a:t> </a:t>
            </a:r>
            <a:r>
              <a:rPr dirty="0"/>
              <a:t>Model</a:t>
            </a:r>
            <a:r>
              <a:rPr spc="-1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>
                <a:solidFill>
                  <a:srgbClr val="007C92"/>
                </a:solidFill>
              </a:rPr>
              <a:t>generate </a:t>
            </a:r>
            <a:r>
              <a:rPr spc="-20" dirty="0">
                <a:solidFill>
                  <a:srgbClr val="007C92"/>
                </a:solidFill>
              </a:rPr>
              <a:t>text</a:t>
            </a:r>
          </a:p>
          <a:p>
            <a:pPr>
              <a:lnSpc>
                <a:spcPct val="100000"/>
              </a:lnSpc>
            </a:pPr>
            <a:endParaRPr sz="2900"/>
          </a:p>
          <a:p>
            <a:pPr marR="700405" algn="ctr">
              <a:lnSpc>
                <a:spcPct val="100000"/>
              </a:lnSpc>
              <a:spcBef>
                <a:spcPts val="2265"/>
              </a:spcBef>
              <a:tabLst>
                <a:tab pos="2317115" algn="l"/>
              </a:tabLst>
            </a:pPr>
            <a:r>
              <a:rPr i="1" dirty="0">
                <a:latin typeface="Calibri"/>
                <a:cs typeface="Calibri"/>
              </a:rPr>
              <a:t>today the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" name="object 4"/>
          <p:cNvSpPr/>
          <p:nvPr/>
        </p:nvSpPr>
        <p:spPr>
          <a:xfrm>
            <a:off x="2275949" y="2591872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3" y="1"/>
                </a:moveTo>
                <a:lnTo>
                  <a:pt x="1117731" y="46894"/>
                </a:lnTo>
                <a:lnTo>
                  <a:pt x="1095009" y="85188"/>
                </a:lnTo>
                <a:lnTo>
                  <a:pt x="1061309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4" y="155758"/>
                </a:lnTo>
                <a:lnTo>
                  <a:pt x="571363" y="194052"/>
                </a:lnTo>
                <a:lnTo>
                  <a:pt x="563031" y="240946"/>
                </a:lnTo>
                <a:lnTo>
                  <a:pt x="554699" y="194052"/>
                </a:lnTo>
                <a:lnTo>
                  <a:pt x="531978" y="155758"/>
                </a:lnTo>
                <a:lnTo>
                  <a:pt x="498277" y="129940"/>
                </a:lnTo>
                <a:lnTo>
                  <a:pt x="457008" y="120473"/>
                </a:lnTo>
                <a:lnTo>
                  <a:pt x="106022" y="120473"/>
                </a:lnTo>
                <a:lnTo>
                  <a:pt x="64753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46913" y="2808732"/>
            <a:ext cx="158559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31140" marR="5080" indent="-219075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solidFill>
                  <a:srgbClr val="FF07EB"/>
                </a:solidFill>
                <a:latin typeface="Calibri"/>
                <a:cs typeface="Calibri"/>
              </a:rPr>
              <a:t>condition </a:t>
            </a:r>
            <a:r>
              <a:rPr sz="3200" dirty="0">
                <a:solidFill>
                  <a:srgbClr val="FF07EB"/>
                </a:solidFill>
                <a:latin typeface="Calibri"/>
                <a:cs typeface="Calibri"/>
              </a:rPr>
              <a:t>on</a:t>
            </a:r>
            <a:r>
              <a:rPr sz="32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212" y="4320467"/>
          <a:ext cx="236283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3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company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3020" marB="0">
                    <a:lnT w="28575">
                      <a:solidFill>
                        <a:srgbClr val="FF07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0.153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3020" marB="0">
                    <a:lnT w="28575">
                      <a:solidFill>
                        <a:srgbClr val="FF07EB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L="90805">
                        <a:lnSpc>
                          <a:spcPts val="1655"/>
                        </a:lnSpc>
                      </a:pPr>
                      <a:r>
                        <a:rPr sz="1600" spc="-20" dirty="0">
                          <a:latin typeface="Consolas"/>
                          <a:cs typeface="Consolas"/>
                        </a:rPr>
                        <a:t>bank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5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0.153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L="90805">
                        <a:lnSpc>
                          <a:spcPts val="165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price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5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0.077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90805">
                        <a:lnSpc>
                          <a:spcPts val="177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italian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77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0.039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90805">
                        <a:lnSpc>
                          <a:spcPts val="165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emirate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28575">
                      <a:solidFill>
                        <a:srgbClr val="FF0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9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0.039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205740">
                        <a:lnSpc>
                          <a:spcPts val="1305"/>
                        </a:lnSpc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…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28575">
                      <a:solidFill>
                        <a:srgbClr val="FF0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938061" y="2724911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28574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78581" y="1369250"/>
                </a:lnTo>
                <a:lnTo>
                  <a:pt x="28575" y="1369250"/>
                </a:lnTo>
                <a:lnTo>
                  <a:pt x="28574" y="1354963"/>
                </a:lnTo>
                <a:close/>
              </a:path>
              <a:path w="85725" h="1440814">
                <a:moveTo>
                  <a:pt x="57148" y="0"/>
                </a:moveTo>
                <a:lnTo>
                  <a:pt x="28573" y="0"/>
                </a:lnTo>
                <a:lnTo>
                  <a:pt x="28575" y="1369250"/>
                </a:lnTo>
                <a:lnTo>
                  <a:pt x="57150" y="1369250"/>
                </a:lnTo>
                <a:lnTo>
                  <a:pt x="57148" y="0"/>
                </a:lnTo>
                <a:close/>
              </a:path>
              <a:path w="85725" h="1440814">
                <a:moveTo>
                  <a:pt x="85725" y="1354963"/>
                </a:moveTo>
                <a:lnTo>
                  <a:pt x="57149" y="1354963"/>
                </a:lnTo>
                <a:lnTo>
                  <a:pt x="57150" y="1369250"/>
                </a:lnTo>
                <a:lnTo>
                  <a:pt x="78581" y="1369250"/>
                </a:lnTo>
                <a:lnTo>
                  <a:pt x="85725" y="1354963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6608" y="3117596"/>
            <a:ext cx="13779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get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0130" y="4888483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C92"/>
                </a:solidFill>
                <a:latin typeface="Calibri"/>
                <a:cs typeface="Calibri"/>
              </a:rPr>
              <a:t>sample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5724" y="4800600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3" y="0"/>
                </a:lnTo>
                <a:lnTo>
                  <a:pt x="2293113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7C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Lecture</a:t>
            </a:r>
            <a:r>
              <a:rPr spc="-10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6752590" cy="1354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2330" indent="456565">
              <a:lnSpc>
                <a:spcPct val="120800"/>
              </a:lnSpc>
              <a:spcBef>
                <a:spcPts val="100"/>
              </a:spcBef>
              <a:buClr>
                <a:srgbClr val="8C1515"/>
              </a:buClr>
              <a:buAutoNum type="arabicPeriod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mins)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RNNs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8C1515"/>
                </a:solidFill>
                <a:latin typeface="Calibri"/>
                <a:cs typeface="Calibri"/>
              </a:rPr>
              <a:t>2.</a:t>
            </a:r>
            <a:r>
              <a:rPr sz="2400" spc="-3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Language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Modeling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4321555"/>
            <a:ext cx="10292715" cy="24142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697865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8C1515"/>
                </a:solidFill>
                <a:latin typeface="Calibri"/>
                <a:cs typeface="Calibri"/>
              </a:rPr>
              <a:t>4.</a:t>
            </a:r>
            <a:r>
              <a:rPr sz="2400" spc="-3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mins)</a:t>
            </a:r>
            <a:endParaRPr sz="2400" dirty="0">
              <a:latin typeface="Calibri"/>
              <a:cs typeface="Calibri"/>
            </a:endParaRPr>
          </a:p>
          <a:p>
            <a:pPr marL="12700" marR="5554345" indent="685165">
              <a:lnSpc>
                <a:spcPts val="3500"/>
              </a:lnSpc>
              <a:spcBef>
                <a:spcPts val="13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solidFill>
                  <a:srgbClr val="8C1515"/>
                </a:solidFill>
                <a:latin typeface="Calibri"/>
                <a:cs typeface="Calibri"/>
              </a:rPr>
              <a:t>5.</a:t>
            </a:r>
            <a:r>
              <a:rPr sz="2400" spc="-3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Recap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RNNs/LMs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mins) </a:t>
            </a:r>
            <a:r>
              <a:rPr sz="2400" spc="-10" dirty="0">
                <a:solidFill>
                  <a:srgbClr val="8C1515"/>
                </a:solidFill>
                <a:latin typeface="Calibri"/>
                <a:cs typeface="Calibri"/>
              </a:rPr>
              <a:t>Reminders: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Calibri"/>
                <a:cs typeface="Calibri"/>
              </a:rPr>
              <a:t>Assignment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3</a:t>
            </a: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Assignment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lang="en-US" altLang="zh-CN" sz="2400" spc="-1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today,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dependency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PyTorch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1639"/>
              </a:lnSpc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9869" y="2514600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38099" y="895032"/>
                </a:moveTo>
                <a:lnTo>
                  <a:pt x="0" y="895032"/>
                </a:lnTo>
                <a:lnTo>
                  <a:pt x="57150" y="1009332"/>
                </a:lnTo>
                <a:lnTo>
                  <a:pt x="104775" y="914082"/>
                </a:lnTo>
                <a:lnTo>
                  <a:pt x="38100" y="914082"/>
                </a:lnTo>
                <a:lnTo>
                  <a:pt x="38099" y="895032"/>
                </a:lnTo>
                <a:close/>
              </a:path>
              <a:path w="114300" h="1009650">
                <a:moveTo>
                  <a:pt x="76198" y="0"/>
                </a:moveTo>
                <a:lnTo>
                  <a:pt x="38098" y="0"/>
                </a:lnTo>
                <a:lnTo>
                  <a:pt x="38100" y="914082"/>
                </a:lnTo>
                <a:lnTo>
                  <a:pt x="76200" y="914082"/>
                </a:lnTo>
                <a:lnTo>
                  <a:pt x="76198" y="0"/>
                </a:lnTo>
                <a:close/>
              </a:path>
              <a:path w="114300" h="1009650">
                <a:moveTo>
                  <a:pt x="114300" y="895032"/>
                </a:moveTo>
                <a:lnTo>
                  <a:pt x="76199" y="895032"/>
                </a:lnTo>
                <a:lnTo>
                  <a:pt x="76200" y="914082"/>
                </a:lnTo>
                <a:lnTo>
                  <a:pt x="104775" y="914082"/>
                </a:lnTo>
                <a:lnTo>
                  <a:pt x="114300" y="895032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2233" y="2797555"/>
            <a:ext cx="10359390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009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motivates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007C92"/>
              </a:buClr>
              <a:buFont typeface="Times New Roman"/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8C1515"/>
                </a:solidFill>
                <a:latin typeface="Calibri"/>
                <a:cs typeface="Calibri"/>
              </a:rPr>
              <a:t>3.</a:t>
            </a:r>
            <a:r>
              <a:rPr sz="2400" spc="-2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family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Recurrent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Neural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Networks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(RNNs)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(25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7743" y="1981200"/>
            <a:ext cx="4380865" cy="708025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6520" marR="88900" indent="172720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20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most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important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concept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class!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It leads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30EE"/>
                </a:solidFill>
                <a:latin typeface="Calibri"/>
                <a:cs typeface="Calibri"/>
              </a:rPr>
              <a:t>GPT-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3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ChatGPT!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4800" y="3962400"/>
            <a:ext cx="7667942" cy="340477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Important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used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lang="en-US" altLang="zh-CN" sz="2000" spc="-20" dirty="0">
                <a:solidFill>
                  <a:srgbClr val="FF30EE"/>
                </a:solidFill>
                <a:latin typeface="Calibri"/>
                <a:cs typeface="Calibri"/>
              </a:rPr>
              <a:t>one a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ss</a:t>
            </a:r>
            <a:r>
              <a:rPr lang="en-US" sz="2000" dirty="0">
                <a:solidFill>
                  <a:srgbClr val="FF30EE"/>
                </a:solidFill>
                <a:latin typeface="Calibri"/>
                <a:cs typeface="Calibri"/>
              </a:rPr>
              <a:t>ignment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but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not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only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way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build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LMs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n-gram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25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also</a:t>
            </a:r>
            <a:r>
              <a:rPr spc="-20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0" dirty="0"/>
              <a:t> </a:t>
            </a:r>
            <a:r>
              <a:rPr dirty="0"/>
              <a:t>Model</a:t>
            </a:r>
            <a:r>
              <a:rPr spc="-1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>
                <a:solidFill>
                  <a:srgbClr val="007C92"/>
                </a:solidFill>
              </a:rPr>
              <a:t>generate </a:t>
            </a:r>
            <a:r>
              <a:rPr spc="-20" dirty="0">
                <a:solidFill>
                  <a:srgbClr val="007C92"/>
                </a:solidFill>
              </a:rPr>
              <a:t>text</a:t>
            </a:r>
          </a:p>
          <a:p>
            <a:pPr>
              <a:lnSpc>
                <a:spcPct val="100000"/>
              </a:lnSpc>
            </a:pPr>
            <a:endParaRPr sz="2900"/>
          </a:p>
          <a:p>
            <a:pPr marL="18415" algn="ctr">
              <a:lnSpc>
                <a:spcPct val="100000"/>
              </a:lnSpc>
              <a:spcBef>
                <a:spcPts val="2265"/>
              </a:spcBef>
              <a:tabLst>
                <a:tab pos="3009265" algn="l"/>
              </a:tabLst>
            </a:pPr>
            <a:r>
              <a:rPr i="1" dirty="0">
                <a:latin typeface="Calibri"/>
                <a:cs typeface="Calibri"/>
              </a:rPr>
              <a:t>today the price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" name="object 4"/>
          <p:cNvSpPr/>
          <p:nvPr/>
        </p:nvSpPr>
        <p:spPr>
          <a:xfrm>
            <a:off x="2995615" y="2592172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3" y="1"/>
                </a:moveTo>
                <a:lnTo>
                  <a:pt x="1117731" y="46894"/>
                </a:lnTo>
                <a:lnTo>
                  <a:pt x="1095009" y="85188"/>
                </a:lnTo>
                <a:lnTo>
                  <a:pt x="1061309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4" y="155758"/>
                </a:lnTo>
                <a:lnTo>
                  <a:pt x="571363" y="194052"/>
                </a:lnTo>
                <a:lnTo>
                  <a:pt x="563031" y="240946"/>
                </a:lnTo>
                <a:lnTo>
                  <a:pt x="554699" y="194052"/>
                </a:lnTo>
                <a:lnTo>
                  <a:pt x="531978" y="155758"/>
                </a:lnTo>
                <a:lnTo>
                  <a:pt x="498277" y="129940"/>
                </a:lnTo>
                <a:lnTo>
                  <a:pt x="457008" y="120473"/>
                </a:lnTo>
                <a:lnTo>
                  <a:pt x="106022" y="120473"/>
                </a:lnTo>
                <a:lnTo>
                  <a:pt x="64753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66579" y="2808732"/>
            <a:ext cx="158559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31140" marR="5080" indent="-219075">
              <a:lnSpc>
                <a:spcPts val="3820"/>
              </a:lnSpc>
              <a:spcBef>
                <a:spcPts val="215"/>
              </a:spcBef>
            </a:pPr>
            <a:r>
              <a:rPr sz="3200" spc="-10" dirty="0">
                <a:solidFill>
                  <a:srgbClr val="FF07EB"/>
                </a:solidFill>
                <a:latin typeface="Calibri"/>
                <a:cs typeface="Calibri"/>
              </a:rPr>
              <a:t>condition </a:t>
            </a:r>
            <a:r>
              <a:rPr sz="3200" dirty="0">
                <a:solidFill>
                  <a:srgbClr val="FF07EB"/>
                </a:solidFill>
                <a:latin typeface="Calibri"/>
                <a:cs typeface="Calibri"/>
              </a:rPr>
              <a:t>on</a:t>
            </a:r>
            <a:r>
              <a:rPr sz="32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641725" y="4328334"/>
          <a:ext cx="3120389" cy="1475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90805">
                        <a:lnSpc>
                          <a:spcPts val="1900"/>
                        </a:lnSpc>
                        <a:spcBef>
                          <a:spcPts val="195"/>
                        </a:spcBef>
                      </a:pPr>
                      <a:r>
                        <a:rPr sz="1600" spc="-25" dirty="0">
                          <a:latin typeface="Consolas"/>
                          <a:cs typeface="Consolas"/>
                        </a:rPr>
                        <a:t>of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4765" marB="0">
                    <a:lnL w="28575">
                      <a:solidFill>
                        <a:srgbClr val="007C92"/>
                      </a:solidFill>
                      <a:prstDash val="solid"/>
                    </a:lnL>
                    <a:lnT w="57150">
                      <a:solidFill>
                        <a:srgbClr val="007C92"/>
                      </a:solidFill>
                      <a:prstDash val="solid"/>
                    </a:lnT>
                    <a:lnB w="28575">
                      <a:solidFill>
                        <a:srgbClr val="007C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900"/>
                        </a:lnSpc>
                        <a:spcBef>
                          <a:spcPts val="195"/>
                        </a:spcBef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0.308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4765" marB="0">
                    <a:lnR w="57150">
                      <a:solidFill>
                        <a:srgbClr val="007C92"/>
                      </a:solidFill>
                      <a:prstDash val="solid"/>
                    </a:lnR>
                    <a:lnT w="57150">
                      <a:solidFill>
                        <a:srgbClr val="007C92"/>
                      </a:solidFill>
                      <a:prstDash val="solid"/>
                    </a:lnT>
                    <a:lnB w="28575">
                      <a:solidFill>
                        <a:srgbClr val="007C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10" dirty="0">
                          <a:solidFill>
                            <a:srgbClr val="007C92"/>
                          </a:solidFill>
                          <a:latin typeface="Calibri"/>
                          <a:cs typeface="Calibri"/>
                        </a:rPr>
                        <a:t>sample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57150">
                      <a:solidFill>
                        <a:srgbClr val="007C92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90805">
                        <a:lnSpc>
                          <a:spcPts val="1814"/>
                        </a:lnSpc>
                      </a:pPr>
                      <a:r>
                        <a:rPr sz="1600" spc="-25" dirty="0">
                          <a:latin typeface="Consolas"/>
                          <a:cs typeface="Consolas"/>
                        </a:rPr>
                        <a:t>for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  <a:lnT w="28575">
                      <a:solidFill>
                        <a:srgbClr val="007C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814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0.050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FF07EB"/>
                      </a:solidFill>
                      <a:prstDash val="solid"/>
                    </a:lnR>
                    <a:lnT w="28575">
                      <a:solidFill>
                        <a:srgbClr val="007C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90805">
                        <a:lnSpc>
                          <a:spcPts val="1655"/>
                        </a:lnSpc>
                      </a:pPr>
                      <a:r>
                        <a:rPr sz="1600" spc="-25" dirty="0">
                          <a:latin typeface="Consolas"/>
                          <a:cs typeface="Consolas"/>
                        </a:rPr>
                        <a:t>it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65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0.046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FF07E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90805">
                        <a:lnSpc>
                          <a:spcPts val="1714"/>
                        </a:lnSpc>
                      </a:pPr>
                      <a:r>
                        <a:rPr sz="1600" spc="-25" dirty="0">
                          <a:latin typeface="Consolas"/>
                          <a:cs typeface="Consolas"/>
                        </a:rPr>
                        <a:t>to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714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0.046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FF07E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90805">
                        <a:lnSpc>
                          <a:spcPts val="1655"/>
                        </a:lnSpc>
                      </a:pPr>
                      <a:r>
                        <a:rPr sz="1600" spc="-25" dirty="0">
                          <a:latin typeface="Consolas"/>
                          <a:cs typeface="Consolas"/>
                        </a:rPr>
                        <a:t>is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  <a:lnB w="28575">
                      <a:solidFill>
                        <a:srgbClr val="FF0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639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0.031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27990">
                        <a:lnSpc>
                          <a:spcPts val="1305"/>
                        </a:lnSpc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…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28575">
                      <a:solidFill>
                        <a:srgbClr val="FF07EB"/>
                      </a:solidFill>
                      <a:prstDash val="solid"/>
                    </a:lnR>
                    <a:lnB w="28575">
                      <a:solidFill>
                        <a:srgbClr val="FF0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7EB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806741" y="2724911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28574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78581" y="1369250"/>
                </a:lnTo>
                <a:lnTo>
                  <a:pt x="28575" y="1369250"/>
                </a:lnTo>
                <a:lnTo>
                  <a:pt x="28574" y="1354963"/>
                </a:lnTo>
                <a:close/>
              </a:path>
              <a:path w="85725" h="1440814">
                <a:moveTo>
                  <a:pt x="57148" y="0"/>
                </a:moveTo>
                <a:lnTo>
                  <a:pt x="28573" y="0"/>
                </a:lnTo>
                <a:lnTo>
                  <a:pt x="28575" y="1369250"/>
                </a:lnTo>
                <a:lnTo>
                  <a:pt x="57150" y="1369250"/>
                </a:lnTo>
                <a:lnTo>
                  <a:pt x="57148" y="0"/>
                </a:lnTo>
                <a:close/>
              </a:path>
              <a:path w="85725" h="1440814">
                <a:moveTo>
                  <a:pt x="85725" y="1354963"/>
                </a:moveTo>
                <a:lnTo>
                  <a:pt x="57149" y="1354963"/>
                </a:lnTo>
                <a:lnTo>
                  <a:pt x="57150" y="1369250"/>
                </a:lnTo>
                <a:lnTo>
                  <a:pt x="78581" y="1369250"/>
                </a:lnTo>
                <a:lnTo>
                  <a:pt x="85725" y="1354963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85288" y="3117596"/>
            <a:ext cx="13779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get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n-gram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25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also</a:t>
            </a:r>
            <a:r>
              <a:rPr spc="-20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0" dirty="0"/>
              <a:t> </a:t>
            </a:r>
            <a:r>
              <a:rPr dirty="0"/>
              <a:t>Model</a:t>
            </a:r>
            <a:r>
              <a:rPr spc="-1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>
                <a:solidFill>
                  <a:srgbClr val="007C92"/>
                </a:solidFill>
              </a:rPr>
              <a:t>generate </a:t>
            </a:r>
            <a:r>
              <a:rPr spc="-20" dirty="0">
                <a:solidFill>
                  <a:srgbClr val="007C92"/>
                </a:solidFill>
              </a:rPr>
              <a:t>text</a:t>
            </a:r>
          </a:p>
          <a:p>
            <a:pPr>
              <a:lnSpc>
                <a:spcPct val="100000"/>
              </a:lnSpc>
            </a:pPr>
            <a:endParaRPr sz="2900"/>
          </a:p>
          <a:p>
            <a:pPr marR="254635" algn="ctr">
              <a:lnSpc>
                <a:spcPct val="100000"/>
              </a:lnSpc>
              <a:spcBef>
                <a:spcPts val="2265"/>
              </a:spcBef>
              <a:tabLst>
                <a:tab pos="3309620" algn="l"/>
              </a:tabLst>
            </a:pPr>
            <a:r>
              <a:rPr i="1" dirty="0">
                <a:latin typeface="Calibri"/>
                <a:cs typeface="Calibri"/>
              </a:rPr>
              <a:t>today the price of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" name="object 4"/>
          <p:cNvSpPr/>
          <p:nvPr/>
        </p:nvSpPr>
        <p:spPr>
          <a:xfrm>
            <a:off x="3130579" y="2630032"/>
            <a:ext cx="974090" cy="241300"/>
          </a:xfrm>
          <a:custGeom>
            <a:avLst/>
            <a:gdLst/>
            <a:ahLst/>
            <a:cxnLst/>
            <a:rect l="l" t="t" r="r" b="b"/>
            <a:pathLst>
              <a:path w="974089" h="241300">
                <a:moveTo>
                  <a:pt x="973999" y="1"/>
                </a:moveTo>
                <a:lnTo>
                  <a:pt x="965667" y="46894"/>
                </a:lnTo>
                <a:lnTo>
                  <a:pt x="942945" y="85188"/>
                </a:lnTo>
                <a:lnTo>
                  <a:pt x="909245" y="111006"/>
                </a:lnTo>
                <a:lnTo>
                  <a:pt x="867976" y="120474"/>
                </a:lnTo>
                <a:lnTo>
                  <a:pt x="593022" y="120473"/>
                </a:lnTo>
                <a:lnTo>
                  <a:pt x="551753" y="129940"/>
                </a:lnTo>
                <a:lnTo>
                  <a:pt x="518052" y="155758"/>
                </a:lnTo>
                <a:lnTo>
                  <a:pt x="495331" y="194052"/>
                </a:lnTo>
                <a:lnTo>
                  <a:pt x="486999" y="240946"/>
                </a:lnTo>
                <a:lnTo>
                  <a:pt x="478667" y="194052"/>
                </a:lnTo>
                <a:lnTo>
                  <a:pt x="455946" y="155758"/>
                </a:lnTo>
                <a:lnTo>
                  <a:pt x="422245" y="129940"/>
                </a:lnTo>
                <a:lnTo>
                  <a:pt x="380977" y="120473"/>
                </a:lnTo>
                <a:lnTo>
                  <a:pt x="106022" y="120473"/>
                </a:lnTo>
                <a:lnTo>
                  <a:pt x="64753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5509" y="2836164"/>
            <a:ext cx="158559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31140" marR="5080" indent="-219075">
              <a:lnSpc>
                <a:spcPts val="3790"/>
              </a:lnSpc>
              <a:spcBef>
                <a:spcPts val="250"/>
              </a:spcBef>
            </a:pPr>
            <a:r>
              <a:rPr sz="3200" spc="-10" dirty="0">
                <a:solidFill>
                  <a:srgbClr val="FF07EB"/>
                </a:solidFill>
                <a:latin typeface="Calibri"/>
                <a:cs typeface="Calibri"/>
              </a:rPr>
              <a:t>condition </a:t>
            </a:r>
            <a:r>
              <a:rPr sz="3200" dirty="0">
                <a:solidFill>
                  <a:srgbClr val="FF07EB"/>
                </a:solidFill>
                <a:latin typeface="Calibri"/>
                <a:cs typeface="Calibri"/>
              </a:rPr>
              <a:t>on</a:t>
            </a:r>
            <a:r>
              <a:rPr sz="32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76146" y="4320467"/>
            <a:ext cx="2362200" cy="1485265"/>
          </a:xfrm>
          <a:custGeom>
            <a:avLst/>
            <a:gdLst/>
            <a:ahLst/>
            <a:cxnLst/>
            <a:rect l="l" t="t" r="r" b="b"/>
            <a:pathLst>
              <a:path w="2362200" h="1485264">
                <a:moveTo>
                  <a:pt x="0" y="0"/>
                </a:moveTo>
                <a:lnTo>
                  <a:pt x="2362200" y="0"/>
                </a:lnTo>
                <a:lnTo>
                  <a:pt x="2362200" y="1485022"/>
                </a:lnTo>
                <a:lnTo>
                  <a:pt x="0" y="148502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7586" y="4340860"/>
            <a:ext cx="457834" cy="12477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116205">
              <a:lnSpc>
                <a:spcPts val="1900"/>
              </a:lnSpc>
              <a:spcBef>
                <a:spcPts val="180"/>
              </a:spcBef>
            </a:pPr>
            <a:r>
              <a:rPr sz="1600" spc="-25" dirty="0">
                <a:latin typeface="Consolas"/>
                <a:cs typeface="Consolas"/>
              </a:rPr>
              <a:t>the 18</a:t>
            </a:r>
            <a:endParaRPr sz="1600">
              <a:latin typeface="Consolas"/>
              <a:cs typeface="Consolas"/>
            </a:endParaRPr>
          </a:p>
          <a:p>
            <a:pPr>
              <a:lnSpc>
                <a:spcPts val="1830"/>
              </a:lnSpc>
            </a:pPr>
            <a:r>
              <a:rPr sz="1600" spc="-25" dirty="0">
                <a:latin typeface="Consolas"/>
                <a:cs typeface="Consolas"/>
              </a:rPr>
              <a:t>oil</a:t>
            </a:r>
            <a:endParaRPr sz="1600">
              <a:latin typeface="Consolas"/>
              <a:cs typeface="Consolas"/>
            </a:endParaRPr>
          </a:p>
          <a:p>
            <a:pPr marR="5080">
              <a:lnSpc>
                <a:spcPts val="1900"/>
              </a:lnSpc>
              <a:spcBef>
                <a:spcPts val="175"/>
              </a:spcBef>
            </a:pPr>
            <a:r>
              <a:rPr sz="1600" spc="-25" dirty="0">
                <a:latin typeface="Consolas"/>
                <a:cs typeface="Consolas"/>
              </a:rPr>
              <a:t>its </a:t>
            </a:r>
            <a:r>
              <a:rPr sz="1600" spc="-20" dirty="0">
                <a:latin typeface="Consolas"/>
                <a:cs typeface="Consolas"/>
              </a:rPr>
              <a:t>gold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1986" y="4340860"/>
            <a:ext cx="56896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latin typeface="Consolas"/>
                <a:cs typeface="Consolas"/>
              </a:rPr>
              <a:t>0.072</a:t>
            </a:r>
            <a:endParaRPr sz="1600">
              <a:latin typeface="Consolas"/>
              <a:cs typeface="Consolas"/>
            </a:endParaRPr>
          </a:p>
          <a:p>
            <a:pPr>
              <a:lnSpc>
                <a:spcPts val="1895"/>
              </a:lnSpc>
            </a:pPr>
            <a:r>
              <a:rPr sz="1600" spc="-10" dirty="0">
                <a:latin typeface="Consolas"/>
                <a:cs typeface="Consolas"/>
              </a:rPr>
              <a:t>0.043</a:t>
            </a:r>
            <a:endParaRPr sz="1600">
              <a:latin typeface="Consolas"/>
              <a:cs typeface="Consolas"/>
            </a:endParaRPr>
          </a:p>
          <a:p>
            <a:pPr>
              <a:lnSpc>
                <a:spcPts val="1910"/>
              </a:lnSpc>
            </a:pPr>
            <a:r>
              <a:rPr sz="1600" spc="-10" dirty="0">
                <a:latin typeface="Consolas"/>
                <a:cs typeface="Consolas"/>
              </a:rPr>
              <a:t>0.043</a:t>
            </a:r>
            <a:endParaRPr sz="1600">
              <a:latin typeface="Consolas"/>
              <a:cs typeface="Consolas"/>
            </a:endParaRPr>
          </a:p>
          <a:p>
            <a:pPr>
              <a:lnSpc>
                <a:spcPts val="191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0.036</a:t>
            </a:r>
            <a:endParaRPr sz="1600">
              <a:latin typeface="Consolas"/>
              <a:cs typeface="Consolas"/>
            </a:endParaRPr>
          </a:p>
          <a:p>
            <a:pPr>
              <a:lnSpc>
                <a:spcPts val="1895"/>
              </a:lnSpc>
            </a:pPr>
            <a:r>
              <a:rPr sz="1600" spc="-10" dirty="0">
                <a:latin typeface="Consolas"/>
                <a:cs typeface="Consolas"/>
              </a:rPr>
              <a:t>0.018</a:t>
            </a:r>
            <a:endParaRPr sz="1600">
              <a:latin typeface="Consolas"/>
              <a:cs typeface="Consolas"/>
            </a:endParaRPr>
          </a:p>
          <a:p>
            <a:pPr marL="137795">
              <a:lnSpc>
                <a:spcPts val="1305"/>
              </a:lnSpc>
            </a:pPr>
            <a:r>
              <a:rPr sz="1100" dirty="0">
                <a:latin typeface="Consolas"/>
                <a:cs typeface="Consolas"/>
              </a:rPr>
              <a:t>…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71333" y="2724911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28574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78581" y="1369250"/>
                </a:lnTo>
                <a:lnTo>
                  <a:pt x="28575" y="1369250"/>
                </a:lnTo>
                <a:lnTo>
                  <a:pt x="28574" y="1354963"/>
                </a:lnTo>
                <a:close/>
              </a:path>
              <a:path w="85725" h="1440814">
                <a:moveTo>
                  <a:pt x="57148" y="0"/>
                </a:moveTo>
                <a:lnTo>
                  <a:pt x="28573" y="0"/>
                </a:lnTo>
                <a:lnTo>
                  <a:pt x="28575" y="1369250"/>
                </a:lnTo>
                <a:lnTo>
                  <a:pt x="57150" y="1369250"/>
                </a:lnTo>
                <a:lnTo>
                  <a:pt x="57148" y="0"/>
                </a:lnTo>
                <a:close/>
              </a:path>
              <a:path w="85725" h="1440814">
                <a:moveTo>
                  <a:pt x="85725" y="1354963"/>
                </a:moveTo>
                <a:lnTo>
                  <a:pt x="57149" y="1354963"/>
                </a:lnTo>
                <a:lnTo>
                  <a:pt x="57150" y="1369250"/>
                </a:lnTo>
                <a:lnTo>
                  <a:pt x="78581" y="1369250"/>
                </a:lnTo>
                <a:lnTo>
                  <a:pt x="85725" y="1354963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9880" y="3117596"/>
            <a:ext cx="13779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FF07EB"/>
                </a:solidFill>
                <a:latin typeface="Calibri"/>
                <a:cs typeface="Calibri"/>
              </a:rPr>
              <a:t>get</a:t>
            </a:r>
            <a:r>
              <a:rPr sz="18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7EB"/>
                </a:solidFill>
                <a:latin typeface="Calibri"/>
                <a:cs typeface="Calibri"/>
              </a:rPr>
              <a:t>probability 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7467" y="5367020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C92"/>
                </a:solidFill>
                <a:latin typeface="Calibri"/>
                <a:cs typeface="Calibri"/>
              </a:rPr>
              <a:t>sample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10690" y="5334000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3" y="0"/>
                </a:lnTo>
                <a:lnTo>
                  <a:pt x="2293113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7C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n-gram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9140190" cy="539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generate </a:t>
            </a:r>
            <a:r>
              <a:rPr sz="2400" spc="-20" dirty="0">
                <a:solidFill>
                  <a:srgbClr val="007C92"/>
                </a:solidFill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1776730" marR="57785">
              <a:lnSpc>
                <a:spcPct val="100600"/>
              </a:lnSpc>
              <a:spcBef>
                <a:spcPts val="1814"/>
              </a:spcBef>
            </a:pPr>
            <a:r>
              <a:rPr sz="2400" i="1" dirty="0">
                <a:latin typeface="Calibri"/>
                <a:cs typeface="Calibri"/>
              </a:rPr>
              <a:t>today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price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gold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per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while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production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 </a:t>
            </a:r>
            <a:r>
              <a:rPr sz="2400" i="1" spc="-20" dirty="0">
                <a:latin typeface="Calibri"/>
                <a:cs typeface="Calibri"/>
              </a:rPr>
              <a:t>shoe </a:t>
            </a:r>
            <a:r>
              <a:rPr sz="2400" i="1" dirty="0">
                <a:latin typeface="Calibri"/>
                <a:cs typeface="Calibri"/>
              </a:rPr>
              <a:t>lasts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shoe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industry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bank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intervened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just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after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it </a:t>
            </a:r>
            <a:r>
              <a:rPr sz="2400" i="1" dirty="0">
                <a:latin typeface="Calibri"/>
                <a:cs typeface="Calibri"/>
              </a:rPr>
              <a:t>considered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 rejected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imf demand to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rebuild </a:t>
            </a:r>
            <a:r>
              <a:rPr sz="2400" i="1" spc="-10" dirty="0">
                <a:latin typeface="Calibri"/>
                <a:cs typeface="Calibri"/>
              </a:rPr>
              <a:t>depleted </a:t>
            </a:r>
            <a:r>
              <a:rPr sz="2400" i="1" dirty="0">
                <a:latin typeface="Calibri"/>
                <a:cs typeface="Calibri"/>
              </a:rPr>
              <a:t>european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stocks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,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sept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30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end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primary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76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cts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share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077085" algn="ctr">
              <a:lnSpc>
                <a:spcPct val="100000"/>
              </a:lnSpc>
              <a:spcBef>
                <a:spcPts val="2305"/>
              </a:spcBef>
            </a:pP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Surprisingly</a:t>
            </a:r>
            <a:r>
              <a:rPr sz="24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grammatical!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2094230" marR="5080" indent="444500">
              <a:lnSpc>
                <a:spcPct val="1008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…but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incoherent.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consider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than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three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words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time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if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want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well.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2967355" marR="881380" algn="ctr">
              <a:lnSpc>
                <a:spcPct val="1008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But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increasing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worsens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sparsity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problem,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increases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size…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build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i="1" dirty="0">
                <a:latin typeface="Calibri"/>
                <a:cs typeface="Calibri"/>
              </a:rPr>
              <a:t>neural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dirty="0"/>
              <a:t>language </a:t>
            </a:r>
            <a:r>
              <a:rPr spc="-10" dirty="0"/>
              <a:t>model?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3260" y="1605184"/>
            <a:ext cx="2051286" cy="2962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073" y="2033069"/>
            <a:ext cx="2831310" cy="3321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5952" y="1020572"/>
            <a:ext cx="8418830" cy="31489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Recall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task: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Input: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Output: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7C92"/>
              </a:buClr>
              <a:buFont typeface="Times New Roman"/>
              <a:buChar char="•"/>
            </a:pPr>
            <a:endParaRPr sz="27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C92"/>
                </a:solidFill>
                <a:latin typeface="Calibri"/>
                <a:cs typeface="Calibri"/>
              </a:rPr>
              <a:t>window-</a:t>
            </a: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based</a:t>
            </a:r>
            <a:r>
              <a:rPr sz="24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neural </a:t>
            </a:r>
            <a:r>
              <a:rPr sz="2400" spc="-10" dirty="0">
                <a:solidFill>
                  <a:srgbClr val="007C92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418465" algn="ctr">
              <a:lnSpc>
                <a:spcPct val="100000"/>
              </a:lnSpc>
              <a:spcBef>
                <a:spcPts val="1889"/>
              </a:spcBef>
            </a:pPr>
            <a:r>
              <a:rPr sz="2000" spc="-10" dirty="0"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7635" y="6268211"/>
            <a:ext cx="215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6687" y="6268211"/>
            <a:ext cx="527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8107" y="6268211"/>
            <a:ext cx="1706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800" algn="l"/>
              </a:tabLst>
            </a:pPr>
            <a:r>
              <a:rPr sz="2000" i="1" spc="-25" dirty="0">
                <a:latin typeface="Calibri"/>
                <a:cs typeface="Calibri"/>
              </a:rPr>
              <a:t>are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amazing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23042" y="4175059"/>
            <a:ext cx="5288280" cy="2078355"/>
            <a:chOff x="3623042" y="4175059"/>
            <a:chExt cx="5288280" cy="20783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3042" y="4651706"/>
              <a:ext cx="5287667" cy="15966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0271" y="5200915"/>
              <a:ext cx="344423" cy="2702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5058" y="5638303"/>
              <a:ext cx="157194" cy="1653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2273" y="5638303"/>
              <a:ext cx="157194" cy="1653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9488" y="5638303"/>
              <a:ext cx="157194" cy="1653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6704" y="5638303"/>
              <a:ext cx="157194" cy="1653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64254" y="4175061"/>
              <a:ext cx="2211705" cy="2078355"/>
            </a:xfrm>
            <a:custGeom>
              <a:avLst/>
              <a:gdLst/>
              <a:ahLst/>
              <a:cxnLst/>
              <a:rect l="l" t="t" r="r" b="b"/>
              <a:pathLst>
                <a:path w="2211704" h="2078354">
                  <a:moveTo>
                    <a:pt x="110655" y="1829892"/>
                  </a:moveTo>
                  <a:lnTo>
                    <a:pt x="66344" y="1753946"/>
                  </a:lnTo>
                  <a:lnTo>
                    <a:pt x="55321" y="1735048"/>
                  </a:lnTo>
                  <a:lnTo>
                    <a:pt x="0" y="1829892"/>
                  </a:lnTo>
                  <a:lnTo>
                    <a:pt x="1524" y="1835721"/>
                  </a:lnTo>
                  <a:lnTo>
                    <a:pt x="10617" y="1841030"/>
                  </a:lnTo>
                  <a:lnTo>
                    <a:pt x="16446" y="1839493"/>
                  </a:lnTo>
                  <a:lnTo>
                    <a:pt x="45796" y="1789176"/>
                  </a:lnTo>
                  <a:lnTo>
                    <a:pt x="45796" y="2077796"/>
                  </a:lnTo>
                  <a:lnTo>
                    <a:pt x="64846" y="2077796"/>
                  </a:lnTo>
                  <a:lnTo>
                    <a:pt x="64846" y="1789176"/>
                  </a:lnTo>
                  <a:lnTo>
                    <a:pt x="94195" y="1839493"/>
                  </a:lnTo>
                  <a:lnTo>
                    <a:pt x="100025" y="1841030"/>
                  </a:lnTo>
                  <a:lnTo>
                    <a:pt x="109118" y="1835721"/>
                  </a:lnTo>
                  <a:lnTo>
                    <a:pt x="110655" y="1829892"/>
                  </a:lnTo>
                  <a:close/>
                </a:path>
                <a:path w="2211704" h="2078354">
                  <a:moveTo>
                    <a:pt x="2211514" y="94856"/>
                  </a:moveTo>
                  <a:lnTo>
                    <a:pt x="2167217" y="18910"/>
                  </a:lnTo>
                  <a:lnTo>
                    <a:pt x="2156180" y="0"/>
                  </a:lnTo>
                  <a:lnTo>
                    <a:pt x="2100859" y="94856"/>
                  </a:lnTo>
                  <a:lnTo>
                    <a:pt x="2102396" y="100685"/>
                  </a:lnTo>
                  <a:lnTo>
                    <a:pt x="2111476" y="105981"/>
                  </a:lnTo>
                  <a:lnTo>
                    <a:pt x="2117306" y="104444"/>
                  </a:lnTo>
                  <a:lnTo>
                    <a:pt x="2146655" y="54140"/>
                  </a:lnTo>
                  <a:lnTo>
                    <a:pt x="2146655" y="494131"/>
                  </a:lnTo>
                  <a:lnTo>
                    <a:pt x="2165705" y="494131"/>
                  </a:lnTo>
                  <a:lnTo>
                    <a:pt x="2165705" y="54140"/>
                  </a:lnTo>
                  <a:lnTo>
                    <a:pt x="2195055" y="104444"/>
                  </a:lnTo>
                  <a:lnTo>
                    <a:pt x="2200884" y="105981"/>
                  </a:lnTo>
                  <a:lnTo>
                    <a:pt x="2209977" y="100685"/>
                  </a:lnTo>
                  <a:lnTo>
                    <a:pt x="221151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0547" y="4338143"/>
              <a:ext cx="218464" cy="1920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616343" y="6274308"/>
            <a:ext cx="10077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museums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 fixed-</a:t>
            </a:r>
            <a:r>
              <a:rPr dirty="0"/>
              <a:t>window</a:t>
            </a:r>
            <a:r>
              <a:rPr spc="-5" dirty="0"/>
              <a:t> </a:t>
            </a:r>
            <a:r>
              <a:rPr dirty="0"/>
              <a:t>neural</a:t>
            </a:r>
            <a:r>
              <a:rPr spc="-5" dirty="0"/>
              <a:t> </a:t>
            </a:r>
            <a:r>
              <a:rPr dirty="0"/>
              <a:t>Language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53617" y="5631179"/>
            <a:ext cx="1386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2870" algn="l"/>
              </a:tabLst>
            </a:pPr>
            <a:r>
              <a:rPr sz="2000" i="1" dirty="0">
                <a:latin typeface="Calibri"/>
                <a:cs typeface="Calibri"/>
              </a:rPr>
              <a:t>their</a:t>
            </a:r>
            <a:r>
              <a:rPr sz="2000" i="1" spc="455" dirty="0">
                <a:latin typeface="Calibri"/>
                <a:cs typeface="Calibri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326" y="5631179"/>
            <a:ext cx="254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727" y="5631179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1126" y="5631179"/>
            <a:ext cx="2191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</a:tabLst>
            </a:pPr>
            <a:r>
              <a:rPr sz="2000" i="1" spc="-10" dirty="0">
                <a:latin typeface="Calibri"/>
                <a:cs typeface="Calibri"/>
              </a:rPr>
              <a:t>proctor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started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1476" y="5631179"/>
            <a:ext cx="543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clock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6612" y="5810366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599" y="1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81623" y="5984747"/>
            <a:ext cx="764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discard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8414" y="5918533"/>
            <a:ext cx="3585845" cy="241300"/>
          </a:xfrm>
          <a:custGeom>
            <a:avLst/>
            <a:gdLst/>
            <a:ahLst/>
            <a:cxnLst/>
            <a:rect l="l" t="t" r="r" b="b"/>
            <a:pathLst>
              <a:path w="3585845" h="241300">
                <a:moveTo>
                  <a:pt x="3585555" y="0"/>
                </a:moveTo>
                <a:lnTo>
                  <a:pt x="3577223" y="46893"/>
                </a:lnTo>
                <a:lnTo>
                  <a:pt x="3554501" y="85186"/>
                </a:lnTo>
                <a:lnTo>
                  <a:pt x="3520801" y="111005"/>
                </a:lnTo>
                <a:lnTo>
                  <a:pt x="3479533" y="120472"/>
                </a:lnTo>
                <a:lnTo>
                  <a:pt x="1898799" y="120472"/>
                </a:lnTo>
                <a:lnTo>
                  <a:pt x="1857530" y="129939"/>
                </a:lnTo>
                <a:lnTo>
                  <a:pt x="1823830" y="155758"/>
                </a:lnTo>
                <a:lnTo>
                  <a:pt x="1801108" y="194051"/>
                </a:lnTo>
                <a:lnTo>
                  <a:pt x="1792777" y="240945"/>
                </a:lnTo>
                <a:lnTo>
                  <a:pt x="1784445" y="194051"/>
                </a:lnTo>
                <a:lnTo>
                  <a:pt x="1761724" y="155758"/>
                </a:lnTo>
                <a:lnTo>
                  <a:pt x="1728024" y="129939"/>
                </a:lnTo>
                <a:lnTo>
                  <a:pt x="1686756" y="120472"/>
                </a:lnTo>
                <a:lnTo>
                  <a:pt x="106021" y="120472"/>
                </a:lnTo>
                <a:lnTo>
                  <a:pt x="64753" y="111005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FF0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15848" y="5631179"/>
            <a:ext cx="270002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  <a:tab pos="192468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  <a:p>
            <a:pPr marL="1136650">
              <a:lnSpc>
                <a:spcPct val="100000"/>
              </a:lnSpc>
              <a:spcBef>
                <a:spcPts val="1560"/>
              </a:spcBef>
            </a:pP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fixed</a:t>
            </a:r>
            <a:r>
              <a:rPr sz="2000" spc="-6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 fixed-</a:t>
            </a:r>
            <a:r>
              <a:rPr dirty="0"/>
              <a:t>window</a:t>
            </a:r>
            <a:r>
              <a:rPr spc="-5" dirty="0"/>
              <a:t> </a:t>
            </a:r>
            <a:r>
              <a:rPr dirty="0"/>
              <a:t>neural</a:t>
            </a:r>
            <a:r>
              <a:rPr spc="-5" dirty="0"/>
              <a:t> </a:t>
            </a:r>
            <a:r>
              <a:rPr dirty="0"/>
              <a:t>Language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0953" y="5631179"/>
            <a:ext cx="166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3312" y="5631179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8721" y="5631179"/>
            <a:ext cx="508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4758" y="1144523"/>
            <a:ext cx="136017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  <a:p>
            <a:pPr marL="812800">
              <a:lnSpc>
                <a:spcPts val="1585"/>
              </a:lnSpc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50923" y="1384283"/>
            <a:ext cx="2100580" cy="1118870"/>
            <a:chOff x="6950923" y="1384283"/>
            <a:chExt cx="2100580" cy="1118870"/>
          </a:xfrm>
        </p:grpSpPr>
        <p:sp>
          <p:nvSpPr>
            <p:cNvPr id="8" name="object 8"/>
            <p:cNvSpPr/>
            <p:nvPr/>
          </p:nvSpPr>
          <p:spPr>
            <a:xfrm>
              <a:off x="7320800" y="1384283"/>
              <a:ext cx="76200" cy="289560"/>
            </a:xfrm>
            <a:custGeom>
              <a:avLst/>
              <a:gdLst/>
              <a:ahLst/>
              <a:cxnLst/>
              <a:rect l="l" t="t" r="r" b="b"/>
              <a:pathLst>
                <a:path w="76200" h="289560">
                  <a:moveTo>
                    <a:pt x="33337" y="212748"/>
                  </a:moveTo>
                  <a:lnTo>
                    <a:pt x="0" y="212801"/>
                  </a:lnTo>
                  <a:lnTo>
                    <a:pt x="38220" y="288940"/>
                  </a:lnTo>
                  <a:lnTo>
                    <a:pt x="69841" y="225447"/>
                  </a:lnTo>
                  <a:lnTo>
                    <a:pt x="33357" y="225447"/>
                  </a:lnTo>
                  <a:lnTo>
                    <a:pt x="33337" y="212748"/>
                  </a:lnTo>
                  <a:close/>
                </a:path>
                <a:path w="76200" h="289560">
                  <a:moveTo>
                    <a:pt x="42862" y="212733"/>
                  </a:moveTo>
                  <a:lnTo>
                    <a:pt x="33337" y="212748"/>
                  </a:lnTo>
                  <a:lnTo>
                    <a:pt x="33357" y="225447"/>
                  </a:lnTo>
                  <a:lnTo>
                    <a:pt x="42882" y="225432"/>
                  </a:lnTo>
                  <a:lnTo>
                    <a:pt x="42862" y="212733"/>
                  </a:lnTo>
                  <a:close/>
                </a:path>
                <a:path w="76200" h="289560">
                  <a:moveTo>
                    <a:pt x="76200" y="212680"/>
                  </a:moveTo>
                  <a:lnTo>
                    <a:pt x="42862" y="212733"/>
                  </a:lnTo>
                  <a:lnTo>
                    <a:pt x="42882" y="225432"/>
                  </a:lnTo>
                  <a:lnTo>
                    <a:pt x="33357" y="225447"/>
                  </a:lnTo>
                  <a:lnTo>
                    <a:pt x="69841" y="225447"/>
                  </a:lnTo>
                  <a:lnTo>
                    <a:pt x="76200" y="212680"/>
                  </a:lnTo>
                  <a:close/>
                </a:path>
                <a:path w="76200" h="289560">
                  <a:moveTo>
                    <a:pt x="42525" y="0"/>
                  </a:moveTo>
                  <a:lnTo>
                    <a:pt x="33000" y="15"/>
                  </a:lnTo>
                  <a:lnTo>
                    <a:pt x="33337" y="212748"/>
                  </a:lnTo>
                  <a:lnTo>
                    <a:pt x="42862" y="212733"/>
                  </a:lnTo>
                  <a:lnTo>
                    <a:pt x="42525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50923" y="2374564"/>
              <a:ext cx="2100580" cy="9525"/>
            </a:xfrm>
            <a:custGeom>
              <a:avLst/>
              <a:gdLst/>
              <a:ahLst/>
              <a:cxnLst/>
              <a:rect l="l" t="t" r="r" b="b"/>
              <a:pathLst>
                <a:path w="2100579" h="9525">
                  <a:moveTo>
                    <a:pt x="0" y="0"/>
                  </a:moveTo>
                  <a:lnTo>
                    <a:pt x="336505" y="0"/>
                  </a:lnTo>
                </a:path>
                <a:path w="2100579" h="9525">
                  <a:moveTo>
                    <a:pt x="1906657" y="0"/>
                  </a:moveTo>
                  <a:lnTo>
                    <a:pt x="2099981" y="0"/>
                  </a:lnTo>
                </a:path>
                <a:path w="2100579" h="9525">
                  <a:moveTo>
                    <a:pt x="0" y="9525"/>
                  </a:moveTo>
                  <a:lnTo>
                    <a:pt x="2099981" y="9525"/>
                  </a:lnTo>
                </a:path>
              </a:pathLst>
            </a:custGeom>
            <a:ln w="8668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44731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4731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428" y="16732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87428" y="16732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30125" y="21964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4"/>
                  </a:lnTo>
                  <a:lnTo>
                    <a:pt x="143183" y="18245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30125" y="21964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72822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3" y="0"/>
                  </a:moveTo>
                  <a:lnTo>
                    <a:pt x="0" y="0"/>
                  </a:lnTo>
                  <a:lnTo>
                    <a:pt x="0" y="290706"/>
                  </a:lnTo>
                  <a:lnTo>
                    <a:pt x="143183" y="29070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72822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15520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5520" y="22914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58217" y="2064368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3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3" y="31452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8217" y="2064368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00913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3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3" y="29070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0913" y="20881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104" y="1620003"/>
              <a:ext cx="76200" cy="22920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143610" y="18492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3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3" y="52969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43610" y="18492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6307" y="2246618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86307" y="2246618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29004" y="21407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28"/>
                  </a:lnTo>
                  <a:lnTo>
                    <a:pt x="143183" y="23812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29004" y="21407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71702" y="205736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71702" y="205736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14396" y="23229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0"/>
                  </a:lnTo>
                  <a:lnTo>
                    <a:pt x="143183" y="5591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14396" y="23229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44731" y="2426531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1636649" y="47626"/>
                  </a:moveTo>
                  <a:lnTo>
                    <a:pt x="1636649" y="76201"/>
                  </a:lnTo>
                  <a:lnTo>
                    <a:pt x="1693799" y="47626"/>
                  </a:lnTo>
                  <a:lnTo>
                    <a:pt x="1636649" y="47626"/>
                  </a:lnTo>
                  <a:close/>
                </a:path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1" y="47625"/>
                  </a:lnTo>
                  <a:lnTo>
                    <a:pt x="63501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28576"/>
                  </a:moveTo>
                  <a:lnTo>
                    <a:pt x="1636649" y="47626"/>
                  </a:lnTo>
                  <a:lnTo>
                    <a:pt x="1649349" y="47626"/>
                  </a:lnTo>
                  <a:lnTo>
                    <a:pt x="1649349" y="28576"/>
                  </a:lnTo>
                  <a:lnTo>
                    <a:pt x="1636649" y="28576"/>
                  </a:lnTo>
                  <a:close/>
                </a:path>
                <a:path w="1713229" h="76200">
                  <a:moveTo>
                    <a:pt x="1636649" y="1"/>
                  </a:moveTo>
                  <a:lnTo>
                    <a:pt x="1636649" y="28576"/>
                  </a:lnTo>
                  <a:lnTo>
                    <a:pt x="1649349" y="28576"/>
                  </a:lnTo>
                  <a:lnTo>
                    <a:pt x="1649349" y="47626"/>
                  </a:lnTo>
                  <a:lnTo>
                    <a:pt x="1693801" y="47625"/>
                  </a:lnTo>
                  <a:lnTo>
                    <a:pt x="1712849" y="38101"/>
                  </a:lnTo>
                  <a:lnTo>
                    <a:pt x="1636649" y="1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636649" y="47626"/>
                  </a:lnTo>
                  <a:lnTo>
                    <a:pt x="1636649" y="28576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63501" y="28575"/>
                  </a:moveTo>
                  <a:lnTo>
                    <a:pt x="63501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1" y="28575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1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875105" y="4348988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10059"/>
                </a:solidFill>
                <a:latin typeface="Calibri"/>
                <a:cs typeface="Calibri"/>
              </a:rPr>
              <a:t>concatenated</a:t>
            </a:r>
            <a:r>
              <a:rPr sz="1800" spc="-70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610059"/>
                </a:solidFill>
                <a:latin typeface="Calibri"/>
                <a:cs typeface="Calibri"/>
              </a:rPr>
              <a:t>word</a:t>
            </a:r>
            <a:r>
              <a:rPr sz="1800" spc="-70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10059"/>
                </a:solidFill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34102" y="2596851"/>
            <a:ext cx="4213860" cy="3013710"/>
            <a:chOff x="5834102" y="2596851"/>
            <a:chExt cx="4213860" cy="301371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939" y="4605781"/>
              <a:ext cx="157194" cy="1653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9153" y="4605781"/>
              <a:ext cx="157194" cy="1653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6369" y="4605781"/>
              <a:ext cx="157194" cy="1653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584" y="4605781"/>
              <a:ext cx="157194" cy="16535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43627" y="4511066"/>
              <a:ext cx="4194810" cy="365760"/>
            </a:xfrm>
            <a:custGeom>
              <a:avLst/>
              <a:gdLst/>
              <a:ahLst/>
              <a:cxnLst/>
              <a:rect l="l" t="t" r="r" b="b"/>
              <a:pathLst>
                <a:path w="4194809" h="365760">
                  <a:moveTo>
                    <a:pt x="0" y="60962"/>
                  </a:moveTo>
                  <a:lnTo>
                    <a:pt x="4790" y="37233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4133733" y="0"/>
                  </a:lnTo>
                  <a:lnTo>
                    <a:pt x="4157462" y="4790"/>
                  </a:lnTo>
                  <a:lnTo>
                    <a:pt x="4176839" y="17855"/>
                  </a:lnTo>
                  <a:lnTo>
                    <a:pt x="4189904" y="37233"/>
                  </a:lnTo>
                  <a:lnTo>
                    <a:pt x="4194695" y="60962"/>
                  </a:lnTo>
                  <a:lnTo>
                    <a:pt x="4194695" y="304797"/>
                  </a:lnTo>
                  <a:lnTo>
                    <a:pt x="4189904" y="328527"/>
                  </a:lnTo>
                  <a:lnTo>
                    <a:pt x="4176839" y="347904"/>
                  </a:lnTo>
                  <a:lnTo>
                    <a:pt x="4157462" y="360969"/>
                  </a:lnTo>
                  <a:lnTo>
                    <a:pt x="4133733" y="365760"/>
                  </a:lnTo>
                  <a:lnTo>
                    <a:pt x="60961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7"/>
                  </a:lnTo>
                  <a:lnTo>
                    <a:pt x="0" y="60962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8452" y="4605781"/>
              <a:ext cx="157194" cy="1653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666" y="4605781"/>
              <a:ext cx="157194" cy="1653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2882" y="4605781"/>
              <a:ext cx="157194" cy="1653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96" y="4605781"/>
              <a:ext cx="157194" cy="1653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7534" y="4604985"/>
              <a:ext cx="157194" cy="165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4748" y="4604985"/>
              <a:ext cx="157194" cy="1653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965" y="4604985"/>
              <a:ext cx="157194" cy="165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9180" y="4604985"/>
              <a:ext cx="157194" cy="1653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552" y="4604986"/>
              <a:ext cx="157194" cy="1653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7766" y="4604986"/>
              <a:ext cx="157194" cy="1653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4982" y="4604986"/>
              <a:ext cx="157194" cy="1653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2197" y="4604986"/>
              <a:ext cx="157194" cy="16535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266599" y="4876787"/>
              <a:ext cx="3312795" cy="734060"/>
            </a:xfrm>
            <a:custGeom>
              <a:avLst/>
              <a:gdLst/>
              <a:ahLst/>
              <a:cxnLst/>
              <a:rect l="l" t="t" r="r" b="b"/>
              <a:pathLst>
                <a:path w="3312795" h="734060">
                  <a:moveTo>
                    <a:pt x="110655" y="94856"/>
                  </a:moveTo>
                  <a:lnTo>
                    <a:pt x="66344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36" y="100685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40"/>
                  </a:lnTo>
                  <a:lnTo>
                    <a:pt x="45796" y="733526"/>
                  </a:lnTo>
                  <a:lnTo>
                    <a:pt x="64846" y="733526"/>
                  </a:lnTo>
                  <a:lnTo>
                    <a:pt x="64846" y="54140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3312795" h="734060">
                  <a:moveTo>
                    <a:pt x="1146175" y="94856"/>
                  </a:moveTo>
                  <a:lnTo>
                    <a:pt x="1101864" y="18910"/>
                  </a:lnTo>
                  <a:lnTo>
                    <a:pt x="1090841" y="0"/>
                  </a:lnTo>
                  <a:lnTo>
                    <a:pt x="1035507" y="94856"/>
                  </a:lnTo>
                  <a:lnTo>
                    <a:pt x="1037043" y="100685"/>
                  </a:lnTo>
                  <a:lnTo>
                    <a:pt x="1046137" y="105981"/>
                  </a:lnTo>
                  <a:lnTo>
                    <a:pt x="1051966" y="104444"/>
                  </a:lnTo>
                  <a:lnTo>
                    <a:pt x="1081316" y="54140"/>
                  </a:lnTo>
                  <a:lnTo>
                    <a:pt x="1081316" y="733526"/>
                  </a:lnTo>
                  <a:lnTo>
                    <a:pt x="1100366" y="733526"/>
                  </a:lnTo>
                  <a:lnTo>
                    <a:pt x="1100366" y="54140"/>
                  </a:lnTo>
                  <a:lnTo>
                    <a:pt x="1129715" y="104444"/>
                  </a:lnTo>
                  <a:lnTo>
                    <a:pt x="1135545" y="105981"/>
                  </a:lnTo>
                  <a:lnTo>
                    <a:pt x="1144638" y="100685"/>
                  </a:lnTo>
                  <a:lnTo>
                    <a:pt x="1146175" y="94856"/>
                  </a:lnTo>
                  <a:close/>
                </a:path>
                <a:path w="3312795" h="734060">
                  <a:moveTo>
                    <a:pt x="2257793" y="94856"/>
                  </a:moveTo>
                  <a:lnTo>
                    <a:pt x="2213495" y="18897"/>
                  </a:lnTo>
                  <a:lnTo>
                    <a:pt x="2202472" y="0"/>
                  </a:lnTo>
                  <a:lnTo>
                    <a:pt x="2147138" y="94856"/>
                  </a:lnTo>
                  <a:lnTo>
                    <a:pt x="2148675" y="100685"/>
                  </a:lnTo>
                  <a:lnTo>
                    <a:pt x="2157755" y="105981"/>
                  </a:lnTo>
                  <a:lnTo>
                    <a:pt x="2163597" y="104444"/>
                  </a:lnTo>
                  <a:lnTo>
                    <a:pt x="2192947" y="54140"/>
                  </a:lnTo>
                  <a:lnTo>
                    <a:pt x="2192947" y="733526"/>
                  </a:lnTo>
                  <a:lnTo>
                    <a:pt x="2211997" y="733526"/>
                  </a:lnTo>
                  <a:lnTo>
                    <a:pt x="2211997" y="54140"/>
                  </a:lnTo>
                  <a:lnTo>
                    <a:pt x="2241334" y="104444"/>
                  </a:lnTo>
                  <a:lnTo>
                    <a:pt x="2247176" y="105981"/>
                  </a:lnTo>
                  <a:lnTo>
                    <a:pt x="2256256" y="100685"/>
                  </a:lnTo>
                  <a:lnTo>
                    <a:pt x="2257793" y="94856"/>
                  </a:lnTo>
                  <a:close/>
                </a:path>
                <a:path w="3312795" h="734060">
                  <a:moveTo>
                    <a:pt x="3312223" y="94856"/>
                  </a:moveTo>
                  <a:lnTo>
                    <a:pt x="3267913" y="18897"/>
                  </a:lnTo>
                  <a:lnTo>
                    <a:pt x="3256889" y="0"/>
                  </a:lnTo>
                  <a:lnTo>
                    <a:pt x="3201568" y="94856"/>
                  </a:lnTo>
                  <a:lnTo>
                    <a:pt x="3203105" y="100685"/>
                  </a:lnTo>
                  <a:lnTo>
                    <a:pt x="3212185" y="105981"/>
                  </a:lnTo>
                  <a:lnTo>
                    <a:pt x="3218015" y="104444"/>
                  </a:lnTo>
                  <a:lnTo>
                    <a:pt x="3247364" y="54140"/>
                  </a:lnTo>
                  <a:lnTo>
                    <a:pt x="3247364" y="733526"/>
                  </a:lnTo>
                  <a:lnTo>
                    <a:pt x="3266414" y="733526"/>
                  </a:lnTo>
                  <a:lnTo>
                    <a:pt x="3266414" y="54140"/>
                  </a:lnTo>
                  <a:lnTo>
                    <a:pt x="3295764" y="104444"/>
                  </a:lnTo>
                  <a:lnTo>
                    <a:pt x="3301593" y="105981"/>
                  </a:lnTo>
                  <a:lnTo>
                    <a:pt x="3310686" y="100685"/>
                  </a:lnTo>
                  <a:lnTo>
                    <a:pt x="3312223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87554" y="3746941"/>
              <a:ext cx="111125" cy="764540"/>
            </a:xfrm>
            <a:custGeom>
              <a:avLst/>
              <a:gdLst/>
              <a:ahLst/>
              <a:cxnLst/>
              <a:rect l="l" t="t" r="r" b="b"/>
              <a:pathLst>
                <a:path w="111125" h="764539">
                  <a:moveTo>
                    <a:pt x="55491" y="37807"/>
                  </a:moveTo>
                  <a:lnTo>
                    <a:pt x="45919" y="54108"/>
                  </a:lnTo>
                  <a:lnTo>
                    <a:pt x="43895" y="764099"/>
                  </a:lnTo>
                  <a:lnTo>
                    <a:pt x="62945" y="764152"/>
                  </a:lnTo>
                  <a:lnTo>
                    <a:pt x="64865" y="90454"/>
                  </a:lnTo>
                  <a:lnTo>
                    <a:pt x="64938" y="54108"/>
                  </a:lnTo>
                  <a:lnTo>
                    <a:pt x="55491" y="37807"/>
                  </a:lnTo>
                  <a:close/>
                </a:path>
                <a:path w="111125" h="764539">
                  <a:moveTo>
                    <a:pt x="66538" y="18877"/>
                  </a:moveTo>
                  <a:lnTo>
                    <a:pt x="46019" y="18877"/>
                  </a:lnTo>
                  <a:lnTo>
                    <a:pt x="65069" y="18931"/>
                  </a:lnTo>
                  <a:lnTo>
                    <a:pt x="64969" y="54161"/>
                  </a:lnTo>
                  <a:lnTo>
                    <a:pt x="94174" y="104556"/>
                  </a:lnTo>
                  <a:lnTo>
                    <a:pt x="100002" y="106108"/>
                  </a:lnTo>
                  <a:lnTo>
                    <a:pt x="109104" y="100832"/>
                  </a:lnTo>
                  <a:lnTo>
                    <a:pt x="110656" y="95004"/>
                  </a:lnTo>
                  <a:lnTo>
                    <a:pt x="66538" y="18877"/>
                  </a:lnTo>
                  <a:close/>
                </a:path>
                <a:path w="111125" h="764539">
                  <a:moveTo>
                    <a:pt x="55599" y="0"/>
                  </a:moveTo>
                  <a:lnTo>
                    <a:pt x="0" y="94689"/>
                  </a:lnTo>
                  <a:lnTo>
                    <a:pt x="1518" y="100526"/>
                  </a:lnTo>
                  <a:lnTo>
                    <a:pt x="10591" y="105853"/>
                  </a:lnTo>
                  <a:lnTo>
                    <a:pt x="16427" y="104335"/>
                  </a:lnTo>
                  <a:lnTo>
                    <a:pt x="45888" y="54161"/>
                  </a:lnTo>
                  <a:lnTo>
                    <a:pt x="46019" y="18877"/>
                  </a:lnTo>
                  <a:lnTo>
                    <a:pt x="66538" y="18877"/>
                  </a:lnTo>
                  <a:lnTo>
                    <a:pt x="55599" y="0"/>
                  </a:lnTo>
                  <a:close/>
                </a:path>
                <a:path w="111125" h="764539">
                  <a:moveTo>
                    <a:pt x="65056" y="23679"/>
                  </a:moveTo>
                  <a:lnTo>
                    <a:pt x="47303" y="23679"/>
                  </a:lnTo>
                  <a:lnTo>
                    <a:pt x="63759" y="23726"/>
                  </a:lnTo>
                  <a:lnTo>
                    <a:pt x="55491" y="37807"/>
                  </a:lnTo>
                  <a:lnTo>
                    <a:pt x="64969" y="54161"/>
                  </a:lnTo>
                  <a:lnTo>
                    <a:pt x="65056" y="23679"/>
                  </a:lnTo>
                  <a:close/>
                </a:path>
                <a:path w="111125" h="764539">
                  <a:moveTo>
                    <a:pt x="46019" y="18877"/>
                  </a:moveTo>
                  <a:lnTo>
                    <a:pt x="45919" y="54108"/>
                  </a:lnTo>
                  <a:lnTo>
                    <a:pt x="55491" y="37807"/>
                  </a:lnTo>
                  <a:lnTo>
                    <a:pt x="47303" y="23679"/>
                  </a:lnTo>
                  <a:lnTo>
                    <a:pt x="65056" y="23679"/>
                  </a:lnTo>
                  <a:lnTo>
                    <a:pt x="65069" y="18931"/>
                  </a:lnTo>
                  <a:lnTo>
                    <a:pt x="46019" y="18877"/>
                  </a:lnTo>
                  <a:close/>
                </a:path>
                <a:path w="111125" h="764539">
                  <a:moveTo>
                    <a:pt x="47303" y="23679"/>
                  </a:moveTo>
                  <a:lnTo>
                    <a:pt x="55491" y="37807"/>
                  </a:lnTo>
                  <a:lnTo>
                    <a:pt x="63759" y="23726"/>
                  </a:lnTo>
                  <a:lnTo>
                    <a:pt x="47303" y="236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492" y="3475941"/>
              <a:ext cx="157194" cy="1653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640" y="3475941"/>
              <a:ext cx="157194" cy="16535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4791" y="3475941"/>
              <a:ext cx="157194" cy="1653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1941" y="3475941"/>
              <a:ext cx="157194" cy="16535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632181" y="3381226"/>
              <a:ext cx="2622550" cy="365760"/>
            </a:xfrm>
            <a:custGeom>
              <a:avLst/>
              <a:gdLst/>
              <a:ahLst/>
              <a:cxnLst/>
              <a:rect l="l" t="t" r="r" b="b"/>
              <a:pathLst>
                <a:path w="2622550" h="365760">
                  <a:moveTo>
                    <a:pt x="0" y="60960"/>
                  </a:move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0" y="0"/>
                  </a:lnTo>
                  <a:lnTo>
                    <a:pt x="2560985" y="0"/>
                  </a:lnTo>
                  <a:lnTo>
                    <a:pt x="2584713" y="4790"/>
                  </a:lnTo>
                  <a:lnTo>
                    <a:pt x="2604091" y="17855"/>
                  </a:lnTo>
                  <a:lnTo>
                    <a:pt x="2617155" y="37232"/>
                  </a:lnTo>
                  <a:lnTo>
                    <a:pt x="2621946" y="60960"/>
                  </a:lnTo>
                  <a:lnTo>
                    <a:pt x="2621946" y="304799"/>
                  </a:lnTo>
                  <a:lnTo>
                    <a:pt x="2617155" y="328527"/>
                  </a:lnTo>
                  <a:lnTo>
                    <a:pt x="2604091" y="347904"/>
                  </a:lnTo>
                  <a:lnTo>
                    <a:pt x="2584713" y="360969"/>
                  </a:lnTo>
                  <a:lnTo>
                    <a:pt x="2560985" y="365760"/>
                  </a:lnTo>
                  <a:lnTo>
                    <a:pt x="60960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9"/>
                  </a:lnTo>
                  <a:lnTo>
                    <a:pt x="0" y="6096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9090" y="3475941"/>
              <a:ext cx="157194" cy="1653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6241" y="3475941"/>
              <a:ext cx="157194" cy="1653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3391" y="3475941"/>
              <a:ext cx="157194" cy="1653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0541" y="3475941"/>
              <a:ext cx="157194" cy="1653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690" y="3475941"/>
              <a:ext cx="157194" cy="1653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842" y="3475941"/>
              <a:ext cx="157194" cy="1653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1991" y="3475941"/>
              <a:ext cx="157194" cy="1653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9145" y="3475941"/>
              <a:ext cx="157194" cy="1653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73786" y="4009190"/>
              <a:ext cx="344424" cy="27026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887825" y="2596851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784373"/>
                  </a:lnTo>
                  <a:lnTo>
                    <a:pt x="64852" y="784373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78486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78486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78486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78486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78486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5781" y="2869534"/>
              <a:ext cx="237237" cy="241771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1085" y="4686380"/>
            <a:ext cx="2489028" cy="297197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875105" y="5567172"/>
            <a:ext cx="2497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one-</a:t>
            </a:r>
            <a:r>
              <a:rPr sz="2000" dirty="0">
                <a:latin typeface="Calibri"/>
                <a:cs typeface="Calibri"/>
              </a:rPr>
              <a:t>hot</a:t>
            </a:r>
            <a:r>
              <a:rPr sz="2000" spc="-10" dirty="0">
                <a:latin typeface="Calibri"/>
                <a:cs typeface="Calibri"/>
              </a:rPr>
              <a:t> vectors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1364" y="5915200"/>
            <a:ext cx="441131" cy="32003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317608" y="5915200"/>
            <a:ext cx="424722" cy="32003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33019" y="5915200"/>
            <a:ext cx="440474" cy="32003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30992" y="5915200"/>
            <a:ext cx="467593" cy="32003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93008" y="5933992"/>
            <a:ext cx="2077393" cy="294433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909189" y="3245611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800" spc="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C1515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30449" y="3516796"/>
            <a:ext cx="2103120" cy="378512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7152538" y="2449067"/>
            <a:ext cx="111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58373" y="2452115"/>
            <a:ext cx="278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59785" y="1724659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4"/>
                </a:solidFill>
                <a:latin typeface="Calibri"/>
                <a:cs typeface="Calibri"/>
              </a:rPr>
              <a:t>output</a:t>
            </a:r>
            <a:r>
              <a:rPr sz="1800" spc="-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5E54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57987" y="2090971"/>
            <a:ext cx="3304704" cy="316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 fixed-</a:t>
            </a:r>
            <a:r>
              <a:rPr dirty="0"/>
              <a:t>window</a:t>
            </a:r>
            <a:r>
              <a:rPr spc="-5" dirty="0"/>
              <a:t> </a:t>
            </a:r>
            <a:r>
              <a:rPr dirty="0"/>
              <a:t>neural</a:t>
            </a:r>
            <a:r>
              <a:rPr spc="-5" dirty="0"/>
              <a:t> </a:t>
            </a:r>
            <a:r>
              <a:rPr dirty="0"/>
              <a:t>Language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842" y="5795772"/>
            <a:ext cx="166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6203" y="5795772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1611" y="5795772"/>
            <a:ext cx="508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7649" y="1309115"/>
            <a:ext cx="447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68216" y="1498091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83814" y="1549843"/>
            <a:ext cx="2100580" cy="1118870"/>
            <a:chOff x="7883814" y="1549843"/>
            <a:chExt cx="2100580" cy="1118870"/>
          </a:xfrm>
        </p:grpSpPr>
        <p:sp>
          <p:nvSpPr>
            <p:cNvPr id="9" name="object 9"/>
            <p:cNvSpPr/>
            <p:nvPr/>
          </p:nvSpPr>
          <p:spPr>
            <a:xfrm>
              <a:off x="8253690" y="1549843"/>
              <a:ext cx="76200" cy="289560"/>
            </a:xfrm>
            <a:custGeom>
              <a:avLst/>
              <a:gdLst/>
              <a:ahLst/>
              <a:cxnLst/>
              <a:rect l="l" t="t" r="r" b="b"/>
              <a:pathLst>
                <a:path w="76200" h="289560">
                  <a:moveTo>
                    <a:pt x="33337" y="212747"/>
                  </a:moveTo>
                  <a:lnTo>
                    <a:pt x="0" y="212799"/>
                  </a:lnTo>
                  <a:lnTo>
                    <a:pt x="38220" y="288940"/>
                  </a:lnTo>
                  <a:lnTo>
                    <a:pt x="69841" y="225447"/>
                  </a:lnTo>
                  <a:lnTo>
                    <a:pt x="33357" y="225447"/>
                  </a:lnTo>
                  <a:lnTo>
                    <a:pt x="33337" y="212747"/>
                  </a:lnTo>
                  <a:close/>
                </a:path>
                <a:path w="76200" h="289560">
                  <a:moveTo>
                    <a:pt x="42862" y="212732"/>
                  </a:moveTo>
                  <a:lnTo>
                    <a:pt x="33337" y="212747"/>
                  </a:lnTo>
                  <a:lnTo>
                    <a:pt x="33357" y="225447"/>
                  </a:lnTo>
                  <a:lnTo>
                    <a:pt x="42882" y="225432"/>
                  </a:lnTo>
                  <a:lnTo>
                    <a:pt x="42862" y="212732"/>
                  </a:lnTo>
                  <a:close/>
                </a:path>
                <a:path w="76200" h="289560">
                  <a:moveTo>
                    <a:pt x="76200" y="212679"/>
                  </a:moveTo>
                  <a:lnTo>
                    <a:pt x="42862" y="212732"/>
                  </a:lnTo>
                  <a:lnTo>
                    <a:pt x="42882" y="225432"/>
                  </a:lnTo>
                  <a:lnTo>
                    <a:pt x="33357" y="225447"/>
                  </a:lnTo>
                  <a:lnTo>
                    <a:pt x="69841" y="225447"/>
                  </a:lnTo>
                  <a:lnTo>
                    <a:pt x="76200" y="212679"/>
                  </a:lnTo>
                  <a:close/>
                </a:path>
                <a:path w="76200" h="289560">
                  <a:moveTo>
                    <a:pt x="42527" y="0"/>
                  </a:moveTo>
                  <a:lnTo>
                    <a:pt x="33002" y="15"/>
                  </a:lnTo>
                  <a:lnTo>
                    <a:pt x="33337" y="212747"/>
                  </a:lnTo>
                  <a:lnTo>
                    <a:pt x="42862" y="212732"/>
                  </a:lnTo>
                  <a:lnTo>
                    <a:pt x="42527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3814" y="2540125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336504" y="0"/>
                  </a:lnTo>
                </a:path>
                <a:path w="2100579">
                  <a:moveTo>
                    <a:pt x="1906656" y="0"/>
                  </a:moveTo>
                  <a:lnTo>
                    <a:pt x="2099981" y="0"/>
                  </a:lnTo>
                </a:path>
              </a:pathLst>
            </a:custGeom>
            <a:ln w="8667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83814" y="2549650"/>
              <a:ext cx="2100580" cy="0"/>
            </a:xfrm>
            <a:custGeom>
              <a:avLst/>
              <a:gdLst/>
              <a:ahLst/>
              <a:cxnLst/>
              <a:rect l="l" t="t" r="r" b="b"/>
              <a:pathLst>
                <a:path w="2100579">
                  <a:moveTo>
                    <a:pt x="0" y="0"/>
                  </a:moveTo>
                  <a:lnTo>
                    <a:pt x="2099981" y="0"/>
                  </a:lnTo>
                </a:path>
              </a:pathLst>
            </a:custGeom>
            <a:ln w="8667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77621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7621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0319" y="1838783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5"/>
                  </a:lnTo>
                  <a:lnTo>
                    <a:pt x="143183" y="70567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20319" y="1838783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63016" y="2362004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4"/>
                  </a:lnTo>
                  <a:lnTo>
                    <a:pt x="143183" y="182454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3016" y="2362004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05712" y="2253752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6"/>
                  </a:lnTo>
                  <a:lnTo>
                    <a:pt x="143184" y="29070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5712" y="2253752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8409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48409" y="245696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91106" y="222992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91106" y="222992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3803" y="2253750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33803" y="2253750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9993" y="1785562"/>
              <a:ext cx="76200" cy="2292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076501" y="2014764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76501" y="2014764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19198" y="2412179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19198" y="2412179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61895" y="2306330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28"/>
                  </a:lnTo>
                  <a:lnTo>
                    <a:pt x="143183" y="238128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61895" y="2306330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04591" y="222292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4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4" y="321530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04591" y="2222927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47287" y="2488548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0"/>
                  </a:lnTo>
                  <a:lnTo>
                    <a:pt x="143183" y="5591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47287" y="2488548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77623" y="2592091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1636648" y="47626"/>
                  </a:moveTo>
                  <a:lnTo>
                    <a:pt x="1636648" y="76201"/>
                  </a:lnTo>
                  <a:lnTo>
                    <a:pt x="1693798" y="47626"/>
                  </a:lnTo>
                  <a:lnTo>
                    <a:pt x="1636648" y="47626"/>
                  </a:lnTo>
                  <a:close/>
                </a:path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8" y="28576"/>
                  </a:moveTo>
                  <a:lnTo>
                    <a:pt x="1636648" y="47626"/>
                  </a:lnTo>
                  <a:lnTo>
                    <a:pt x="1649347" y="47626"/>
                  </a:lnTo>
                  <a:lnTo>
                    <a:pt x="1649347" y="28576"/>
                  </a:lnTo>
                  <a:lnTo>
                    <a:pt x="1636648" y="28576"/>
                  </a:lnTo>
                  <a:close/>
                </a:path>
                <a:path w="1713229" h="76200">
                  <a:moveTo>
                    <a:pt x="1636648" y="1"/>
                  </a:moveTo>
                  <a:lnTo>
                    <a:pt x="1636648" y="28576"/>
                  </a:lnTo>
                  <a:lnTo>
                    <a:pt x="1649347" y="28576"/>
                  </a:lnTo>
                  <a:lnTo>
                    <a:pt x="1649347" y="47626"/>
                  </a:lnTo>
                  <a:lnTo>
                    <a:pt x="1693801" y="47625"/>
                  </a:lnTo>
                  <a:lnTo>
                    <a:pt x="1712848" y="38101"/>
                  </a:lnTo>
                  <a:lnTo>
                    <a:pt x="1636648" y="1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636648" y="47626"/>
                  </a:lnTo>
                  <a:lnTo>
                    <a:pt x="1636648" y="28576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766991" y="2762412"/>
            <a:ext cx="4213860" cy="3013710"/>
            <a:chOff x="6766991" y="2762412"/>
            <a:chExt cx="4213860" cy="3013710"/>
          </a:xfrm>
        </p:grpSpPr>
        <p:sp>
          <p:nvSpPr>
            <p:cNvPr id="39" name="object 39"/>
            <p:cNvSpPr/>
            <p:nvPr/>
          </p:nvSpPr>
          <p:spPr>
            <a:xfrm>
              <a:off x="8820445" y="3912500"/>
              <a:ext cx="111125" cy="764540"/>
            </a:xfrm>
            <a:custGeom>
              <a:avLst/>
              <a:gdLst/>
              <a:ahLst/>
              <a:cxnLst/>
              <a:rect l="l" t="t" r="r" b="b"/>
              <a:pathLst>
                <a:path w="111125" h="764539">
                  <a:moveTo>
                    <a:pt x="55489" y="37807"/>
                  </a:moveTo>
                  <a:lnTo>
                    <a:pt x="45919" y="54107"/>
                  </a:lnTo>
                  <a:lnTo>
                    <a:pt x="43893" y="764099"/>
                  </a:lnTo>
                  <a:lnTo>
                    <a:pt x="62943" y="764153"/>
                  </a:lnTo>
                  <a:lnTo>
                    <a:pt x="64865" y="90454"/>
                  </a:lnTo>
                  <a:lnTo>
                    <a:pt x="64936" y="54107"/>
                  </a:lnTo>
                  <a:lnTo>
                    <a:pt x="55489" y="37807"/>
                  </a:lnTo>
                  <a:close/>
                </a:path>
                <a:path w="111125" h="764539">
                  <a:moveTo>
                    <a:pt x="66537" y="18877"/>
                  </a:moveTo>
                  <a:lnTo>
                    <a:pt x="46019" y="18877"/>
                  </a:lnTo>
                  <a:lnTo>
                    <a:pt x="65069" y="18931"/>
                  </a:lnTo>
                  <a:lnTo>
                    <a:pt x="64969" y="54164"/>
                  </a:lnTo>
                  <a:lnTo>
                    <a:pt x="94173" y="104557"/>
                  </a:lnTo>
                  <a:lnTo>
                    <a:pt x="100001" y="106108"/>
                  </a:lnTo>
                  <a:lnTo>
                    <a:pt x="109104" y="100834"/>
                  </a:lnTo>
                  <a:lnTo>
                    <a:pt x="110655" y="95006"/>
                  </a:lnTo>
                  <a:lnTo>
                    <a:pt x="66537" y="18877"/>
                  </a:lnTo>
                  <a:close/>
                </a:path>
                <a:path w="111125" h="764539">
                  <a:moveTo>
                    <a:pt x="55598" y="0"/>
                  </a:moveTo>
                  <a:lnTo>
                    <a:pt x="0" y="94689"/>
                  </a:lnTo>
                  <a:lnTo>
                    <a:pt x="1517" y="100526"/>
                  </a:lnTo>
                  <a:lnTo>
                    <a:pt x="10590" y="105854"/>
                  </a:lnTo>
                  <a:lnTo>
                    <a:pt x="16427" y="104335"/>
                  </a:lnTo>
                  <a:lnTo>
                    <a:pt x="45885" y="54164"/>
                  </a:lnTo>
                  <a:lnTo>
                    <a:pt x="46019" y="18877"/>
                  </a:lnTo>
                  <a:lnTo>
                    <a:pt x="66537" y="18877"/>
                  </a:lnTo>
                  <a:lnTo>
                    <a:pt x="55598" y="0"/>
                  </a:lnTo>
                  <a:close/>
                </a:path>
                <a:path w="111125" h="764539">
                  <a:moveTo>
                    <a:pt x="65056" y="23679"/>
                  </a:moveTo>
                  <a:lnTo>
                    <a:pt x="47302" y="23679"/>
                  </a:lnTo>
                  <a:lnTo>
                    <a:pt x="63757" y="23726"/>
                  </a:lnTo>
                  <a:lnTo>
                    <a:pt x="55489" y="37807"/>
                  </a:lnTo>
                  <a:lnTo>
                    <a:pt x="64969" y="54164"/>
                  </a:lnTo>
                  <a:lnTo>
                    <a:pt x="65056" y="23679"/>
                  </a:lnTo>
                  <a:close/>
                </a:path>
                <a:path w="111125" h="764539">
                  <a:moveTo>
                    <a:pt x="46019" y="18877"/>
                  </a:moveTo>
                  <a:lnTo>
                    <a:pt x="45919" y="54107"/>
                  </a:lnTo>
                  <a:lnTo>
                    <a:pt x="55489" y="37807"/>
                  </a:lnTo>
                  <a:lnTo>
                    <a:pt x="47302" y="23679"/>
                  </a:lnTo>
                  <a:lnTo>
                    <a:pt x="65056" y="23679"/>
                  </a:lnTo>
                  <a:lnTo>
                    <a:pt x="65069" y="18931"/>
                  </a:lnTo>
                  <a:lnTo>
                    <a:pt x="46019" y="18877"/>
                  </a:lnTo>
                  <a:close/>
                </a:path>
                <a:path w="111125" h="764539">
                  <a:moveTo>
                    <a:pt x="47302" y="23679"/>
                  </a:moveTo>
                  <a:lnTo>
                    <a:pt x="55489" y="37807"/>
                  </a:lnTo>
                  <a:lnTo>
                    <a:pt x="63757" y="23726"/>
                  </a:lnTo>
                  <a:lnTo>
                    <a:pt x="47302" y="2367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3380" y="3641499"/>
              <a:ext cx="157194" cy="1653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0530" y="3641499"/>
              <a:ext cx="157194" cy="16535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7679" y="3641499"/>
              <a:ext cx="157194" cy="1653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4829" y="3641499"/>
              <a:ext cx="157194" cy="1653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565069" y="3546784"/>
              <a:ext cx="2622550" cy="365760"/>
            </a:xfrm>
            <a:custGeom>
              <a:avLst/>
              <a:gdLst/>
              <a:ahLst/>
              <a:cxnLst/>
              <a:rect l="l" t="t" r="r" b="b"/>
              <a:pathLst>
                <a:path w="2622550" h="365760">
                  <a:moveTo>
                    <a:pt x="0" y="60960"/>
                  </a:move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0" y="0"/>
                  </a:lnTo>
                  <a:lnTo>
                    <a:pt x="2560985" y="0"/>
                  </a:lnTo>
                  <a:lnTo>
                    <a:pt x="2584713" y="4790"/>
                  </a:lnTo>
                  <a:lnTo>
                    <a:pt x="2604091" y="17855"/>
                  </a:lnTo>
                  <a:lnTo>
                    <a:pt x="2617155" y="37232"/>
                  </a:lnTo>
                  <a:lnTo>
                    <a:pt x="2621946" y="60960"/>
                  </a:lnTo>
                  <a:lnTo>
                    <a:pt x="2621946" y="304799"/>
                  </a:lnTo>
                  <a:lnTo>
                    <a:pt x="2617155" y="328527"/>
                  </a:lnTo>
                  <a:lnTo>
                    <a:pt x="2604091" y="347904"/>
                  </a:lnTo>
                  <a:lnTo>
                    <a:pt x="2584713" y="360969"/>
                  </a:lnTo>
                  <a:lnTo>
                    <a:pt x="2560985" y="365760"/>
                  </a:lnTo>
                  <a:lnTo>
                    <a:pt x="60960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9"/>
                  </a:lnTo>
                  <a:lnTo>
                    <a:pt x="0" y="6096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1980" y="3641499"/>
              <a:ext cx="157194" cy="1653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9130" y="3641499"/>
              <a:ext cx="157194" cy="1653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6280" y="3641499"/>
              <a:ext cx="157194" cy="165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3429" y="3641499"/>
              <a:ext cx="157194" cy="1653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579" y="3641499"/>
              <a:ext cx="157194" cy="165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7730" y="3641499"/>
              <a:ext cx="157194" cy="1653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4880" y="3641499"/>
              <a:ext cx="157194" cy="1653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2033" y="3641499"/>
              <a:ext cx="157194" cy="16535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820714" y="2762412"/>
              <a:ext cx="111125" cy="784860"/>
            </a:xfrm>
            <a:custGeom>
              <a:avLst/>
              <a:gdLst/>
              <a:ahLst/>
              <a:cxnLst/>
              <a:rect l="l" t="t" r="r" b="b"/>
              <a:pathLst>
                <a:path w="111125" h="78486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784373"/>
                  </a:lnTo>
                  <a:lnTo>
                    <a:pt x="64852" y="784373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78486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78486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78486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78486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78486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4827" y="4771342"/>
              <a:ext cx="157194" cy="1653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2043" y="4771342"/>
              <a:ext cx="157194" cy="16535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258" y="4771342"/>
              <a:ext cx="157194" cy="1653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6474" y="4771342"/>
              <a:ext cx="157194" cy="16535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776516" y="4676626"/>
              <a:ext cx="4194810" cy="365760"/>
            </a:xfrm>
            <a:custGeom>
              <a:avLst/>
              <a:gdLst/>
              <a:ahLst/>
              <a:cxnLst/>
              <a:rect l="l" t="t" r="r" b="b"/>
              <a:pathLst>
                <a:path w="4194809" h="365760">
                  <a:moveTo>
                    <a:pt x="0" y="60962"/>
                  </a:moveTo>
                  <a:lnTo>
                    <a:pt x="4790" y="37233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4133733" y="0"/>
                  </a:lnTo>
                  <a:lnTo>
                    <a:pt x="4157462" y="4790"/>
                  </a:lnTo>
                  <a:lnTo>
                    <a:pt x="4176839" y="17855"/>
                  </a:lnTo>
                  <a:lnTo>
                    <a:pt x="4189904" y="37233"/>
                  </a:lnTo>
                  <a:lnTo>
                    <a:pt x="4194695" y="60962"/>
                  </a:lnTo>
                  <a:lnTo>
                    <a:pt x="4194695" y="304797"/>
                  </a:lnTo>
                  <a:lnTo>
                    <a:pt x="4189904" y="328527"/>
                  </a:lnTo>
                  <a:lnTo>
                    <a:pt x="4176839" y="347904"/>
                  </a:lnTo>
                  <a:lnTo>
                    <a:pt x="4157462" y="360969"/>
                  </a:lnTo>
                  <a:lnTo>
                    <a:pt x="4133733" y="365760"/>
                  </a:lnTo>
                  <a:lnTo>
                    <a:pt x="60961" y="365760"/>
                  </a:lnTo>
                  <a:lnTo>
                    <a:pt x="37232" y="360969"/>
                  </a:lnTo>
                  <a:lnTo>
                    <a:pt x="17855" y="347904"/>
                  </a:lnTo>
                  <a:lnTo>
                    <a:pt x="4790" y="328527"/>
                  </a:lnTo>
                  <a:lnTo>
                    <a:pt x="0" y="304797"/>
                  </a:lnTo>
                  <a:lnTo>
                    <a:pt x="0" y="60962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1341" y="4771342"/>
              <a:ext cx="157194" cy="1653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8556" y="4771342"/>
              <a:ext cx="157194" cy="1653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5771" y="4771342"/>
              <a:ext cx="157194" cy="1653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2987" y="4771342"/>
              <a:ext cx="157194" cy="1653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0423" y="4770545"/>
              <a:ext cx="157194" cy="1653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639" y="4770545"/>
              <a:ext cx="157194" cy="1653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4855" y="4770545"/>
              <a:ext cx="157194" cy="1653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2069" y="4770545"/>
              <a:ext cx="157194" cy="1653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3440" y="4770546"/>
              <a:ext cx="157194" cy="1653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0656" y="4770546"/>
              <a:ext cx="157194" cy="1653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7871" y="4770546"/>
              <a:ext cx="157194" cy="1653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5087" y="4770546"/>
              <a:ext cx="157194" cy="16535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199490" y="5042344"/>
              <a:ext cx="3312795" cy="734060"/>
            </a:xfrm>
            <a:custGeom>
              <a:avLst/>
              <a:gdLst/>
              <a:ahLst/>
              <a:cxnLst/>
              <a:rect l="l" t="t" r="r" b="b"/>
              <a:pathLst>
                <a:path w="3312795" h="734060">
                  <a:moveTo>
                    <a:pt x="110655" y="94856"/>
                  </a:moveTo>
                  <a:lnTo>
                    <a:pt x="66344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24" y="100685"/>
                  </a:lnTo>
                  <a:lnTo>
                    <a:pt x="10617" y="105981"/>
                  </a:lnTo>
                  <a:lnTo>
                    <a:pt x="16446" y="104457"/>
                  </a:lnTo>
                  <a:lnTo>
                    <a:pt x="45796" y="54140"/>
                  </a:lnTo>
                  <a:lnTo>
                    <a:pt x="45796" y="733539"/>
                  </a:lnTo>
                  <a:lnTo>
                    <a:pt x="64846" y="733539"/>
                  </a:lnTo>
                  <a:lnTo>
                    <a:pt x="64846" y="54140"/>
                  </a:lnTo>
                  <a:lnTo>
                    <a:pt x="94195" y="104457"/>
                  </a:lnTo>
                  <a:lnTo>
                    <a:pt x="100025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3312795" h="734060">
                  <a:moveTo>
                    <a:pt x="1146162" y="94856"/>
                  </a:moveTo>
                  <a:lnTo>
                    <a:pt x="1101864" y="18910"/>
                  </a:lnTo>
                  <a:lnTo>
                    <a:pt x="1090841" y="0"/>
                  </a:lnTo>
                  <a:lnTo>
                    <a:pt x="1035507" y="94856"/>
                  </a:lnTo>
                  <a:lnTo>
                    <a:pt x="1037043" y="100685"/>
                  </a:lnTo>
                  <a:lnTo>
                    <a:pt x="1046137" y="105981"/>
                  </a:lnTo>
                  <a:lnTo>
                    <a:pt x="1051966" y="104457"/>
                  </a:lnTo>
                  <a:lnTo>
                    <a:pt x="1081316" y="54140"/>
                  </a:lnTo>
                  <a:lnTo>
                    <a:pt x="1081316" y="733539"/>
                  </a:lnTo>
                  <a:lnTo>
                    <a:pt x="1100366" y="733539"/>
                  </a:lnTo>
                  <a:lnTo>
                    <a:pt x="1100366" y="54140"/>
                  </a:lnTo>
                  <a:lnTo>
                    <a:pt x="1129715" y="104457"/>
                  </a:lnTo>
                  <a:lnTo>
                    <a:pt x="1135545" y="105981"/>
                  </a:lnTo>
                  <a:lnTo>
                    <a:pt x="1144638" y="100685"/>
                  </a:lnTo>
                  <a:lnTo>
                    <a:pt x="1146162" y="94856"/>
                  </a:lnTo>
                  <a:close/>
                </a:path>
                <a:path w="3312795" h="734060">
                  <a:moveTo>
                    <a:pt x="2257793" y="94856"/>
                  </a:moveTo>
                  <a:lnTo>
                    <a:pt x="2213495" y="18910"/>
                  </a:lnTo>
                  <a:lnTo>
                    <a:pt x="2202459" y="0"/>
                  </a:lnTo>
                  <a:lnTo>
                    <a:pt x="2147138" y="94856"/>
                  </a:lnTo>
                  <a:lnTo>
                    <a:pt x="2148675" y="100685"/>
                  </a:lnTo>
                  <a:lnTo>
                    <a:pt x="2157755" y="105981"/>
                  </a:lnTo>
                  <a:lnTo>
                    <a:pt x="2163597" y="104457"/>
                  </a:lnTo>
                  <a:lnTo>
                    <a:pt x="2192934" y="54140"/>
                  </a:lnTo>
                  <a:lnTo>
                    <a:pt x="2192934" y="733539"/>
                  </a:lnTo>
                  <a:lnTo>
                    <a:pt x="2211984" y="733539"/>
                  </a:lnTo>
                  <a:lnTo>
                    <a:pt x="2211984" y="54140"/>
                  </a:lnTo>
                  <a:lnTo>
                    <a:pt x="2241334" y="104457"/>
                  </a:lnTo>
                  <a:lnTo>
                    <a:pt x="2247176" y="105981"/>
                  </a:lnTo>
                  <a:lnTo>
                    <a:pt x="2256256" y="100685"/>
                  </a:lnTo>
                  <a:lnTo>
                    <a:pt x="2257793" y="94856"/>
                  </a:lnTo>
                  <a:close/>
                </a:path>
                <a:path w="3312795" h="734060">
                  <a:moveTo>
                    <a:pt x="3312223" y="94856"/>
                  </a:moveTo>
                  <a:lnTo>
                    <a:pt x="3267913" y="18910"/>
                  </a:lnTo>
                  <a:lnTo>
                    <a:pt x="3256889" y="0"/>
                  </a:lnTo>
                  <a:lnTo>
                    <a:pt x="3201568" y="94856"/>
                  </a:lnTo>
                  <a:lnTo>
                    <a:pt x="3203092" y="100685"/>
                  </a:lnTo>
                  <a:lnTo>
                    <a:pt x="3212185" y="105981"/>
                  </a:lnTo>
                  <a:lnTo>
                    <a:pt x="3218015" y="104457"/>
                  </a:lnTo>
                  <a:lnTo>
                    <a:pt x="3247364" y="54140"/>
                  </a:lnTo>
                  <a:lnTo>
                    <a:pt x="3247364" y="733539"/>
                  </a:lnTo>
                  <a:lnTo>
                    <a:pt x="3266414" y="733539"/>
                  </a:lnTo>
                  <a:lnTo>
                    <a:pt x="3266414" y="54140"/>
                  </a:lnTo>
                  <a:lnTo>
                    <a:pt x="3295764" y="104457"/>
                  </a:lnTo>
                  <a:lnTo>
                    <a:pt x="3301593" y="105981"/>
                  </a:lnTo>
                  <a:lnTo>
                    <a:pt x="3310686" y="100685"/>
                  </a:lnTo>
                  <a:lnTo>
                    <a:pt x="3312223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6674" y="4174750"/>
              <a:ext cx="344424" cy="27026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8670" y="3035095"/>
              <a:ext cx="237238" cy="24177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085429" y="2613659"/>
            <a:ext cx="111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591264" y="2616708"/>
            <a:ext cx="278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34254" y="6080759"/>
            <a:ext cx="441133" cy="32003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50499" y="6080759"/>
            <a:ext cx="424722" cy="32003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65910" y="6080759"/>
            <a:ext cx="440475" cy="32003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63882" y="6080759"/>
            <a:ext cx="467592" cy="320039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829951" y="1288796"/>
            <a:ext cx="535559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B050"/>
                </a:solidFill>
                <a:latin typeface="Calibri"/>
                <a:cs typeface="Calibri"/>
              </a:rPr>
              <a:t>Improvements</a:t>
            </a:r>
            <a:r>
              <a:rPr sz="2400" b="1" spc="-7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-gram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LM: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sparsity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Calibri"/>
                <a:cs typeface="Calibri"/>
              </a:rPr>
              <a:t>Don’t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grams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04552" y="2760979"/>
            <a:ext cx="4839335" cy="295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problems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23215" indent="-285115">
              <a:lnSpc>
                <a:spcPts val="2845"/>
              </a:lnSpc>
              <a:buFont typeface="Arial"/>
              <a:buChar char="•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Fixed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too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Enlarging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enlarges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𝑊</a:t>
            </a:r>
            <a:endParaRPr sz="2400">
              <a:latin typeface="Cambria Math"/>
              <a:cs typeface="Cambria Math"/>
            </a:endParaRPr>
          </a:p>
          <a:p>
            <a:pPr marL="323215" indent="-2851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Window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never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enough!</a:t>
            </a:r>
            <a:endParaRPr sz="2400">
              <a:latin typeface="Calibri"/>
              <a:cs typeface="Calibri"/>
            </a:endParaRPr>
          </a:p>
          <a:p>
            <a:pPr marL="323850" marR="151130" indent="-285750">
              <a:lnSpc>
                <a:spcPct val="99400"/>
              </a:lnSpc>
              <a:spcBef>
                <a:spcPts val="140"/>
              </a:spcBef>
              <a:buFont typeface="Arial"/>
              <a:buChar char="•"/>
              <a:tabLst>
                <a:tab pos="323850" algn="l"/>
              </a:tabLst>
            </a:pPr>
            <a:r>
              <a:rPr sz="2400" spc="145" dirty="0">
                <a:latin typeface="Cambria Math"/>
                <a:cs typeface="Cambria Math"/>
              </a:rPr>
              <a:t>𝑥</a:t>
            </a:r>
            <a:r>
              <a:rPr sz="2700" spc="217" baseline="27777" dirty="0">
                <a:latin typeface="Cambria Math"/>
                <a:cs typeface="Cambria Math"/>
              </a:rPr>
              <a:t>(!)</a:t>
            </a:r>
            <a:r>
              <a:rPr sz="2700" spc="307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mbria Math"/>
                <a:cs typeface="Cambria Math"/>
              </a:rPr>
              <a:t>𝑥</a:t>
            </a:r>
            <a:r>
              <a:rPr sz="2700" spc="150" baseline="27777" dirty="0">
                <a:latin typeface="Cambria Math"/>
                <a:cs typeface="Cambria Math"/>
              </a:rPr>
              <a:t>(")</a:t>
            </a:r>
            <a:r>
              <a:rPr sz="2700" spc="315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multiplied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completely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𝑊</a:t>
            </a:r>
            <a:r>
              <a:rPr sz="2400" spc="-25" dirty="0">
                <a:latin typeface="Calibri"/>
                <a:cs typeface="Calibri"/>
              </a:rPr>
              <a:t>.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symmetry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25" dirty="0">
                <a:latin typeface="Calibri"/>
                <a:cs typeface="Calibri"/>
              </a:rPr>
              <a:t> are </a:t>
            </a:r>
            <a:r>
              <a:rPr sz="2400" spc="-10" dirty="0">
                <a:latin typeface="Calibri"/>
                <a:cs typeface="Calibri"/>
              </a:rPr>
              <a:t>processed.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60239" y="5783758"/>
            <a:ext cx="4088129" cy="769620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68910" marR="161290" indent="158750">
              <a:lnSpc>
                <a:spcPts val="2590"/>
              </a:lnSpc>
              <a:spcBef>
                <a:spcPts val="385"/>
              </a:spcBef>
            </a:pP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We</a:t>
            </a:r>
            <a:r>
              <a:rPr sz="22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need</a:t>
            </a:r>
            <a:r>
              <a:rPr sz="22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neural</a:t>
            </a:r>
            <a:r>
              <a:rPr sz="22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architecture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that</a:t>
            </a:r>
            <a:r>
              <a:rPr sz="22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can</a:t>
            </a:r>
            <a:r>
              <a:rPr sz="22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process</a:t>
            </a:r>
            <a:r>
              <a:rPr sz="22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FF30EE"/>
                </a:solidFill>
                <a:latin typeface="Calibri"/>
                <a:cs typeface="Calibri"/>
              </a:rPr>
              <a:t>any</a:t>
            </a:r>
            <a:r>
              <a:rPr sz="2200" i="1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FF30EE"/>
                </a:solidFill>
                <a:latin typeface="Calibri"/>
                <a:cs typeface="Calibri"/>
              </a:rPr>
              <a:t>length</a:t>
            </a:r>
            <a:r>
              <a:rPr sz="2200" i="1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FF30EE"/>
                </a:solidFill>
                <a:latin typeface="Calibri"/>
                <a:cs typeface="Calibri"/>
              </a:rPr>
              <a:t>input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20151" y="810259"/>
            <a:ext cx="1035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Approximately:</a:t>
            </a:r>
            <a:r>
              <a:rPr sz="2400" spc="-9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spc="-145" dirty="0">
                <a:solidFill>
                  <a:srgbClr val="175E54"/>
                </a:solidFill>
                <a:latin typeface="Calibri"/>
                <a:cs typeface="Calibri"/>
              </a:rPr>
              <a:t>Y.</a:t>
            </a: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Bengio,</a:t>
            </a:r>
            <a:r>
              <a:rPr sz="2400" spc="-3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et</a:t>
            </a:r>
            <a:r>
              <a:rPr sz="24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al.</a:t>
            </a:r>
            <a:r>
              <a:rPr sz="24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(2000/2003):</a:t>
            </a:r>
            <a:r>
              <a:rPr sz="24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Neural</a:t>
            </a:r>
            <a:r>
              <a:rPr sz="24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Probabilistic</a:t>
            </a:r>
            <a:r>
              <a:rPr sz="24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Language</a:t>
            </a:r>
            <a:r>
              <a:rPr sz="2400" spc="-3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6174105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75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15" dirty="0"/>
              <a:t> </a:t>
            </a:r>
            <a:r>
              <a:rPr dirty="0"/>
              <a:t>Recurrent</a:t>
            </a:r>
            <a:r>
              <a:rPr spc="-5" dirty="0"/>
              <a:t> </a:t>
            </a:r>
            <a:r>
              <a:rPr dirty="0"/>
              <a:t>Neural</a:t>
            </a:r>
            <a:r>
              <a:rPr spc="-5" dirty="0"/>
              <a:t> </a:t>
            </a:r>
            <a:r>
              <a:rPr dirty="0"/>
              <a:t>Networks</a:t>
            </a:r>
            <a:r>
              <a:rPr spc="-10" dirty="0"/>
              <a:t> (RNN)</a:t>
            </a:r>
          </a:p>
          <a:p>
            <a:pPr marL="12700">
              <a:lnSpc>
                <a:spcPts val="2715"/>
              </a:lnSpc>
            </a:pP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50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family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of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neural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architectures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0416" y="4904549"/>
            <a:ext cx="396694" cy="2421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6947" y="3477259"/>
            <a:ext cx="1271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800" spc="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C1515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1629" y="4665979"/>
            <a:ext cx="14598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35915" marR="5080" indent="-32385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sequence </a:t>
            </a:r>
            <a:r>
              <a:rPr sz="1800" dirty="0">
                <a:latin typeface="Calibri"/>
                <a:cs typeface="Calibri"/>
              </a:rPr>
              <a:t>(any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length)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4292" y="347725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2812" y="4848099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8"/>
                </a:lnTo>
                <a:lnTo>
                  <a:pt x="83918" y="283234"/>
                </a:lnTo>
                <a:lnTo>
                  <a:pt x="77804" y="259533"/>
                </a:lnTo>
                <a:lnTo>
                  <a:pt x="77804" y="221100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1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8483" y="3110791"/>
            <a:ext cx="220345" cy="1073150"/>
          </a:xfrm>
          <a:custGeom>
            <a:avLst/>
            <a:gdLst/>
            <a:ahLst/>
            <a:cxnLst/>
            <a:rect l="l" t="t" r="r" b="b"/>
            <a:pathLst>
              <a:path w="220345" h="1073150">
                <a:moveTo>
                  <a:pt x="219939" y="1072956"/>
                </a:moveTo>
                <a:lnTo>
                  <a:pt x="177133" y="1066192"/>
                </a:lnTo>
                <a:lnTo>
                  <a:pt x="142178" y="1047749"/>
                </a:lnTo>
                <a:lnTo>
                  <a:pt x="118610" y="1020393"/>
                </a:lnTo>
                <a:lnTo>
                  <a:pt x="109968" y="986894"/>
                </a:lnTo>
                <a:lnTo>
                  <a:pt x="109970" y="622539"/>
                </a:lnTo>
                <a:lnTo>
                  <a:pt x="101328" y="589040"/>
                </a:lnTo>
                <a:lnTo>
                  <a:pt x="77760" y="561684"/>
                </a:lnTo>
                <a:lnTo>
                  <a:pt x="42805" y="543241"/>
                </a:lnTo>
                <a:lnTo>
                  <a:pt x="0" y="536478"/>
                </a:lnTo>
                <a:lnTo>
                  <a:pt x="42805" y="529714"/>
                </a:lnTo>
                <a:lnTo>
                  <a:pt x="77760" y="511271"/>
                </a:lnTo>
                <a:lnTo>
                  <a:pt x="101328" y="483915"/>
                </a:lnTo>
                <a:lnTo>
                  <a:pt x="109970" y="450416"/>
                </a:lnTo>
                <a:lnTo>
                  <a:pt x="109970" y="86061"/>
                </a:lnTo>
                <a:lnTo>
                  <a:pt x="118612" y="52562"/>
                </a:lnTo>
                <a:lnTo>
                  <a:pt x="142179" y="25206"/>
                </a:lnTo>
                <a:lnTo>
                  <a:pt x="177134" y="6763"/>
                </a:lnTo>
                <a:lnTo>
                  <a:pt x="21994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94292" y="483971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94292" y="200812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2577" y="474675"/>
            <a:ext cx="3051175" cy="708025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 marR="227965">
              <a:lnSpc>
                <a:spcPct val="100000"/>
              </a:lnSpc>
              <a:spcBef>
                <a:spcPts val="260"/>
              </a:spcBef>
            </a:pPr>
            <a:r>
              <a:rPr sz="2000" b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Core</a:t>
            </a:r>
            <a:r>
              <a:rPr sz="2000" b="1" u="sng" spc="-10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idea:</a:t>
            </a:r>
            <a:r>
              <a:rPr sz="20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Apply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same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weights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mbria Math"/>
                <a:cs typeface="Cambria Math"/>
              </a:rPr>
              <a:t>𝑊</a:t>
            </a:r>
            <a:r>
              <a:rPr sz="2000" spc="65" dirty="0">
                <a:solidFill>
                  <a:srgbClr val="FF30EE"/>
                </a:solidFill>
                <a:latin typeface="Cambria Math"/>
                <a:cs typeface="Cambria Math"/>
              </a:rPr>
              <a:t> </a:t>
            </a:r>
            <a:r>
              <a:rPr sz="2000" i="1" spc="-10" dirty="0">
                <a:solidFill>
                  <a:srgbClr val="FF30EE"/>
                </a:solidFill>
                <a:latin typeface="Calibri"/>
                <a:cs typeface="Calibri"/>
              </a:rPr>
              <a:t>repeatedly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3343" y="1846579"/>
            <a:ext cx="937894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87325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latin typeface="Calibri"/>
                <a:cs typeface="Calibri"/>
              </a:rPr>
              <a:t>outputs (optional)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2812" y="2028712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8"/>
                </a:lnTo>
                <a:lnTo>
                  <a:pt x="83918" y="283234"/>
                </a:lnTo>
                <a:lnTo>
                  <a:pt x="77804" y="259533"/>
                </a:lnTo>
                <a:lnTo>
                  <a:pt x="77804" y="221100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1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52" y="251459"/>
            <a:ext cx="524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30" dirty="0"/>
              <a:t> </a:t>
            </a:r>
            <a:r>
              <a:rPr dirty="0"/>
              <a:t>Simple</a:t>
            </a:r>
            <a:r>
              <a:rPr spc="-15" dirty="0"/>
              <a:t> </a:t>
            </a:r>
            <a:r>
              <a:rPr dirty="0"/>
              <a:t>RNN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0953" y="5237887"/>
            <a:ext cx="166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3312" y="5237887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8720" y="5237887"/>
            <a:ext cx="508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2112" y="5629147"/>
            <a:ext cx="225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words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one-</a:t>
            </a:r>
            <a:r>
              <a:rPr sz="1800" dirty="0">
                <a:latin typeface="Calibri"/>
                <a:cs typeface="Calibri"/>
              </a:rPr>
              <a:t>hot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524" y="5924743"/>
            <a:ext cx="1186715" cy="3285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1364" y="5521907"/>
            <a:ext cx="441131" cy="3200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17608" y="5521907"/>
            <a:ext cx="424722" cy="3200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3019" y="5521907"/>
            <a:ext cx="440474" cy="3200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0992" y="5521907"/>
            <a:ext cx="467593" cy="3200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75387" y="477011"/>
            <a:ext cx="447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5955" y="669035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2112" y="4422140"/>
            <a:ext cx="1700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10059"/>
                </a:solidFill>
                <a:latin typeface="Calibri"/>
                <a:cs typeface="Calibri"/>
              </a:rPr>
              <a:t>word</a:t>
            </a:r>
            <a:r>
              <a:rPr sz="1800" spc="-40" dirty="0">
                <a:solidFill>
                  <a:srgbClr val="61005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10059"/>
                </a:solidFill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4793" y="4779580"/>
            <a:ext cx="1150884" cy="2192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61337" y="252138"/>
            <a:ext cx="3257473" cy="2812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28701" y="1981200"/>
            <a:ext cx="197914" cy="17289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185201" y="719274"/>
            <a:ext cx="2113280" cy="1118870"/>
            <a:chOff x="8185201" y="719274"/>
            <a:chExt cx="2113280" cy="1118870"/>
          </a:xfrm>
        </p:grpSpPr>
        <p:sp>
          <p:nvSpPr>
            <p:cNvPr id="19" name="object 19"/>
            <p:cNvSpPr/>
            <p:nvPr/>
          </p:nvSpPr>
          <p:spPr>
            <a:xfrm>
              <a:off x="8561431" y="719274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36" y="216655"/>
                  </a:moveTo>
                  <a:lnTo>
                    <a:pt x="0" y="216707"/>
                  </a:lnTo>
                  <a:lnTo>
                    <a:pt x="38218" y="292848"/>
                  </a:lnTo>
                  <a:lnTo>
                    <a:pt x="69841" y="229355"/>
                  </a:lnTo>
                  <a:lnTo>
                    <a:pt x="33356" y="229355"/>
                  </a:lnTo>
                  <a:lnTo>
                    <a:pt x="33336" y="216655"/>
                  </a:lnTo>
                  <a:close/>
                </a:path>
                <a:path w="76200" h="293369">
                  <a:moveTo>
                    <a:pt x="42861" y="216640"/>
                  </a:moveTo>
                  <a:lnTo>
                    <a:pt x="33336" y="216655"/>
                  </a:lnTo>
                  <a:lnTo>
                    <a:pt x="33356" y="229355"/>
                  </a:lnTo>
                  <a:lnTo>
                    <a:pt x="42881" y="229340"/>
                  </a:lnTo>
                  <a:lnTo>
                    <a:pt x="42861" y="216640"/>
                  </a:lnTo>
                  <a:close/>
                </a:path>
                <a:path w="76200" h="293369">
                  <a:moveTo>
                    <a:pt x="76200" y="216588"/>
                  </a:moveTo>
                  <a:lnTo>
                    <a:pt x="42861" y="216640"/>
                  </a:lnTo>
                  <a:lnTo>
                    <a:pt x="42881" y="229340"/>
                  </a:lnTo>
                  <a:lnTo>
                    <a:pt x="33356" y="229355"/>
                  </a:lnTo>
                  <a:lnTo>
                    <a:pt x="69841" y="229355"/>
                  </a:lnTo>
                  <a:lnTo>
                    <a:pt x="76200" y="216588"/>
                  </a:lnTo>
                  <a:close/>
                </a:path>
                <a:path w="76200" h="293369">
                  <a:moveTo>
                    <a:pt x="42524" y="0"/>
                  </a:moveTo>
                  <a:lnTo>
                    <a:pt x="32999" y="15"/>
                  </a:lnTo>
                  <a:lnTo>
                    <a:pt x="33336" y="216655"/>
                  </a:lnTo>
                  <a:lnTo>
                    <a:pt x="42861" y="216640"/>
                  </a:lnTo>
                  <a:lnTo>
                    <a:pt x="42524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1551" y="1711511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506" y="0"/>
                  </a:lnTo>
                </a:path>
              </a:pathLst>
            </a:custGeom>
            <a:ln w="12576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91551" y="1716273"/>
              <a:ext cx="479425" cy="0"/>
            </a:xfrm>
            <a:custGeom>
              <a:avLst/>
              <a:gdLst/>
              <a:ahLst/>
              <a:cxnLst/>
              <a:rect l="l" t="t" r="r" b="b"/>
              <a:pathLst>
                <a:path w="479425">
                  <a:moveTo>
                    <a:pt x="0" y="0"/>
                  </a:moveTo>
                  <a:lnTo>
                    <a:pt x="479204" y="0"/>
                  </a:lnTo>
                </a:path>
              </a:pathLst>
            </a:custGeom>
            <a:ln w="317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98210" y="1711511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322" y="0"/>
                  </a:lnTo>
                </a:path>
              </a:pathLst>
            </a:custGeom>
            <a:ln w="12576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91551" y="1716273"/>
              <a:ext cx="2100580" cy="6350"/>
            </a:xfrm>
            <a:custGeom>
              <a:avLst/>
              <a:gdLst/>
              <a:ahLst/>
              <a:cxnLst/>
              <a:rect l="l" t="t" r="r" b="b"/>
              <a:pathLst>
                <a:path w="2100579" h="6350">
                  <a:moveTo>
                    <a:pt x="1906658" y="0"/>
                  </a:moveTo>
                  <a:lnTo>
                    <a:pt x="2099981" y="0"/>
                  </a:lnTo>
                </a:path>
                <a:path w="2100579" h="6350">
                  <a:moveTo>
                    <a:pt x="0" y="6288"/>
                  </a:moveTo>
                  <a:lnTo>
                    <a:pt x="2099981" y="6288"/>
                  </a:lnTo>
                </a:path>
              </a:pathLst>
            </a:custGeom>
            <a:ln w="317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5"/>
                  </a:lnTo>
                  <a:lnTo>
                    <a:pt x="143183" y="18245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30"/>
                  </a:lnTo>
                  <a:lnTo>
                    <a:pt x="143183" y="2381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1"/>
                  </a:lnTo>
                  <a:lnTo>
                    <a:pt x="143183" y="55911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85361" y="176152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w="1713229" h="76200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7733" y="954994"/>
              <a:ext cx="76200" cy="233111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792447" y="1873658"/>
            <a:ext cx="5109128" cy="3383579"/>
            <a:chOff x="4792447" y="2266950"/>
            <a:chExt cx="5109128" cy="3383579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1717" y="4548785"/>
              <a:ext cx="348939" cy="2242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2567" y="4328914"/>
              <a:ext cx="165353" cy="157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567" y="4536130"/>
              <a:ext cx="165353" cy="1571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2567" y="4743345"/>
              <a:ext cx="165353" cy="1571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567" y="4950561"/>
              <a:ext cx="165353" cy="15719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20687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3442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7" y="37807"/>
                  </a:moveTo>
                  <a:lnTo>
                    <a:pt x="45802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3" y="104446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4134" y="5317078"/>
              <a:ext cx="236000" cy="27816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40183" y="3966938"/>
              <a:ext cx="327652" cy="1988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334427" y="381958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7" y="37806"/>
                  </a:moveTo>
                  <a:lnTo>
                    <a:pt x="45802" y="54135"/>
                  </a:lnTo>
                  <a:lnTo>
                    <a:pt x="45801" y="426987"/>
                  </a:lnTo>
                  <a:lnTo>
                    <a:pt x="64851" y="426987"/>
                  </a:lnTo>
                  <a:lnTo>
                    <a:pt x="64852" y="54135"/>
                  </a:lnTo>
                  <a:lnTo>
                    <a:pt x="55327" y="37806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5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7" y="37806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4" y="23703"/>
                  </a:lnTo>
                  <a:lnTo>
                    <a:pt x="55327" y="37806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4" y="23703"/>
                  </a:moveTo>
                  <a:lnTo>
                    <a:pt x="47100" y="23703"/>
                  </a:lnTo>
                  <a:lnTo>
                    <a:pt x="55327" y="37806"/>
                  </a:lnTo>
                  <a:lnTo>
                    <a:pt x="63554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6" y="2840187"/>
              <a:ext cx="165353" cy="1739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6" y="3072607"/>
              <a:ext cx="165353" cy="1739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6" y="3305026"/>
              <a:ext cx="165353" cy="1739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6" y="3537445"/>
              <a:ext cx="165353" cy="17399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507612" y="322782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59" y="16455"/>
                  </a:lnTo>
                  <a:lnTo>
                    <a:pt x="645170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0" y="64853"/>
                  </a:lnTo>
                  <a:lnTo>
                    <a:pt x="594859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7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1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3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3" y="64852"/>
                  </a:lnTo>
                  <a:lnTo>
                    <a:pt x="661499" y="55328"/>
                  </a:lnTo>
                  <a:lnTo>
                    <a:pt x="645170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3" y="47101"/>
                  </a:moveTo>
                  <a:lnTo>
                    <a:pt x="661499" y="55328"/>
                  </a:lnTo>
                  <a:lnTo>
                    <a:pt x="675603" y="63555"/>
                  </a:lnTo>
                  <a:lnTo>
                    <a:pt x="675603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3" y="47101"/>
                  </a:lnTo>
                  <a:lnTo>
                    <a:pt x="675603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0" y="45803"/>
                  </a:moveTo>
                  <a:lnTo>
                    <a:pt x="661499" y="55328"/>
                  </a:lnTo>
                  <a:lnTo>
                    <a:pt x="675603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0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0960" y="2959374"/>
              <a:ext cx="427375" cy="2921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8628" y="2510942"/>
              <a:ext cx="335287" cy="21945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206874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6933" y="2510942"/>
              <a:ext cx="368519" cy="21945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264133" y="275591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64870" y="323706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8219" y="2959374"/>
              <a:ext cx="427376" cy="29216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4935" y="4548785"/>
              <a:ext cx="350761" cy="22426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825" y="4338161"/>
              <a:ext cx="165353" cy="15719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825" y="4545375"/>
              <a:ext cx="165353" cy="15719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9825" y="4752591"/>
              <a:ext cx="165353" cy="1571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825" y="4959807"/>
              <a:ext cx="165353" cy="15719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264135" y="425581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91687" y="521237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1394" y="5317078"/>
              <a:ext cx="236000" cy="27816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442" y="3966938"/>
              <a:ext cx="327652" cy="19883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391686" y="382883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2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9824" y="2849434"/>
              <a:ext cx="165353" cy="1739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9824" y="3081853"/>
              <a:ext cx="165353" cy="1739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4" y="3314273"/>
              <a:ext cx="165353" cy="173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4" y="3546692"/>
              <a:ext cx="165353" cy="17399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641353" y="322782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4702" y="2959374"/>
              <a:ext cx="427376" cy="29216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468168" y="2266950"/>
              <a:ext cx="88145" cy="480285"/>
            </a:xfrm>
            <a:custGeom>
              <a:avLst/>
              <a:gdLst/>
              <a:ahLst/>
              <a:cxnLst/>
              <a:rect l="l" t="t" r="r" b="b"/>
              <a:pathLst>
                <a:path w="111125" h="829944">
                  <a:moveTo>
                    <a:pt x="55328" y="37806"/>
                  </a:moveTo>
                  <a:lnTo>
                    <a:pt x="45803" y="54135"/>
                  </a:lnTo>
                  <a:lnTo>
                    <a:pt x="45802" y="829381"/>
                  </a:lnTo>
                  <a:lnTo>
                    <a:pt x="64852" y="829381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8299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8299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8299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8299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829944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8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13068" y="2525572"/>
              <a:ext cx="335211" cy="2048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7" y="2840187"/>
              <a:ext cx="165353" cy="17399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7" y="3072607"/>
              <a:ext cx="165353" cy="17399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7" y="3305026"/>
              <a:ext cx="165353" cy="17399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7" y="3537445"/>
              <a:ext cx="165353" cy="17399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0126" y="4548785"/>
              <a:ext cx="334030" cy="22426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6308" y="4328914"/>
              <a:ext cx="165353" cy="15719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46308" y="4536130"/>
              <a:ext cx="165353" cy="15719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6308" y="4743345"/>
              <a:ext cx="165353" cy="15719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46308" y="4950561"/>
              <a:ext cx="165353" cy="15719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34061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46816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1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7876" y="5317078"/>
              <a:ext cx="235999" cy="27816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3924" y="3966938"/>
              <a:ext cx="327651" cy="19883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468168" y="381958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340616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49299" y="2510942"/>
              <a:ext cx="322522" cy="21468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28264" y="2809260"/>
              <a:ext cx="165353" cy="17399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28264" y="3041679"/>
              <a:ext cx="165353" cy="17399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28264" y="3274099"/>
              <a:ext cx="165353" cy="17399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28264" y="3506518"/>
              <a:ext cx="165353" cy="17399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122573" y="271574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54364" y="4575548"/>
              <a:ext cx="334841" cy="21410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297987"/>
              <a:ext cx="165353" cy="15719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505201"/>
              <a:ext cx="165353" cy="1571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4741" y="4712417"/>
              <a:ext cx="165353" cy="15719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4741" y="4919633"/>
              <a:ext cx="165353" cy="15719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139050" y="421564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266601" y="517220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1845" y="5317078"/>
              <a:ext cx="235999" cy="27816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5881" y="3966938"/>
              <a:ext cx="327651" cy="198835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424792" y="3229736"/>
              <a:ext cx="935990" cy="986155"/>
            </a:xfrm>
            <a:custGeom>
              <a:avLst/>
              <a:gdLst/>
              <a:ahLst/>
              <a:cxnLst/>
              <a:rect l="l" t="t" r="r" b="b"/>
              <a:pathLst>
                <a:path w="935989" h="986154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60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60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67" y="64846"/>
                  </a:lnTo>
                  <a:lnTo>
                    <a:pt x="699300" y="55321"/>
                  </a:lnTo>
                  <a:close/>
                </a:path>
                <a:path w="935989" h="986154">
                  <a:moveTo>
                    <a:pt x="935990" y="653770"/>
                  </a:moveTo>
                  <a:lnTo>
                    <a:pt x="891679" y="577824"/>
                  </a:lnTo>
                  <a:lnTo>
                    <a:pt x="880656" y="558927"/>
                  </a:lnTo>
                  <a:lnTo>
                    <a:pt x="825322" y="653770"/>
                  </a:lnTo>
                  <a:lnTo>
                    <a:pt x="826858" y="659599"/>
                  </a:lnTo>
                  <a:lnTo>
                    <a:pt x="835952" y="664908"/>
                  </a:lnTo>
                  <a:lnTo>
                    <a:pt x="841781" y="663371"/>
                  </a:lnTo>
                  <a:lnTo>
                    <a:pt x="871131" y="613067"/>
                  </a:lnTo>
                  <a:lnTo>
                    <a:pt x="871131" y="985913"/>
                  </a:lnTo>
                  <a:lnTo>
                    <a:pt x="890181" y="985913"/>
                  </a:lnTo>
                  <a:lnTo>
                    <a:pt x="890181" y="613067"/>
                  </a:lnTo>
                  <a:lnTo>
                    <a:pt x="919530" y="663371"/>
                  </a:lnTo>
                  <a:lnTo>
                    <a:pt x="925360" y="664908"/>
                  </a:lnTo>
                  <a:lnTo>
                    <a:pt x="934453" y="659599"/>
                  </a:lnTo>
                  <a:lnTo>
                    <a:pt x="935990" y="65377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8142" y="2959374"/>
              <a:ext cx="427375" cy="29216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92447" y="2539685"/>
              <a:ext cx="333167" cy="19598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5116" y="2813283"/>
              <a:ext cx="165353" cy="17399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5116" y="3045702"/>
              <a:ext cx="165353" cy="17399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5116" y="3278122"/>
              <a:ext cx="165353" cy="17399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5116" y="3510541"/>
              <a:ext cx="165353" cy="17399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5049426" y="271976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8393168" y="1784603"/>
            <a:ext cx="111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899003" y="1787652"/>
            <a:ext cx="278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9379478" y="1183342"/>
            <a:ext cx="153035" cy="539750"/>
            <a:chOff x="9379478" y="1183342"/>
            <a:chExt cx="153035" cy="539750"/>
          </a:xfrm>
        </p:grpSpPr>
        <p:sp>
          <p:nvSpPr>
            <p:cNvPr id="130" name="object 130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1662112" y="1090676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4"/>
                </a:solidFill>
                <a:latin typeface="Calibri"/>
                <a:cs typeface="Calibri"/>
              </a:rPr>
              <a:t>output</a:t>
            </a:r>
            <a:r>
              <a:rPr sz="1800" spc="-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5E54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73816" y="1503504"/>
            <a:ext cx="2759872" cy="340257"/>
          </a:xfrm>
          <a:prstGeom prst="rect">
            <a:avLst/>
          </a:prstGeom>
        </p:spPr>
      </p:pic>
      <p:sp>
        <p:nvSpPr>
          <p:cNvPr id="134" name="object 134"/>
          <p:cNvSpPr txBox="1"/>
          <p:nvPr/>
        </p:nvSpPr>
        <p:spPr>
          <a:xfrm>
            <a:off x="4038600" y="5936288"/>
            <a:ext cx="3495040" cy="523240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313815" marR="279400" indent="-1028700">
              <a:lnSpc>
                <a:spcPct val="101400"/>
              </a:lnSpc>
              <a:spcBef>
                <a:spcPts val="240"/>
              </a:spcBef>
            </a:pPr>
            <a:r>
              <a:rPr sz="1400" b="1" i="1" u="sng" dirty="0">
                <a:solidFill>
                  <a:srgbClr val="FF30EE"/>
                </a:solidFill>
                <a:uFill>
                  <a:solidFill>
                    <a:srgbClr val="FF30EE"/>
                  </a:solidFill>
                </a:uFill>
                <a:latin typeface="Calibri"/>
                <a:cs typeface="Calibri"/>
              </a:rPr>
              <a:t>Note</a:t>
            </a:r>
            <a:r>
              <a:rPr sz="1400" i="1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r>
              <a:rPr sz="1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FF30EE"/>
                </a:solidFill>
                <a:latin typeface="Calibri"/>
                <a:cs typeface="Calibri"/>
              </a:rPr>
              <a:t>this input sequence</a:t>
            </a:r>
            <a:r>
              <a:rPr sz="1400" i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FF30EE"/>
                </a:solidFill>
                <a:latin typeface="Calibri"/>
                <a:cs typeface="Calibri"/>
              </a:rPr>
              <a:t>could be</a:t>
            </a:r>
            <a:r>
              <a:rPr sz="1400" i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FF30EE"/>
                </a:solidFill>
                <a:latin typeface="Calibri"/>
                <a:cs typeface="Calibri"/>
              </a:rPr>
              <a:t>much </a:t>
            </a:r>
            <a:r>
              <a:rPr sz="1400" i="1" dirty="0">
                <a:solidFill>
                  <a:srgbClr val="FF30EE"/>
                </a:solidFill>
                <a:latin typeface="Calibri"/>
                <a:cs typeface="Calibri"/>
              </a:rPr>
              <a:t>longer</a:t>
            </a:r>
            <a:r>
              <a:rPr sz="1400" i="1" spc="-20" dirty="0">
                <a:solidFill>
                  <a:srgbClr val="FF30EE"/>
                </a:solidFill>
                <a:latin typeface="Calibri"/>
                <a:cs typeface="Calibri"/>
              </a:rPr>
              <a:t> now!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527862" y="5844620"/>
            <a:ext cx="718820" cy="318135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33832" y="26360"/>
                </a:moveTo>
                <a:lnTo>
                  <a:pt x="0" y="291606"/>
                </a:lnTo>
                <a:lnTo>
                  <a:pt x="11031" y="317966"/>
                </a:lnTo>
                <a:lnTo>
                  <a:pt x="644863" y="52720"/>
                </a:lnTo>
                <a:lnTo>
                  <a:pt x="633832" y="26360"/>
                </a:lnTo>
                <a:close/>
              </a:path>
              <a:path w="718820" h="318134">
                <a:moveTo>
                  <a:pt x="706031" y="20844"/>
                </a:moveTo>
                <a:lnTo>
                  <a:pt x="647012" y="20844"/>
                </a:lnTo>
                <a:lnTo>
                  <a:pt x="658044" y="47204"/>
                </a:lnTo>
                <a:lnTo>
                  <a:pt x="644863" y="52720"/>
                </a:lnTo>
                <a:lnTo>
                  <a:pt x="655894" y="79079"/>
                </a:lnTo>
                <a:lnTo>
                  <a:pt x="706031" y="20844"/>
                </a:lnTo>
                <a:close/>
              </a:path>
              <a:path w="718820" h="318134">
                <a:moveTo>
                  <a:pt x="647012" y="20844"/>
                </a:moveTo>
                <a:lnTo>
                  <a:pt x="633832" y="26360"/>
                </a:lnTo>
                <a:lnTo>
                  <a:pt x="644863" y="52720"/>
                </a:lnTo>
                <a:lnTo>
                  <a:pt x="658044" y="47204"/>
                </a:lnTo>
                <a:lnTo>
                  <a:pt x="647012" y="20844"/>
                </a:lnTo>
                <a:close/>
              </a:path>
              <a:path w="718820" h="318134">
                <a:moveTo>
                  <a:pt x="622801" y="0"/>
                </a:moveTo>
                <a:lnTo>
                  <a:pt x="633832" y="26360"/>
                </a:lnTo>
                <a:lnTo>
                  <a:pt x="647012" y="20844"/>
                </a:lnTo>
                <a:lnTo>
                  <a:pt x="706031" y="20844"/>
                </a:lnTo>
                <a:lnTo>
                  <a:pt x="718427" y="6446"/>
                </a:lnTo>
                <a:lnTo>
                  <a:pt x="622801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1640047" y="3079931"/>
            <a:ext cx="2977515" cy="612775"/>
            <a:chOff x="1640047" y="3079931"/>
            <a:chExt cx="2977515" cy="612775"/>
          </a:xfrm>
        </p:grpSpPr>
        <p:pic>
          <p:nvPicPr>
            <p:cNvPr id="137" name="object 1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0047" y="3079931"/>
              <a:ext cx="2977271" cy="39881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61603" y="3496173"/>
              <a:ext cx="333167" cy="195980"/>
            </a:xfrm>
            <a:prstGeom prst="rect">
              <a:avLst/>
            </a:prstGeom>
          </p:spPr>
        </p:pic>
      </p:grpSp>
      <p:sp>
        <p:nvSpPr>
          <p:cNvPr id="139" name="object 139"/>
          <p:cNvSpPr txBox="1"/>
          <p:nvPr/>
        </p:nvSpPr>
        <p:spPr>
          <a:xfrm>
            <a:off x="1645635" y="2788411"/>
            <a:ext cx="218948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C1515"/>
                </a:solidFill>
                <a:latin typeface="Calibri"/>
                <a:cs typeface="Calibri"/>
              </a:rPr>
              <a:t>hidden</a:t>
            </a:r>
            <a:r>
              <a:rPr sz="1800" spc="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C1515"/>
                </a:solidFill>
                <a:latin typeface="Calibri"/>
                <a:cs typeface="Calibri"/>
              </a:rPr>
              <a:t>states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 dirty="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is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initial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 </a:t>
            </a:r>
            <a:r>
              <a:rPr sz="1400" spc="-10" dirty="0">
                <a:latin typeface="Calibri"/>
                <a:cs typeface="Calibri"/>
              </a:rPr>
              <a:t>state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52" y="251459"/>
            <a:ext cx="3830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</a:t>
            </a:r>
            <a:r>
              <a:rPr spc="-20" dirty="0"/>
              <a:t> </a:t>
            </a:r>
            <a:r>
              <a:rPr dirty="0"/>
              <a:t>Language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0953" y="5631179"/>
            <a:ext cx="166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3312" y="5631179"/>
            <a:ext cx="788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8720" y="5631179"/>
            <a:ext cx="508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363" y="5915199"/>
            <a:ext cx="441133" cy="3200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7608" y="5915199"/>
            <a:ext cx="424722" cy="3200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3019" y="5915199"/>
            <a:ext cx="440475" cy="3200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0991" y="5915199"/>
            <a:ext cx="467592" cy="3200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375387" y="477011"/>
            <a:ext cx="447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5955" y="669035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175E54"/>
                </a:solidFill>
                <a:latin typeface="Calibri"/>
                <a:cs typeface="Calibri"/>
              </a:rPr>
              <a:t>laptops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1337" y="252138"/>
            <a:ext cx="3257473" cy="28126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28701" y="2224778"/>
            <a:ext cx="197914" cy="17289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185201" y="719274"/>
            <a:ext cx="2113280" cy="1118870"/>
            <a:chOff x="8185201" y="719274"/>
            <a:chExt cx="2113280" cy="1118870"/>
          </a:xfrm>
        </p:grpSpPr>
        <p:sp>
          <p:nvSpPr>
            <p:cNvPr id="15" name="object 15"/>
            <p:cNvSpPr/>
            <p:nvPr/>
          </p:nvSpPr>
          <p:spPr>
            <a:xfrm>
              <a:off x="8561431" y="719274"/>
              <a:ext cx="76200" cy="293370"/>
            </a:xfrm>
            <a:custGeom>
              <a:avLst/>
              <a:gdLst/>
              <a:ahLst/>
              <a:cxnLst/>
              <a:rect l="l" t="t" r="r" b="b"/>
              <a:pathLst>
                <a:path w="76200" h="293369">
                  <a:moveTo>
                    <a:pt x="33336" y="216655"/>
                  </a:moveTo>
                  <a:lnTo>
                    <a:pt x="0" y="216707"/>
                  </a:lnTo>
                  <a:lnTo>
                    <a:pt x="38218" y="292848"/>
                  </a:lnTo>
                  <a:lnTo>
                    <a:pt x="69841" y="229355"/>
                  </a:lnTo>
                  <a:lnTo>
                    <a:pt x="33356" y="229355"/>
                  </a:lnTo>
                  <a:lnTo>
                    <a:pt x="33336" y="216655"/>
                  </a:lnTo>
                  <a:close/>
                </a:path>
                <a:path w="76200" h="293369">
                  <a:moveTo>
                    <a:pt x="42861" y="216640"/>
                  </a:moveTo>
                  <a:lnTo>
                    <a:pt x="33336" y="216655"/>
                  </a:lnTo>
                  <a:lnTo>
                    <a:pt x="33356" y="229355"/>
                  </a:lnTo>
                  <a:lnTo>
                    <a:pt x="42881" y="229340"/>
                  </a:lnTo>
                  <a:lnTo>
                    <a:pt x="42861" y="216640"/>
                  </a:lnTo>
                  <a:close/>
                </a:path>
                <a:path w="76200" h="293369">
                  <a:moveTo>
                    <a:pt x="76200" y="216588"/>
                  </a:moveTo>
                  <a:lnTo>
                    <a:pt x="42861" y="216640"/>
                  </a:lnTo>
                  <a:lnTo>
                    <a:pt x="42881" y="229340"/>
                  </a:lnTo>
                  <a:lnTo>
                    <a:pt x="33356" y="229355"/>
                  </a:lnTo>
                  <a:lnTo>
                    <a:pt x="69841" y="229355"/>
                  </a:lnTo>
                  <a:lnTo>
                    <a:pt x="76200" y="216588"/>
                  </a:lnTo>
                  <a:close/>
                </a:path>
                <a:path w="76200" h="293369">
                  <a:moveTo>
                    <a:pt x="42524" y="0"/>
                  </a:moveTo>
                  <a:lnTo>
                    <a:pt x="32999" y="15"/>
                  </a:lnTo>
                  <a:lnTo>
                    <a:pt x="33336" y="216655"/>
                  </a:lnTo>
                  <a:lnTo>
                    <a:pt x="42861" y="216640"/>
                  </a:lnTo>
                  <a:lnTo>
                    <a:pt x="42524" y="0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91551" y="1711511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506" y="0"/>
                  </a:lnTo>
                </a:path>
              </a:pathLst>
            </a:custGeom>
            <a:ln w="12576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91551" y="1716273"/>
              <a:ext cx="479425" cy="0"/>
            </a:xfrm>
            <a:custGeom>
              <a:avLst/>
              <a:gdLst/>
              <a:ahLst/>
              <a:cxnLst/>
              <a:rect l="l" t="t" r="r" b="b"/>
              <a:pathLst>
                <a:path w="479425">
                  <a:moveTo>
                    <a:pt x="0" y="0"/>
                  </a:moveTo>
                  <a:lnTo>
                    <a:pt x="479204" y="0"/>
                  </a:lnTo>
                </a:path>
              </a:pathLst>
            </a:custGeom>
            <a:ln w="317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98210" y="1711511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322" y="0"/>
                  </a:lnTo>
                </a:path>
              </a:pathLst>
            </a:custGeom>
            <a:ln w="12576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91551" y="1716273"/>
              <a:ext cx="2100580" cy="6350"/>
            </a:xfrm>
            <a:custGeom>
              <a:avLst/>
              <a:gdLst/>
              <a:ahLst/>
              <a:cxnLst/>
              <a:rect l="l" t="t" r="r" b="b"/>
              <a:pathLst>
                <a:path w="2100579" h="6350">
                  <a:moveTo>
                    <a:pt x="1906658" y="0"/>
                  </a:moveTo>
                  <a:lnTo>
                    <a:pt x="2099981" y="0"/>
                  </a:lnTo>
                </a:path>
                <a:path w="2100579" h="6350">
                  <a:moveTo>
                    <a:pt x="0" y="6288"/>
                  </a:moveTo>
                  <a:lnTo>
                    <a:pt x="2099981" y="6288"/>
                  </a:lnTo>
                </a:path>
              </a:pathLst>
            </a:custGeom>
            <a:ln w="317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3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3" y="8749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5361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143183" y="0"/>
                  </a:moveTo>
                  <a:lnTo>
                    <a:pt x="0" y="0"/>
                  </a:lnTo>
                  <a:lnTo>
                    <a:pt x="0" y="705676"/>
                  </a:lnTo>
                  <a:lnTo>
                    <a:pt x="143183" y="705676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28058" y="1012122"/>
              <a:ext cx="143510" cy="706120"/>
            </a:xfrm>
            <a:custGeom>
              <a:avLst/>
              <a:gdLst/>
              <a:ahLst/>
              <a:cxnLst/>
              <a:rect l="l" t="t" r="r" b="b"/>
              <a:pathLst>
                <a:path w="143509" h="70611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143183" y="0"/>
                  </a:moveTo>
                  <a:lnTo>
                    <a:pt x="0" y="0"/>
                  </a:lnTo>
                  <a:lnTo>
                    <a:pt x="0" y="182455"/>
                  </a:lnTo>
                  <a:lnTo>
                    <a:pt x="143183" y="182455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70755" y="1535343"/>
              <a:ext cx="143510" cy="182880"/>
            </a:xfrm>
            <a:custGeom>
              <a:avLst/>
              <a:gdLst/>
              <a:ahLst/>
              <a:cxnLst/>
              <a:rect l="l" t="t" r="r" b="b"/>
              <a:pathLst>
                <a:path w="143509" h="182880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13451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143184" y="0"/>
                  </a:moveTo>
                  <a:lnTo>
                    <a:pt x="0" y="0"/>
                  </a:lnTo>
                  <a:lnTo>
                    <a:pt x="0" y="87496"/>
                  </a:lnTo>
                  <a:lnTo>
                    <a:pt x="143184" y="87496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6149" y="1630302"/>
              <a:ext cx="143510" cy="87630"/>
            </a:xfrm>
            <a:custGeom>
              <a:avLst/>
              <a:gdLst/>
              <a:ahLst/>
              <a:cxnLst/>
              <a:rect l="l" t="t" r="r" b="b"/>
              <a:pathLst>
                <a:path w="143509" h="87630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143184" y="0"/>
                  </a:moveTo>
                  <a:lnTo>
                    <a:pt x="0" y="0"/>
                  </a:lnTo>
                  <a:lnTo>
                    <a:pt x="0" y="314529"/>
                  </a:lnTo>
                  <a:lnTo>
                    <a:pt x="143184" y="314529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98846" y="1403269"/>
              <a:ext cx="143510" cy="314960"/>
            </a:xfrm>
            <a:custGeom>
              <a:avLst/>
              <a:gdLst/>
              <a:ahLst/>
              <a:cxnLst/>
              <a:rect l="l" t="t" r="r" b="b"/>
              <a:pathLst>
                <a:path w="143509" h="314960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143184" y="0"/>
                  </a:moveTo>
                  <a:lnTo>
                    <a:pt x="0" y="0"/>
                  </a:lnTo>
                  <a:lnTo>
                    <a:pt x="0" y="290708"/>
                  </a:lnTo>
                  <a:lnTo>
                    <a:pt x="143184" y="290708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41543" y="1427091"/>
              <a:ext cx="143510" cy="290830"/>
            </a:xfrm>
            <a:custGeom>
              <a:avLst/>
              <a:gdLst/>
              <a:ahLst/>
              <a:cxnLst/>
              <a:rect l="l" t="t" r="r" b="b"/>
              <a:pathLst>
                <a:path w="143509" h="290830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143183" y="0"/>
                  </a:moveTo>
                  <a:lnTo>
                    <a:pt x="0" y="0"/>
                  </a:lnTo>
                  <a:lnTo>
                    <a:pt x="0" y="132279"/>
                  </a:lnTo>
                  <a:lnTo>
                    <a:pt x="143183" y="132279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26937" y="1585520"/>
              <a:ext cx="143510" cy="132715"/>
            </a:xfrm>
            <a:custGeom>
              <a:avLst/>
              <a:gdLst/>
              <a:ahLst/>
              <a:cxnLst/>
              <a:rect l="l" t="t" r="r" b="b"/>
              <a:pathLst>
                <a:path w="143509" h="132714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143183" y="0"/>
                  </a:moveTo>
                  <a:lnTo>
                    <a:pt x="0" y="0"/>
                  </a:lnTo>
                  <a:lnTo>
                    <a:pt x="0" y="238130"/>
                  </a:lnTo>
                  <a:lnTo>
                    <a:pt x="143183" y="2381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69635" y="1479669"/>
              <a:ext cx="143510" cy="238125"/>
            </a:xfrm>
            <a:custGeom>
              <a:avLst/>
              <a:gdLst/>
              <a:ahLst/>
              <a:cxnLst/>
              <a:rect l="l" t="t" r="r" b="b"/>
              <a:pathLst>
                <a:path w="143509" h="238125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143183" y="0"/>
                  </a:moveTo>
                  <a:lnTo>
                    <a:pt x="0" y="0"/>
                  </a:lnTo>
                  <a:lnTo>
                    <a:pt x="0" y="321530"/>
                  </a:lnTo>
                  <a:lnTo>
                    <a:pt x="143183" y="321530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12332" y="1396268"/>
              <a:ext cx="143510" cy="321945"/>
            </a:xfrm>
            <a:custGeom>
              <a:avLst/>
              <a:gdLst/>
              <a:ahLst/>
              <a:cxnLst/>
              <a:rect l="l" t="t" r="r" b="b"/>
              <a:pathLst>
                <a:path w="143509" h="321944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143183" y="0"/>
                  </a:moveTo>
                  <a:lnTo>
                    <a:pt x="0" y="0"/>
                  </a:lnTo>
                  <a:lnTo>
                    <a:pt x="0" y="55911"/>
                  </a:lnTo>
                  <a:lnTo>
                    <a:pt x="143183" y="55911"/>
                  </a:lnTo>
                  <a:lnTo>
                    <a:pt x="14318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55026" y="1661887"/>
              <a:ext cx="143510" cy="56515"/>
            </a:xfrm>
            <a:custGeom>
              <a:avLst/>
              <a:gdLst/>
              <a:ahLst/>
              <a:cxnLst/>
              <a:rect l="l" t="t" r="r" b="b"/>
              <a:pathLst>
                <a:path w="143509" h="56514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85361" y="1761524"/>
              <a:ext cx="1713230" cy="76200"/>
            </a:xfrm>
            <a:custGeom>
              <a:avLst/>
              <a:gdLst/>
              <a:ahLst/>
              <a:cxnLst/>
              <a:rect l="l" t="t" r="r" b="b"/>
              <a:pathLst>
                <a:path w="17132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713229" h="76200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w="1713229" h="76200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w="1713229" h="76200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w="1713229" h="76200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7733" y="954994"/>
              <a:ext cx="76200" cy="23311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808924" y="1917292"/>
            <a:ext cx="5092700" cy="3733800"/>
            <a:chOff x="4808924" y="1917292"/>
            <a:chExt cx="5092700" cy="373380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1717" y="4548785"/>
              <a:ext cx="348939" cy="22426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2567" y="4328914"/>
              <a:ext cx="165353" cy="1571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2567" y="4536130"/>
              <a:ext cx="165353" cy="15719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2567" y="4743345"/>
              <a:ext cx="165353" cy="1571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2567" y="4950561"/>
              <a:ext cx="165353" cy="15719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0687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34429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7" y="37807"/>
                  </a:moveTo>
                  <a:lnTo>
                    <a:pt x="45802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3" y="104446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4134" y="5317078"/>
              <a:ext cx="236000" cy="2781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0183" y="3966938"/>
              <a:ext cx="327652" cy="19883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334427" y="381958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7" y="37806"/>
                  </a:moveTo>
                  <a:lnTo>
                    <a:pt x="45802" y="54135"/>
                  </a:lnTo>
                  <a:lnTo>
                    <a:pt x="45801" y="426987"/>
                  </a:lnTo>
                  <a:lnTo>
                    <a:pt x="64851" y="426987"/>
                  </a:lnTo>
                  <a:lnTo>
                    <a:pt x="64852" y="54135"/>
                  </a:lnTo>
                  <a:lnTo>
                    <a:pt x="55327" y="37806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5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7" y="37806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4" y="23703"/>
                  </a:lnTo>
                  <a:lnTo>
                    <a:pt x="55327" y="37806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4" y="23703"/>
                  </a:moveTo>
                  <a:lnTo>
                    <a:pt x="47100" y="23703"/>
                  </a:lnTo>
                  <a:lnTo>
                    <a:pt x="55327" y="37806"/>
                  </a:lnTo>
                  <a:lnTo>
                    <a:pt x="63554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4364" y="4575548"/>
              <a:ext cx="334841" cy="2141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4741" y="429798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4741" y="4505201"/>
              <a:ext cx="165353" cy="1571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4741" y="4712417"/>
              <a:ext cx="165353" cy="15719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4741" y="4919633"/>
              <a:ext cx="165353" cy="15719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139050" y="421564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66601" y="517220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1845" y="5317078"/>
              <a:ext cx="235999" cy="27816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2357" y="3966938"/>
              <a:ext cx="327652" cy="1988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5775" y="2510942"/>
              <a:ext cx="322521" cy="21468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39" y="2809260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4739" y="3041679"/>
              <a:ext cx="165353" cy="17399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4739" y="3274099"/>
              <a:ext cx="165353" cy="17399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4739" y="3506518"/>
              <a:ext cx="165353" cy="17399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139049" y="271574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41264" y="3229736"/>
              <a:ext cx="935990" cy="986155"/>
            </a:xfrm>
            <a:custGeom>
              <a:avLst/>
              <a:gdLst/>
              <a:ahLst/>
              <a:cxnLst/>
              <a:rect l="l" t="t" r="r" b="b"/>
              <a:pathLst>
                <a:path w="935989" h="986154">
                  <a:moveTo>
                    <a:pt x="699300" y="55321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46"/>
                  </a:lnTo>
                  <a:lnTo>
                    <a:pt x="645172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594855" y="94195"/>
                  </a:lnTo>
                  <a:lnTo>
                    <a:pt x="593318" y="100025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46"/>
                  </a:lnTo>
                  <a:lnTo>
                    <a:pt x="699300" y="55321"/>
                  </a:lnTo>
                  <a:close/>
                </a:path>
                <a:path w="935989" h="986154">
                  <a:moveTo>
                    <a:pt x="935990" y="653770"/>
                  </a:moveTo>
                  <a:lnTo>
                    <a:pt x="891692" y="577824"/>
                  </a:lnTo>
                  <a:lnTo>
                    <a:pt x="880656" y="558927"/>
                  </a:lnTo>
                  <a:lnTo>
                    <a:pt x="825334" y="653770"/>
                  </a:lnTo>
                  <a:lnTo>
                    <a:pt x="826871" y="659599"/>
                  </a:lnTo>
                  <a:lnTo>
                    <a:pt x="835952" y="664908"/>
                  </a:lnTo>
                  <a:lnTo>
                    <a:pt x="841781" y="663371"/>
                  </a:lnTo>
                  <a:lnTo>
                    <a:pt x="871131" y="613067"/>
                  </a:lnTo>
                  <a:lnTo>
                    <a:pt x="871131" y="985913"/>
                  </a:lnTo>
                  <a:lnTo>
                    <a:pt x="890181" y="985913"/>
                  </a:lnTo>
                  <a:lnTo>
                    <a:pt x="890181" y="613067"/>
                  </a:lnTo>
                  <a:lnTo>
                    <a:pt x="919530" y="663371"/>
                  </a:lnTo>
                  <a:lnTo>
                    <a:pt x="925360" y="664908"/>
                  </a:lnTo>
                  <a:lnTo>
                    <a:pt x="934453" y="659599"/>
                  </a:lnTo>
                  <a:lnTo>
                    <a:pt x="935990" y="65377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4618" y="2959374"/>
              <a:ext cx="427375" cy="29216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8924" y="2539685"/>
              <a:ext cx="333167" cy="1959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1593" y="2813283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1593" y="3045702"/>
              <a:ext cx="165353" cy="17399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593" y="3278122"/>
              <a:ext cx="165353" cy="17399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593" y="3510541"/>
              <a:ext cx="165353" cy="17399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065901" y="271976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07612" y="322782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59" y="16455"/>
                  </a:lnTo>
                  <a:lnTo>
                    <a:pt x="645170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0" y="64853"/>
                  </a:lnTo>
                  <a:lnTo>
                    <a:pt x="594859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7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79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1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3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3" y="64852"/>
                  </a:lnTo>
                  <a:lnTo>
                    <a:pt x="661499" y="55328"/>
                  </a:lnTo>
                  <a:lnTo>
                    <a:pt x="645170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3" y="47101"/>
                  </a:moveTo>
                  <a:lnTo>
                    <a:pt x="661499" y="55328"/>
                  </a:lnTo>
                  <a:lnTo>
                    <a:pt x="675603" y="63555"/>
                  </a:lnTo>
                  <a:lnTo>
                    <a:pt x="675603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3" y="47101"/>
                  </a:lnTo>
                  <a:lnTo>
                    <a:pt x="675603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0" y="45803"/>
                  </a:moveTo>
                  <a:lnTo>
                    <a:pt x="661499" y="55328"/>
                  </a:lnTo>
                  <a:lnTo>
                    <a:pt x="675603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0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0960" y="2959374"/>
              <a:ext cx="427375" cy="29216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88628" y="2510942"/>
              <a:ext cx="335287" cy="21945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6" y="2840187"/>
              <a:ext cx="165353" cy="1739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6" y="3072607"/>
              <a:ext cx="165353" cy="1739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2566" y="3305026"/>
              <a:ext cx="165353" cy="173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2566" y="3537445"/>
              <a:ext cx="165353" cy="17399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206874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6933" y="2510942"/>
              <a:ext cx="368519" cy="21945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264133" y="275591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64870" y="323706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8219" y="2959374"/>
              <a:ext cx="427376" cy="29216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94935" y="4548785"/>
              <a:ext cx="350761" cy="22426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9825" y="4338161"/>
              <a:ext cx="165353" cy="15719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9825" y="4545375"/>
              <a:ext cx="165353" cy="15719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69825" y="4752591"/>
              <a:ext cx="165353" cy="15719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9825" y="4959807"/>
              <a:ext cx="165353" cy="15719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264135" y="425581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391687" y="521237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381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381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381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1394" y="5317078"/>
              <a:ext cx="236000" cy="27816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7442" y="3966938"/>
              <a:ext cx="327652" cy="19883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391686" y="382883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2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4" y="2849434"/>
              <a:ext cx="165353" cy="17399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9824" y="3081853"/>
              <a:ext cx="165353" cy="17399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9824" y="3314273"/>
              <a:ext cx="165353" cy="17399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9824" y="3546692"/>
              <a:ext cx="165353" cy="17399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641353" y="322782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4701" y="2959374"/>
              <a:ext cx="427376" cy="29216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468168" y="1917292"/>
              <a:ext cx="111125" cy="829944"/>
            </a:xfrm>
            <a:custGeom>
              <a:avLst/>
              <a:gdLst/>
              <a:ahLst/>
              <a:cxnLst/>
              <a:rect l="l" t="t" r="r" b="b"/>
              <a:pathLst>
                <a:path w="111125" h="829944">
                  <a:moveTo>
                    <a:pt x="55328" y="37806"/>
                  </a:moveTo>
                  <a:lnTo>
                    <a:pt x="45803" y="54135"/>
                  </a:lnTo>
                  <a:lnTo>
                    <a:pt x="45802" y="829381"/>
                  </a:lnTo>
                  <a:lnTo>
                    <a:pt x="64852" y="829381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8299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8299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8299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8299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829944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3068" y="2525572"/>
              <a:ext cx="335211" cy="2048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7" y="2840187"/>
              <a:ext cx="165353" cy="17399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7" y="3072607"/>
              <a:ext cx="165353" cy="17399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6307" y="3305026"/>
              <a:ext cx="165353" cy="1739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307" y="3537445"/>
              <a:ext cx="165353" cy="1739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90126" y="4548785"/>
              <a:ext cx="334030" cy="22426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46308" y="4328914"/>
              <a:ext cx="165353" cy="15719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6308" y="4536130"/>
              <a:ext cx="165353" cy="15719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46308" y="4743345"/>
              <a:ext cx="165353" cy="15719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6308" y="4950561"/>
              <a:ext cx="165353" cy="157194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340616" y="4246573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68168" y="5203133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6"/>
                  </a:lnTo>
                  <a:lnTo>
                    <a:pt x="64852" y="438106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1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7876" y="5317078"/>
              <a:ext cx="235999" cy="27816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3924" y="3966938"/>
              <a:ext cx="327651" cy="19883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9468168" y="3819584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340616" y="274667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8393168" y="1784603"/>
            <a:ext cx="111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5E54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899003" y="1787652"/>
            <a:ext cx="278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75E54"/>
                </a:solidFill>
                <a:latin typeface="Calibri"/>
                <a:cs typeface="Calibri"/>
              </a:rPr>
              <a:t>zoo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9379478" y="1183342"/>
            <a:ext cx="153035" cy="539750"/>
            <a:chOff x="9379478" y="1183342"/>
            <a:chExt cx="153035" cy="539750"/>
          </a:xfrm>
        </p:grpSpPr>
        <p:sp>
          <p:nvSpPr>
            <p:cNvPr id="126" name="object 126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143184" y="0"/>
                  </a:moveTo>
                  <a:lnTo>
                    <a:pt x="0" y="0"/>
                  </a:lnTo>
                  <a:lnTo>
                    <a:pt x="0" y="529694"/>
                  </a:lnTo>
                  <a:lnTo>
                    <a:pt x="143184" y="529694"/>
                  </a:lnTo>
                  <a:lnTo>
                    <a:pt x="14318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384241" y="1188105"/>
              <a:ext cx="143510" cy="530225"/>
            </a:xfrm>
            <a:custGeom>
              <a:avLst/>
              <a:gdLst/>
              <a:ahLst/>
              <a:cxnLst/>
              <a:rect l="l" t="t" r="r" b="b"/>
              <a:pathLst>
                <a:path w="143509" h="530225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5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686752" y="1027684"/>
            <a:ext cx="3837940" cy="337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RNN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B050"/>
                </a:solidFill>
                <a:latin typeface="Calibri"/>
                <a:cs typeface="Calibri"/>
              </a:rPr>
              <a:t>Advantages</a:t>
            </a:r>
            <a:r>
              <a:rPr sz="2200" spc="-10" dirty="0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297815" indent="-285115">
              <a:lnSpc>
                <a:spcPts val="2605"/>
              </a:lnSpc>
              <a:buFont typeface="Arial"/>
              <a:buChar char="•"/>
              <a:tabLst>
                <a:tab pos="297815" algn="l"/>
              </a:tabLst>
            </a:pPr>
            <a:r>
              <a:rPr sz="2200" dirty="0">
                <a:latin typeface="Calibri"/>
                <a:cs typeface="Calibri"/>
              </a:rPr>
              <a:t>Can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process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any</a:t>
            </a:r>
            <a:r>
              <a:rPr sz="22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length</a:t>
            </a:r>
            <a:r>
              <a:rPr sz="22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input</a:t>
            </a:r>
            <a:endParaRPr sz="2200">
              <a:latin typeface="Calibri"/>
              <a:cs typeface="Calibri"/>
            </a:endParaRPr>
          </a:p>
          <a:p>
            <a:pPr marL="297815" indent="-285115">
              <a:lnSpc>
                <a:spcPts val="2630"/>
              </a:lnSpc>
              <a:buFont typeface="Arial"/>
              <a:buChar char="•"/>
              <a:tabLst>
                <a:tab pos="297815" algn="l"/>
              </a:tabLst>
            </a:pPr>
            <a:r>
              <a:rPr sz="2200" dirty="0">
                <a:latin typeface="Calibri"/>
                <a:cs typeface="Calibri"/>
              </a:rPr>
              <a:t>Computation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step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t</a:t>
            </a:r>
            <a:r>
              <a:rPr sz="2200" i="1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(in</a:t>
            </a:r>
            <a:endParaRPr sz="2200">
              <a:latin typeface="Calibri"/>
              <a:cs typeface="Calibri"/>
            </a:endParaRPr>
          </a:p>
          <a:p>
            <a:pPr marL="298450" marR="223520">
              <a:lnSpc>
                <a:spcPts val="2620"/>
              </a:lnSpc>
              <a:spcBef>
                <a:spcPts val="150"/>
              </a:spcBef>
            </a:pPr>
            <a:r>
              <a:rPr sz="2200" dirty="0">
                <a:latin typeface="Calibri"/>
                <a:cs typeface="Calibri"/>
              </a:rPr>
              <a:t>theory)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information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from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many</a:t>
            </a:r>
            <a:r>
              <a:rPr sz="2200" spc="-6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steps</a:t>
            </a:r>
            <a:r>
              <a:rPr sz="2200" spc="-6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B050"/>
                </a:solidFill>
                <a:latin typeface="Calibri"/>
                <a:cs typeface="Calibri"/>
              </a:rPr>
              <a:t>back</a:t>
            </a:r>
            <a:endParaRPr sz="2200">
              <a:latin typeface="Calibri"/>
              <a:cs typeface="Calibri"/>
            </a:endParaRPr>
          </a:p>
          <a:p>
            <a:pPr marL="298450" marR="5080" indent="-285750">
              <a:lnSpc>
                <a:spcPts val="2590"/>
              </a:lnSpc>
              <a:spcBef>
                <a:spcPts val="90"/>
              </a:spcBef>
              <a:buFont typeface="Arial"/>
              <a:buChar char="•"/>
              <a:tabLst>
                <a:tab pos="298450" algn="l"/>
              </a:tabLst>
            </a:pP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Model</a:t>
            </a:r>
            <a:r>
              <a:rPr sz="22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size</a:t>
            </a:r>
            <a:r>
              <a:rPr sz="22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doesn’t</a:t>
            </a:r>
            <a:r>
              <a:rPr sz="2200" spc="-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increase</a:t>
            </a:r>
            <a:r>
              <a:rPr sz="22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longer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input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context</a:t>
            </a:r>
            <a:endParaRPr sz="2200">
              <a:latin typeface="Calibri"/>
              <a:cs typeface="Calibri"/>
            </a:endParaRPr>
          </a:p>
          <a:p>
            <a:pPr marL="297815" indent="-285115">
              <a:lnSpc>
                <a:spcPts val="2540"/>
              </a:lnSpc>
              <a:buFont typeface="Arial"/>
              <a:buChar char="•"/>
              <a:tabLst>
                <a:tab pos="297815" algn="l"/>
              </a:tabLst>
            </a:pPr>
            <a:r>
              <a:rPr sz="2200" dirty="0">
                <a:latin typeface="Calibri"/>
                <a:cs typeface="Calibri"/>
              </a:rPr>
              <a:t>Same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weights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applied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every</a:t>
            </a:r>
            <a:endParaRPr sz="2200">
              <a:latin typeface="Calibri"/>
              <a:cs typeface="Calibri"/>
            </a:endParaRPr>
          </a:p>
          <a:p>
            <a:pPr marL="298450" marR="26034">
              <a:lnSpc>
                <a:spcPts val="2620"/>
              </a:lnSpc>
              <a:spcBef>
                <a:spcPts val="150"/>
              </a:spcBef>
            </a:pPr>
            <a:r>
              <a:rPr sz="2200" dirty="0">
                <a:latin typeface="Calibri"/>
                <a:cs typeface="Calibri"/>
              </a:rPr>
              <a:t>timestep,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symmetry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inputs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processed.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6752" y="4709667"/>
            <a:ext cx="3761740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RNN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Disadvantages</a:t>
            </a:r>
            <a:r>
              <a:rPr sz="2200" spc="-10" dirty="0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297815" indent="-285115" algn="just">
              <a:lnSpc>
                <a:spcPts val="2630"/>
              </a:lnSpc>
              <a:buFont typeface="Arial"/>
              <a:buChar char="•"/>
              <a:tabLst>
                <a:tab pos="297815" algn="l"/>
              </a:tabLst>
            </a:pPr>
            <a:r>
              <a:rPr sz="2200" dirty="0">
                <a:latin typeface="Calibri"/>
                <a:cs typeface="Calibri"/>
              </a:rPr>
              <a:t>Recurrent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computation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slow</a:t>
            </a:r>
            <a:endParaRPr sz="2200">
              <a:latin typeface="Calibri"/>
              <a:cs typeface="Calibri"/>
            </a:endParaRPr>
          </a:p>
          <a:p>
            <a:pPr marL="298450" marR="162560" indent="-285750" algn="just">
              <a:lnSpc>
                <a:spcPct val="100499"/>
              </a:lnSpc>
              <a:spcBef>
                <a:spcPts val="35"/>
              </a:spcBef>
              <a:buFont typeface="Arial"/>
              <a:buChar char="•"/>
              <a:tabLst>
                <a:tab pos="298450" algn="l"/>
              </a:tabLst>
            </a:pPr>
            <a:r>
              <a:rPr sz="2200" dirty="0">
                <a:latin typeface="Calibri"/>
                <a:cs typeface="Calibri"/>
              </a:rPr>
              <a:t>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practice,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difficult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access </a:t>
            </a:r>
            <a:r>
              <a:rPr sz="2200" dirty="0">
                <a:latin typeface="Calibri"/>
                <a:cs typeface="Calibri"/>
              </a:rPr>
              <a:t>information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sz="22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steps back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484850" y="4965227"/>
            <a:ext cx="209125" cy="1359374"/>
          </a:xfrm>
          <a:custGeom>
            <a:avLst/>
            <a:gdLst/>
            <a:ahLst/>
            <a:cxnLst/>
            <a:rect l="l" t="t" r="r" b="b"/>
            <a:pathLst>
              <a:path w="185420" h="1588134">
                <a:moveTo>
                  <a:pt x="0" y="0"/>
                </a:moveTo>
                <a:lnTo>
                  <a:pt x="36027" y="5204"/>
                </a:lnTo>
                <a:lnTo>
                  <a:pt x="65447" y="19396"/>
                </a:lnTo>
                <a:lnTo>
                  <a:pt x="85283" y="40447"/>
                </a:lnTo>
                <a:lnTo>
                  <a:pt x="92557" y="66224"/>
                </a:lnTo>
                <a:lnTo>
                  <a:pt x="92557" y="727762"/>
                </a:lnTo>
                <a:lnTo>
                  <a:pt x="99830" y="753539"/>
                </a:lnTo>
                <a:lnTo>
                  <a:pt x="119666" y="774590"/>
                </a:lnTo>
                <a:lnTo>
                  <a:pt x="149087" y="788782"/>
                </a:lnTo>
                <a:lnTo>
                  <a:pt x="185114" y="793987"/>
                </a:lnTo>
                <a:lnTo>
                  <a:pt x="149087" y="799191"/>
                </a:lnTo>
                <a:lnTo>
                  <a:pt x="119666" y="813383"/>
                </a:lnTo>
                <a:lnTo>
                  <a:pt x="99830" y="834434"/>
                </a:lnTo>
                <a:lnTo>
                  <a:pt x="92557" y="860211"/>
                </a:lnTo>
                <a:lnTo>
                  <a:pt x="92557" y="1521749"/>
                </a:lnTo>
                <a:lnTo>
                  <a:pt x="85283" y="1547526"/>
                </a:lnTo>
                <a:lnTo>
                  <a:pt x="65447" y="1568577"/>
                </a:lnTo>
                <a:lnTo>
                  <a:pt x="36027" y="1582769"/>
                </a:lnTo>
                <a:lnTo>
                  <a:pt x="0" y="1587974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706965" y="5367954"/>
            <a:ext cx="1020444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 on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these </a:t>
            </a:r>
            <a:r>
              <a:rPr sz="1800" spc="-20" dirty="0">
                <a:solidFill>
                  <a:srgbClr val="C00000"/>
                </a:solidFill>
                <a:latin typeface="Calibri"/>
                <a:cs typeface="Calibri"/>
              </a:rPr>
              <a:t>later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2959" y="62692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1875" y="4191000"/>
            <a:ext cx="3482975" cy="2410460"/>
            <a:chOff x="1611875" y="4191000"/>
            <a:chExt cx="3482975" cy="2410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900" y="4252161"/>
              <a:ext cx="3402634" cy="23487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1871" y="4190999"/>
              <a:ext cx="1824989" cy="1002030"/>
            </a:xfrm>
            <a:custGeom>
              <a:avLst/>
              <a:gdLst/>
              <a:ahLst/>
              <a:cxnLst/>
              <a:rect l="l" t="t" r="r" b="b"/>
              <a:pathLst>
                <a:path w="1824989" h="1002029">
                  <a:moveTo>
                    <a:pt x="482142" y="0"/>
                  </a:moveTo>
                  <a:lnTo>
                    <a:pt x="0" y="0"/>
                  </a:lnTo>
                  <a:lnTo>
                    <a:pt x="0" y="233045"/>
                  </a:lnTo>
                  <a:lnTo>
                    <a:pt x="482142" y="233045"/>
                  </a:lnTo>
                  <a:lnTo>
                    <a:pt x="482142" y="0"/>
                  </a:lnTo>
                  <a:close/>
                </a:path>
                <a:path w="1824989" h="1002029">
                  <a:moveTo>
                    <a:pt x="1824901" y="519887"/>
                  </a:moveTo>
                  <a:lnTo>
                    <a:pt x="1342758" y="519887"/>
                  </a:lnTo>
                  <a:lnTo>
                    <a:pt x="1342758" y="1001547"/>
                  </a:lnTo>
                  <a:lnTo>
                    <a:pt x="1824901" y="1001547"/>
                  </a:lnTo>
                  <a:lnTo>
                    <a:pt x="1824901" y="519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69362" y="6418579"/>
            <a:ext cx="194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“power”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600000">
            <a:off x="1892591" y="5876795"/>
            <a:ext cx="198786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90"/>
              </a:lnSpc>
            </a:pPr>
            <a:r>
              <a:rPr sz="4200" spc="-75" baseline="2976" dirty="0">
                <a:solidFill>
                  <a:srgbClr val="0070C0"/>
                </a:solidFill>
                <a:latin typeface="Calibri"/>
                <a:cs typeface="Calibri"/>
              </a:rPr>
              <a:t>Tr</a:t>
            </a:r>
            <a:r>
              <a:rPr sz="4200" spc="-75" baseline="1984" dirty="0">
                <a:solidFill>
                  <a:srgbClr val="0070C0"/>
                </a:solidFill>
                <a:latin typeface="Calibri"/>
                <a:cs typeface="Calibri"/>
              </a:rPr>
              <a:t>ainin</a:t>
            </a:r>
            <a:r>
              <a:rPr sz="2800" spc="-50" dirty="0">
                <a:solidFill>
                  <a:srgbClr val="0070C0"/>
                </a:solidFill>
                <a:latin typeface="Calibri"/>
                <a:cs typeface="Calibri"/>
              </a:rPr>
              <a:t>g</a:t>
            </a:r>
            <a:r>
              <a:rPr sz="2800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0580000">
            <a:off x="3023647" y="4992527"/>
            <a:ext cx="143416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9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200" spc="-15" baseline="1984" dirty="0">
                <a:solidFill>
                  <a:srgbClr val="FF0000"/>
                </a:solidFill>
                <a:latin typeface="Calibri"/>
                <a:cs typeface="Calibri"/>
              </a:rPr>
              <a:t>rro</a:t>
            </a:r>
            <a:r>
              <a:rPr sz="4200" spc="-15" baseline="2976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4200" baseline="2976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6486" y="5261560"/>
            <a:ext cx="93980" cy="911225"/>
          </a:xfrm>
          <a:custGeom>
            <a:avLst/>
            <a:gdLst/>
            <a:ahLst/>
            <a:cxnLst/>
            <a:rect l="l" t="t" r="r" b="b"/>
            <a:pathLst>
              <a:path w="93979" h="911225">
                <a:moveTo>
                  <a:pt x="36563" y="825074"/>
                </a:moveTo>
                <a:lnTo>
                  <a:pt x="7990" y="825382"/>
                </a:lnTo>
                <a:lnTo>
                  <a:pt x="51777" y="910639"/>
                </a:lnTo>
                <a:lnTo>
                  <a:pt x="86458" y="839360"/>
                </a:lnTo>
                <a:lnTo>
                  <a:pt x="36718" y="839360"/>
                </a:lnTo>
                <a:lnTo>
                  <a:pt x="36563" y="825074"/>
                </a:lnTo>
                <a:close/>
              </a:path>
              <a:path w="93979" h="911225">
                <a:moveTo>
                  <a:pt x="65137" y="824765"/>
                </a:moveTo>
                <a:lnTo>
                  <a:pt x="36563" y="825074"/>
                </a:lnTo>
                <a:lnTo>
                  <a:pt x="36718" y="839360"/>
                </a:lnTo>
                <a:lnTo>
                  <a:pt x="65291" y="839051"/>
                </a:lnTo>
                <a:lnTo>
                  <a:pt x="65137" y="824765"/>
                </a:lnTo>
                <a:close/>
              </a:path>
              <a:path w="93979" h="911225">
                <a:moveTo>
                  <a:pt x="93710" y="824456"/>
                </a:moveTo>
                <a:lnTo>
                  <a:pt x="65137" y="824765"/>
                </a:lnTo>
                <a:lnTo>
                  <a:pt x="65291" y="839051"/>
                </a:lnTo>
                <a:lnTo>
                  <a:pt x="36718" y="839360"/>
                </a:lnTo>
                <a:lnTo>
                  <a:pt x="86458" y="839360"/>
                </a:lnTo>
                <a:lnTo>
                  <a:pt x="93710" y="824456"/>
                </a:lnTo>
                <a:close/>
              </a:path>
              <a:path w="93979" h="911225">
                <a:moveTo>
                  <a:pt x="57145" y="85565"/>
                </a:moveTo>
                <a:lnTo>
                  <a:pt x="28573" y="85874"/>
                </a:lnTo>
                <a:lnTo>
                  <a:pt x="36563" y="825074"/>
                </a:lnTo>
                <a:lnTo>
                  <a:pt x="65137" y="824765"/>
                </a:lnTo>
                <a:lnTo>
                  <a:pt x="57145" y="85565"/>
                </a:lnTo>
                <a:close/>
              </a:path>
              <a:path w="93979" h="911225">
                <a:moveTo>
                  <a:pt x="41932" y="0"/>
                </a:moveTo>
                <a:lnTo>
                  <a:pt x="0" y="86183"/>
                </a:lnTo>
                <a:lnTo>
                  <a:pt x="28573" y="85874"/>
                </a:lnTo>
                <a:lnTo>
                  <a:pt x="28418" y="71587"/>
                </a:lnTo>
                <a:lnTo>
                  <a:pt x="56991" y="71277"/>
                </a:lnTo>
                <a:lnTo>
                  <a:pt x="78540" y="71277"/>
                </a:lnTo>
                <a:lnTo>
                  <a:pt x="41932" y="0"/>
                </a:lnTo>
                <a:close/>
              </a:path>
              <a:path w="93979" h="911225">
                <a:moveTo>
                  <a:pt x="56991" y="71277"/>
                </a:moveTo>
                <a:lnTo>
                  <a:pt x="28418" y="71587"/>
                </a:lnTo>
                <a:lnTo>
                  <a:pt x="28573" y="85874"/>
                </a:lnTo>
                <a:lnTo>
                  <a:pt x="57145" y="85565"/>
                </a:lnTo>
                <a:lnTo>
                  <a:pt x="56991" y="71277"/>
                </a:lnTo>
                <a:close/>
              </a:path>
              <a:path w="93979" h="911225">
                <a:moveTo>
                  <a:pt x="78540" y="71277"/>
                </a:moveTo>
                <a:lnTo>
                  <a:pt x="56991" y="71277"/>
                </a:lnTo>
                <a:lnTo>
                  <a:pt x="57145" y="85565"/>
                </a:lnTo>
                <a:lnTo>
                  <a:pt x="85719" y="85256"/>
                </a:lnTo>
                <a:lnTo>
                  <a:pt x="78540" y="71277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5033" y="2916428"/>
            <a:ext cx="11193780" cy="2983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Classic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view: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Regularization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overfitting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powerful/deep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Now: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Regularization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produces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models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generalize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well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“big”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040765" lvl="1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We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do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not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care that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our models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overfit on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 training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data,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even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though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they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hugely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overfit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libri"/>
              <a:cs typeface="Calibri"/>
            </a:endParaRPr>
          </a:p>
          <a:p>
            <a:pPr marR="9530080" algn="ctr">
              <a:lnSpc>
                <a:spcPts val="2990"/>
              </a:lnSpc>
            </a:pPr>
            <a:r>
              <a:rPr sz="2800" spc="-10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R="997585" algn="ctr">
              <a:lnSpc>
                <a:spcPts val="2990"/>
              </a:lnSpc>
            </a:pPr>
            <a:r>
              <a:rPr sz="2800" spc="-10" dirty="0">
                <a:solidFill>
                  <a:srgbClr val="FF30EE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5" dirty="0"/>
              <a:t> </a:t>
            </a:r>
            <a:r>
              <a:rPr dirty="0"/>
              <a:t>have</a:t>
            </a:r>
            <a:r>
              <a:rPr spc="-10" dirty="0"/>
              <a:t> </a:t>
            </a:r>
            <a:r>
              <a:rPr dirty="0"/>
              <a:t>models</a:t>
            </a:r>
            <a:r>
              <a:rPr spc="-2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many</a:t>
            </a:r>
            <a:r>
              <a:rPr spc="-15" dirty="0"/>
              <a:t> </a:t>
            </a:r>
            <a:r>
              <a:rPr dirty="0"/>
              <a:t>parameters!</a:t>
            </a:r>
            <a:r>
              <a:rPr spc="-15" dirty="0"/>
              <a:t> </a:t>
            </a:r>
            <a:r>
              <a:rPr spc="-10" dirty="0"/>
              <a:t>Regularization!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5033" y="1163828"/>
            <a:ext cx="11172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regularization</a:t>
            </a: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parameters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𝜃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L2</a:t>
            </a:r>
            <a:r>
              <a:rPr sz="2400" spc="-10" dirty="0">
                <a:latin typeface="Calibri"/>
                <a:cs typeface="Calibri"/>
              </a:rPr>
              <a:t> regularization: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15498" y="1996493"/>
            <a:ext cx="4921885" cy="972819"/>
            <a:chOff x="3415498" y="1996493"/>
            <a:chExt cx="4921885" cy="97281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5498" y="2050853"/>
              <a:ext cx="4740659" cy="76003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43697" y="2015543"/>
              <a:ext cx="1274445" cy="934719"/>
            </a:xfrm>
            <a:custGeom>
              <a:avLst/>
              <a:gdLst/>
              <a:ahLst/>
              <a:cxnLst/>
              <a:rect l="l" t="t" r="r" b="b"/>
              <a:pathLst>
                <a:path w="1274445" h="934719">
                  <a:moveTo>
                    <a:pt x="0" y="0"/>
                  </a:moveTo>
                  <a:lnTo>
                    <a:pt x="1274345" y="0"/>
                  </a:lnTo>
                  <a:lnTo>
                    <a:pt x="1274345" y="934691"/>
                  </a:lnTo>
                  <a:lnTo>
                    <a:pt x="0" y="93469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243564" y="1581282"/>
            <a:ext cx="2576195" cy="367030"/>
          </a:xfrm>
          <a:custGeom>
            <a:avLst/>
            <a:gdLst/>
            <a:ahLst/>
            <a:cxnLst/>
            <a:rect l="l" t="t" r="r" b="b"/>
            <a:pathLst>
              <a:path w="2576195" h="367030">
                <a:moveTo>
                  <a:pt x="2460414" y="329194"/>
                </a:moveTo>
                <a:lnTo>
                  <a:pt x="2455933" y="367029"/>
                </a:lnTo>
                <a:lnTo>
                  <a:pt x="2554740" y="331434"/>
                </a:lnTo>
                <a:lnTo>
                  <a:pt x="2479329" y="331434"/>
                </a:lnTo>
                <a:lnTo>
                  <a:pt x="2460414" y="329194"/>
                </a:lnTo>
                <a:close/>
              </a:path>
              <a:path w="2576195" h="367030">
                <a:moveTo>
                  <a:pt x="2464894" y="291358"/>
                </a:moveTo>
                <a:lnTo>
                  <a:pt x="2460414" y="329194"/>
                </a:lnTo>
                <a:lnTo>
                  <a:pt x="2479329" y="331434"/>
                </a:lnTo>
                <a:lnTo>
                  <a:pt x="2483810" y="293598"/>
                </a:lnTo>
                <a:lnTo>
                  <a:pt x="2464894" y="291358"/>
                </a:lnTo>
                <a:close/>
              </a:path>
              <a:path w="2576195" h="367030">
                <a:moveTo>
                  <a:pt x="2469375" y="253522"/>
                </a:moveTo>
                <a:lnTo>
                  <a:pt x="2464894" y="291358"/>
                </a:lnTo>
                <a:lnTo>
                  <a:pt x="2483810" y="293598"/>
                </a:lnTo>
                <a:lnTo>
                  <a:pt x="2479329" y="331434"/>
                </a:lnTo>
                <a:lnTo>
                  <a:pt x="2554740" y="331434"/>
                </a:lnTo>
                <a:lnTo>
                  <a:pt x="2576160" y="323717"/>
                </a:lnTo>
                <a:lnTo>
                  <a:pt x="2469375" y="253522"/>
                </a:lnTo>
                <a:close/>
              </a:path>
              <a:path w="2576195" h="367030">
                <a:moveTo>
                  <a:pt x="4480" y="0"/>
                </a:moveTo>
                <a:lnTo>
                  <a:pt x="0" y="37835"/>
                </a:lnTo>
                <a:lnTo>
                  <a:pt x="2460414" y="329194"/>
                </a:lnTo>
                <a:lnTo>
                  <a:pt x="2464894" y="291358"/>
                </a:lnTo>
                <a:lnTo>
                  <a:pt x="4480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9250" y="4721640"/>
            <a:ext cx="4178044" cy="18631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4" y="1100836"/>
            <a:ext cx="6392545" cy="8178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Get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big</a:t>
            </a:r>
            <a:r>
              <a:rPr sz="22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2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text</a:t>
            </a:r>
            <a:r>
              <a:rPr sz="22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which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sequence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words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Feed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RNN-LM;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compute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output</a:t>
            </a:r>
            <a:r>
              <a:rPr sz="2200" spc="-10" dirty="0">
                <a:latin typeface="Calibri"/>
                <a:cs typeface="Calibri"/>
              </a:rPr>
              <a:t> distribution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5672" y="1558035"/>
            <a:ext cx="179958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22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FF30EE"/>
                </a:solidFill>
                <a:latin typeface="Calibri"/>
                <a:cs typeface="Calibri"/>
              </a:rPr>
              <a:t>every</a:t>
            </a:r>
            <a:r>
              <a:rPr sz="22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FF30EE"/>
                </a:solidFill>
                <a:latin typeface="Calibri"/>
                <a:cs typeface="Calibri"/>
              </a:rPr>
              <a:t>step</a:t>
            </a:r>
            <a:r>
              <a:rPr sz="2200" i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i="1" spc="-25" dirty="0">
                <a:solidFill>
                  <a:srgbClr val="FF30EE"/>
                </a:solidFill>
                <a:latin typeface="Calibri"/>
                <a:cs typeface="Calibri"/>
              </a:rPr>
              <a:t>t</a:t>
            </a:r>
            <a:r>
              <a:rPr sz="2200" i="1" spc="-2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4" y="1963420"/>
            <a:ext cx="830516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indent="-227965">
              <a:lnSpc>
                <a:spcPct val="100000"/>
              </a:lnSpc>
              <a:spcBef>
                <a:spcPts val="1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i.e.,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predict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probability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every</a:t>
            </a:r>
            <a:r>
              <a:rPr sz="2200" i="1" spc="-1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word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words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ts val="2590"/>
              </a:lnSpc>
              <a:buClr>
                <a:srgbClr val="8C1515"/>
              </a:buClr>
              <a:buFont typeface="Times New Roman"/>
              <a:buChar char="•"/>
              <a:tabLst>
                <a:tab pos="355600" algn="l"/>
                <a:tab pos="2179320" algn="l"/>
                <a:tab pos="5446395" algn="l"/>
                <a:tab pos="7531100" algn="l"/>
              </a:tabLst>
            </a:pP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r>
              <a:rPr sz="22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function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step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t</a:t>
            </a:r>
            <a:r>
              <a:rPr sz="2200" i="1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30EE"/>
                </a:solidFill>
                <a:latin typeface="Calibri"/>
                <a:cs typeface="Calibri"/>
              </a:rPr>
              <a:t>cross-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entropy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predicted</a:t>
            </a:r>
            <a:r>
              <a:rPr sz="2200" spc="-10" dirty="0">
                <a:latin typeface="Calibri"/>
                <a:cs typeface="Calibri"/>
              </a:rPr>
              <a:t> probability distribution</a:t>
            </a:r>
            <a:r>
              <a:rPr sz="2200" dirty="0">
                <a:latin typeface="Calibri"/>
                <a:cs typeface="Calibri"/>
              </a:rPr>
              <a:t>	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next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word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(one-</a:t>
            </a:r>
            <a:r>
              <a:rPr sz="2200" dirty="0">
                <a:latin typeface="Calibri"/>
                <a:cs typeface="Calibri"/>
              </a:rPr>
              <a:t>hot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):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034" y="4514596"/>
            <a:ext cx="63887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Average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overall</a:t>
            </a:r>
            <a:r>
              <a:rPr sz="22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r>
              <a:rPr sz="22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entire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training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set: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1793" y="5053614"/>
            <a:ext cx="4276036" cy="7105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8731" y="1539239"/>
            <a:ext cx="411479" cy="342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1793" y="1218000"/>
            <a:ext cx="1362833" cy="2805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4400" y="3700546"/>
            <a:ext cx="6294990" cy="5559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0729" y="3052376"/>
            <a:ext cx="462913" cy="365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2250" y="3052376"/>
            <a:ext cx="462913" cy="365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63382" y="3052376"/>
            <a:ext cx="668795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136844"/>
            <a:ext cx="11071860" cy="49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823" y="6228657"/>
            <a:ext cx="384212" cy="22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324" y="6234808"/>
            <a:ext cx="396694" cy="242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099" y="6234808"/>
            <a:ext cx="395353" cy="242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628" y="6234808"/>
            <a:ext cx="415638" cy="24219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2924" y="2452337"/>
            <a:ext cx="5601970" cy="3483610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8427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616" y="105093"/>
                  </a:lnTo>
                  <a:lnTo>
                    <a:pt x="45103" y="54291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1612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55353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82168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06660" y="2148509"/>
            <a:ext cx="347699" cy="2456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6748" y="2148509"/>
            <a:ext cx="347413" cy="2456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636" y="2148509"/>
            <a:ext cx="347529" cy="24568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69147" y="2148509"/>
            <a:ext cx="348382" cy="24568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957179" y="1296294"/>
            <a:ext cx="572770" cy="793115"/>
            <a:chOff x="6957179" y="1426150"/>
            <a:chExt cx="572770" cy="793115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79" y="1426150"/>
              <a:ext cx="572340" cy="2363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5895237" y="1296294"/>
            <a:ext cx="587375" cy="793115"/>
            <a:chOff x="5895237" y="1426150"/>
            <a:chExt cx="587375" cy="793115"/>
          </a:xfrm>
        </p:grpSpPr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825038" y="1296294"/>
            <a:ext cx="589280" cy="793115"/>
            <a:chOff x="4825038" y="1426150"/>
            <a:chExt cx="589280" cy="793115"/>
          </a:xfrm>
        </p:grpSpPr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3654826" y="1218119"/>
            <a:ext cx="746125" cy="871219"/>
            <a:chOff x="3654826" y="1347975"/>
            <a:chExt cx="746125" cy="871219"/>
          </a:xfrm>
        </p:grpSpPr>
        <p:pic>
          <p:nvPicPr>
            <p:cNvPr id="109" name="object 10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664351" y="1357500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2842129" y="6038671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42129" y="134870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719412" y="722059"/>
            <a:ext cx="3010535" cy="1854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25625" marR="5080" indent="-2127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“students”</a:t>
            </a:r>
            <a:endParaRPr sz="1400" dirty="0">
              <a:latin typeface="Calibri"/>
              <a:cs typeface="Calibri"/>
            </a:endParaRPr>
          </a:p>
          <a:p>
            <a:pPr marR="1972310" algn="r">
              <a:lnSpc>
                <a:spcPct val="100000"/>
              </a:lnSpc>
              <a:spcBef>
                <a:spcPts val="48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 dirty="0">
              <a:latin typeface="Calibri"/>
              <a:cs typeface="Calibri"/>
            </a:endParaRPr>
          </a:p>
          <a:p>
            <a:pPr marL="12700" marR="1972310" indent="29209" algn="r">
              <a:lnSpc>
                <a:spcPct val="100000"/>
              </a:lnSpc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391483" y="334740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2842129" y="22334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13539" y="5912766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854953" y="5928006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21674" y="5928006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767312" y="5928006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92720" y="5928006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89151" y="5928006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191373" y="5924160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136844"/>
            <a:ext cx="11071860" cy="49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823" y="6228657"/>
            <a:ext cx="384212" cy="22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324" y="6234808"/>
            <a:ext cx="396694" cy="242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099" y="6234808"/>
            <a:ext cx="395353" cy="242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628" y="6234808"/>
            <a:ext cx="415638" cy="24219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2924" y="2452337"/>
            <a:ext cx="5601970" cy="3483610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8427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616" y="105093"/>
                  </a:lnTo>
                  <a:lnTo>
                    <a:pt x="45103" y="54291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1612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55353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82168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06660" y="2148509"/>
            <a:ext cx="347699" cy="2456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6748" y="2148509"/>
            <a:ext cx="347413" cy="2456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636" y="2148509"/>
            <a:ext cx="347529" cy="24568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69147" y="2148509"/>
            <a:ext cx="348382" cy="24568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957179" y="1296294"/>
            <a:ext cx="572770" cy="793115"/>
            <a:chOff x="6957179" y="1426150"/>
            <a:chExt cx="572770" cy="793115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79" y="1426150"/>
              <a:ext cx="572340" cy="2363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5895237" y="1296294"/>
            <a:ext cx="587375" cy="793115"/>
            <a:chOff x="5895237" y="1426150"/>
            <a:chExt cx="587375" cy="793115"/>
          </a:xfrm>
        </p:grpSpPr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754656" y="1218120"/>
            <a:ext cx="746125" cy="871219"/>
            <a:chOff x="4754656" y="1347976"/>
            <a:chExt cx="746125" cy="871219"/>
          </a:xfrm>
        </p:grpSpPr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764181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3728518" y="1296294"/>
            <a:ext cx="591820" cy="793115"/>
            <a:chOff x="3728518" y="1426150"/>
            <a:chExt cx="591820" cy="793115"/>
          </a:xfrm>
        </p:grpSpPr>
        <p:pic>
          <p:nvPicPr>
            <p:cNvPr id="111" name="object 11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2842129" y="6038671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719412" y="1212788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134870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8391483" y="334740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2129" y="22334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4419972" y="722059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2890" marR="5080" indent="-25082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“opened”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013539" y="5912766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854953" y="5928006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621674" y="5928006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767312" y="5928006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992720" y="5928006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89151" y="5928006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191373" y="5924160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136844"/>
            <a:ext cx="11071860" cy="49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823" y="6228657"/>
            <a:ext cx="384212" cy="22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324" y="6234808"/>
            <a:ext cx="396694" cy="242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099" y="6234808"/>
            <a:ext cx="395353" cy="242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628" y="6234808"/>
            <a:ext cx="415638" cy="24219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2924" y="2452337"/>
            <a:ext cx="5601970" cy="3483610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8427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616" y="105093"/>
                  </a:lnTo>
                  <a:lnTo>
                    <a:pt x="45103" y="54291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1612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55353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82168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06660" y="2148509"/>
            <a:ext cx="347699" cy="2456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6748" y="2148509"/>
            <a:ext cx="347413" cy="2456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636" y="2148509"/>
            <a:ext cx="347529" cy="24568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69147" y="2148509"/>
            <a:ext cx="348382" cy="24568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957179" y="1296294"/>
            <a:ext cx="572770" cy="793115"/>
            <a:chOff x="6957179" y="1426150"/>
            <a:chExt cx="572770" cy="793115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79" y="1426150"/>
              <a:ext cx="572340" cy="2363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5803360" y="1218120"/>
            <a:ext cx="746125" cy="871219"/>
            <a:chOff x="5803360" y="1347976"/>
            <a:chExt cx="746125" cy="871219"/>
          </a:xfrm>
        </p:grpSpPr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812885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4803993" y="1279413"/>
            <a:ext cx="622935" cy="810260"/>
            <a:chOff x="4803993" y="1409269"/>
            <a:chExt cx="622935" cy="810260"/>
          </a:xfrm>
        </p:grpSpPr>
        <p:pic>
          <p:nvPicPr>
            <p:cNvPr id="107" name="object 10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728518" y="1296294"/>
            <a:ext cx="591820" cy="793115"/>
            <a:chOff x="3728518" y="1426150"/>
            <a:chExt cx="591820" cy="793115"/>
          </a:xfrm>
        </p:grpSpPr>
        <p:pic>
          <p:nvPicPr>
            <p:cNvPr id="111" name="object 11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2842129" y="6038671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719412" y="1212788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134870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8391483" y="334740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2129" y="22334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468674" y="722059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9410" marR="5080" indent="-34734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“their”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013539" y="5912766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854953" y="5928006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621674" y="5928006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767312" y="5928006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992720" y="5928006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89151" y="5928006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191373" y="5924160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136844"/>
            <a:ext cx="11071860" cy="49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823" y="6228657"/>
            <a:ext cx="384212" cy="22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324" y="6234808"/>
            <a:ext cx="396694" cy="242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099" y="6234808"/>
            <a:ext cx="395353" cy="242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628" y="6234808"/>
            <a:ext cx="415638" cy="24219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2924" y="2452337"/>
            <a:ext cx="5601970" cy="3483610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8427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1"/>
                  </a:lnTo>
                  <a:lnTo>
                    <a:pt x="51643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0" y="106727"/>
                  </a:lnTo>
                  <a:lnTo>
                    <a:pt x="16616" y="105093"/>
                  </a:lnTo>
                  <a:lnTo>
                    <a:pt x="45103" y="54291"/>
                  </a:lnTo>
                  <a:lnTo>
                    <a:pt x="44503" y="19063"/>
                  </a:lnTo>
                  <a:lnTo>
                    <a:pt x="63550" y="18738"/>
                  </a:lnTo>
                  <a:lnTo>
                    <a:pt x="65067" y="18738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8"/>
                  </a:moveTo>
                  <a:lnTo>
                    <a:pt x="63550" y="18738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8" y="105205"/>
                  </a:lnTo>
                  <a:lnTo>
                    <a:pt x="109204" y="99749"/>
                  </a:lnTo>
                  <a:lnTo>
                    <a:pt x="110639" y="93892"/>
                  </a:lnTo>
                  <a:lnTo>
                    <a:pt x="65067" y="18738"/>
                  </a:lnTo>
                  <a:close/>
                </a:path>
                <a:path w="111125" h="438785">
                  <a:moveTo>
                    <a:pt x="63550" y="18738"/>
                  </a:moveTo>
                  <a:lnTo>
                    <a:pt x="44503" y="19063"/>
                  </a:lnTo>
                  <a:lnTo>
                    <a:pt x="45103" y="54291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8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1612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55353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82168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06660" y="2148509"/>
            <a:ext cx="347699" cy="2456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6748" y="2148509"/>
            <a:ext cx="347413" cy="2456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636" y="2148509"/>
            <a:ext cx="347529" cy="24568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69147" y="2148509"/>
            <a:ext cx="348382" cy="24568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879841" y="1218120"/>
            <a:ext cx="746125" cy="871219"/>
            <a:chOff x="6879841" y="1347976"/>
            <a:chExt cx="746125" cy="871219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80" y="1426150"/>
              <a:ext cx="572340" cy="2363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89366" y="1357501"/>
              <a:ext cx="727075" cy="326390"/>
            </a:xfrm>
            <a:custGeom>
              <a:avLst/>
              <a:gdLst/>
              <a:ahLst/>
              <a:cxnLst/>
              <a:rect l="l" t="t" r="r" b="b"/>
              <a:pathLst>
                <a:path w="727075" h="326389">
                  <a:moveTo>
                    <a:pt x="0" y="0"/>
                  </a:moveTo>
                  <a:lnTo>
                    <a:pt x="726905" y="0"/>
                  </a:lnTo>
                  <a:lnTo>
                    <a:pt x="726905" y="326089"/>
                  </a:lnTo>
                  <a:lnTo>
                    <a:pt x="0" y="32608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5895237" y="1296294"/>
            <a:ext cx="587375" cy="793115"/>
            <a:chOff x="5895237" y="1426150"/>
            <a:chExt cx="587375" cy="793115"/>
          </a:xfrm>
        </p:grpSpPr>
        <p:pic>
          <p:nvPicPr>
            <p:cNvPr id="104" name="object 1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4803993" y="1279413"/>
            <a:ext cx="622935" cy="810260"/>
            <a:chOff x="4803993" y="1409269"/>
            <a:chExt cx="622935" cy="810260"/>
          </a:xfrm>
        </p:grpSpPr>
        <p:pic>
          <p:nvPicPr>
            <p:cNvPr id="107" name="object 10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3993" y="1409269"/>
              <a:ext cx="622924" cy="274320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728518" y="1296294"/>
            <a:ext cx="591820" cy="793115"/>
            <a:chOff x="3728518" y="1426150"/>
            <a:chExt cx="591820" cy="793115"/>
          </a:xfrm>
        </p:grpSpPr>
        <p:pic>
          <p:nvPicPr>
            <p:cNvPr id="111" name="object 11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2842129" y="6038671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719412" y="1212788"/>
            <a:ext cx="104330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 marR="5080" indent="29209" algn="r">
              <a:lnSpc>
                <a:spcPct val="100000"/>
              </a:lnSpc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842129" y="134870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8391483" y="334740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2129" y="22334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6545157" y="722059"/>
            <a:ext cx="14097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1150" marR="5080" indent="-299085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negative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log</a:t>
            </a:r>
            <a:r>
              <a:rPr sz="1400" spc="-20" dirty="0">
                <a:solidFill>
                  <a:srgbClr val="FF30EE"/>
                </a:solidFill>
                <a:latin typeface="Calibri"/>
                <a:cs typeface="Calibri"/>
              </a:rPr>
              <a:t> prob </a:t>
            </a:r>
            <a:r>
              <a:rPr sz="1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30EE"/>
                </a:solidFill>
                <a:latin typeface="Calibri"/>
                <a:cs typeface="Calibri"/>
              </a:rPr>
              <a:t>“exams”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013539" y="5912766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854953" y="5928006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621674" y="5928006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767312" y="5928006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992720" y="5928006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89151" y="5928006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191373" y="5924160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52" y="121603"/>
            <a:ext cx="5642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3823" y="6228657"/>
            <a:ext cx="384212" cy="22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324" y="6234808"/>
            <a:ext cx="396694" cy="2421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7099" y="6234808"/>
            <a:ext cx="395353" cy="242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628" y="6234808"/>
            <a:ext cx="415638" cy="24219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2924" y="2452337"/>
            <a:ext cx="5601970" cy="3483610"/>
            <a:chOff x="2522924" y="2582193"/>
            <a:chExt cx="5601970" cy="34836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256" y="4963651"/>
              <a:ext cx="348939" cy="224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743781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104" y="4950995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158211"/>
              <a:ext cx="165353" cy="157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104" y="5365427"/>
              <a:ext cx="165353" cy="157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13414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966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73" y="5731943"/>
              <a:ext cx="236000" cy="2781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83" y="4381804"/>
              <a:ext cx="327652" cy="1988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8427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901" y="4990414"/>
              <a:ext cx="334841" cy="2141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712853"/>
              <a:ext cx="165353" cy="157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4920067"/>
              <a:ext cx="165353" cy="157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127283"/>
              <a:ext cx="165353" cy="1571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1278" y="5334499"/>
              <a:ext cx="165353" cy="157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587" y="4630511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4762" y="5587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0"/>
                  </a:lnTo>
                  <a:lnTo>
                    <a:pt x="51644" y="438269"/>
                  </a:lnTo>
                  <a:lnTo>
                    <a:pt x="70690" y="437945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1" y="106727"/>
                  </a:lnTo>
                  <a:lnTo>
                    <a:pt x="16616" y="105093"/>
                  </a:lnTo>
                  <a:lnTo>
                    <a:pt x="45103" y="54290"/>
                  </a:lnTo>
                  <a:lnTo>
                    <a:pt x="44503" y="19062"/>
                  </a:lnTo>
                  <a:lnTo>
                    <a:pt x="63550" y="18737"/>
                  </a:lnTo>
                  <a:lnTo>
                    <a:pt x="65067" y="18737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7" y="18737"/>
                  </a:moveTo>
                  <a:lnTo>
                    <a:pt x="63550" y="18737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9" y="105205"/>
                  </a:lnTo>
                  <a:lnTo>
                    <a:pt x="109204" y="99749"/>
                  </a:lnTo>
                  <a:lnTo>
                    <a:pt x="110641" y="93892"/>
                  </a:lnTo>
                  <a:lnTo>
                    <a:pt x="65067" y="18737"/>
                  </a:lnTo>
                  <a:close/>
                </a:path>
                <a:path w="111125" h="438785">
                  <a:moveTo>
                    <a:pt x="63550" y="18737"/>
                  </a:moveTo>
                  <a:lnTo>
                    <a:pt x="44503" y="19062"/>
                  </a:lnTo>
                  <a:lnTo>
                    <a:pt x="45103" y="54290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7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8382" y="5731943"/>
              <a:ext cx="236000" cy="278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6357" y="4381804"/>
              <a:ext cx="327652" cy="1988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9775" y="2925809"/>
              <a:ext cx="322521" cy="2146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224126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456545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8739" y="3688965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739" y="3921383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53049" y="313061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5264" y="3644594"/>
              <a:ext cx="934719" cy="986155"/>
            </a:xfrm>
            <a:custGeom>
              <a:avLst/>
              <a:gdLst/>
              <a:ahLst/>
              <a:cxnLst/>
              <a:rect l="l" t="t" r="r" b="b"/>
              <a:pathLst>
                <a:path w="934720" h="986154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29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72" y="64858"/>
                  </a:lnTo>
                  <a:lnTo>
                    <a:pt x="594855" y="94208"/>
                  </a:lnTo>
                  <a:lnTo>
                    <a:pt x="593318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00" y="55333"/>
                  </a:lnTo>
                  <a:close/>
                </a:path>
                <a:path w="934720" h="986154">
                  <a:moveTo>
                    <a:pt x="934326" y="654735"/>
                  </a:moveTo>
                  <a:lnTo>
                    <a:pt x="891159" y="577672"/>
                  </a:lnTo>
                  <a:lnTo>
                    <a:pt x="880656" y="558927"/>
                  </a:lnTo>
                  <a:lnTo>
                    <a:pt x="823683" y="652805"/>
                  </a:lnTo>
                  <a:lnTo>
                    <a:pt x="825119" y="658660"/>
                  </a:lnTo>
                  <a:lnTo>
                    <a:pt x="834110" y="664121"/>
                  </a:lnTo>
                  <a:lnTo>
                    <a:pt x="839965" y="662686"/>
                  </a:lnTo>
                  <a:lnTo>
                    <a:pt x="870191" y="612902"/>
                  </a:lnTo>
                  <a:lnTo>
                    <a:pt x="863676" y="985761"/>
                  </a:lnTo>
                  <a:lnTo>
                    <a:pt x="882726" y="986091"/>
                  </a:lnTo>
                  <a:lnTo>
                    <a:pt x="889241" y="613232"/>
                  </a:lnTo>
                  <a:lnTo>
                    <a:pt x="917702" y="664044"/>
                  </a:lnTo>
                  <a:lnTo>
                    <a:pt x="923505" y="665683"/>
                  </a:lnTo>
                  <a:lnTo>
                    <a:pt x="932688" y="660539"/>
                  </a:lnTo>
                  <a:lnTo>
                    <a:pt x="934326" y="65473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618" y="3374240"/>
              <a:ext cx="427375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2924" y="2954551"/>
              <a:ext cx="333167" cy="1959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228149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592" y="3460568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692988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592" y="3925407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79901" y="31346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21612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4960" y="3374240"/>
              <a:ext cx="427376" cy="2921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2628" y="2925809"/>
              <a:ext cx="335287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25505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487473"/>
              <a:ext cx="165353" cy="1739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6566" y="3719893"/>
              <a:ext cx="165353" cy="173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66" y="3952312"/>
              <a:ext cx="165353" cy="1739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20875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933" y="2925809"/>
              <a:ext cx="368520" cy="2194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8133" y="3170784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8870" y="365193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2219" y="3374240"/>
              <a:ext cx="427376" cy="2921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1473" y="4963651"/>
              <a:ext cx="350760" cy="22426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753026"/>
              <a:ext cx="165353" cy="1571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6363" y="4960241"/>
              <a:ext cx="165353" cy="1571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167457"/>
              <a:ext cx="165353" cy="1571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6363" y="5374672"/>
              <a:ext cx="165353" cy="157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70672" y="4670685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8225" y="5627245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6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31" y="5731943"/>
              <a:ext cx="236000" cy="278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442" y="4381804"/>
              <a:ext cx="327652" cy="1988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05686" y="4243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9"/>
                  </a:lnTo>
                  <a:lnTo>
                    <a:pt x="64852" y="42698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7" y="100681"/>
                  </a:lnTo>
                  <a:lnTo>
                    <a:pt x="10623" y="105982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2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264300"/>
              <a:ext cx="165353" cy="1739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496718"/>
              <a:ext cx="165353" cy="1739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3824" y="3729139"/>
              <a:ext cx="165353" cy="1739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3824" y="3961557"/>
              <a:ext cx="165353" cy="1739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55353" y="3642688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8701" y="3374240"/>
              <a:ext cx="427376" cy="29216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7069" y="2940439"/>
              <a:ext cx="335210" cy="204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255054"/>
              <a:ext cx="165353" cy="1739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48747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0307" y="3719893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0307" y="395231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6664" y="4963651"/>
              <a:ext cx="334030" cy="2242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743781"/>
              <a:ext cx="165353" cy="1571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2845" y="4950995"/>
              <a:ext cx="165353" cy="1571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158211"/>
              <a:ext cx="165353" cy="1571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2845" y="5365427"/>
              <a:ext cx="165353" cy="15719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47155" y="4661439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707" y="5617999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414" y="5731943"/>
              <a:ext cx="236000" cy="2781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924" y="4381804"/>
              <a:ext cx="327651" cy="1988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82168" y="4234450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4616" y="316153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82168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5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5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5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5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2698" y="2705471"/>
              <a:ext cx="197915" cy="1728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105686" y="2582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8864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8864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8864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75770" y="2713785"/>
              <a:ext cx="197915" cy="17289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053491" y="2582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5">
                  <a:moveTo>
                    <a:pt x="55920" y="37805"/>
                  </a:moveTo>
                  <a:lnTo>
                    <a:pt x="46225" y="54034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5"/>
                  </a:lnTo>
                  <a:close/>
                </a:path>
                <a:path w="111125" h="579755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3"/>
                  </a:lnTo>
                  <a:lnTo>
                    <a:pt x="109054" y="101238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5">
                  <a:moveTo>
                    <a:pt x="56315" y="0"/>
                  </a:moveTo>
                  <a:lnTo>
                    <a:pt x="0" y="94265"/>
                  </a:lnTo>
                  <a:lnTo>
                    <a:pt x="1474" y="100114"/>
                  </a:lnTo>
                  <a:lnTo>
                    <a:pt x="10505" y="105509"/>
                  </a:lnTo>
                  <a:lnTo>
                    <a:pt x="16353" y="104035"/>
                  </a:lnTo>
                  <a:lnTo>
                    <a:pt x="46225" y="54034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5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8"/>
                  </a:lnTo>
                  <a:lnTo>
                    <a:pt x="55920" y="37805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5">
                  <a:moveTo>
                    <a:pt x="46593" y="18803"/>
                  </a:moveTo>
                  <a:lnTo>
                    <a:pt x="46225" y="54034"/>
                  </a:lnTo>
                  <a:lnTo>
                    <a:pt x="55920" y="37805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5">
                  <a:moveTo>
                    <a:pt x="47840" y="23615"/>
                  </a:moveTo>
                  <a:lnTo>
                    <a:pt x="55920" y="37805"/>
                  </a:lnTo>
                  <a:lnTo>
                    <a:pt x="64295" y="23788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5010" y="2713785"/>
              <a:ext cx="197914" cy="1728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986353" y="2582193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4"/>
                  </a:moveTo>
                  <a:lnTo>
                    <a:pt x="46316" y="54009"/>
                  </a:lnTo>
                  <a:lnTo>
                    <a:pt x="40050" y="548297"/>
                  </a:lnTo>
                  <a:lnTo>
                    <a:pt x="59099" y="548538"/>
                  </a:lnTo>
                  <a:lnTo>
                    <a:pt x="65363" y="54251"/>
                  </a:lnTo>
                  <a:lnTo>
                    <a:pt x="56046" y="37804"/>
                  </a:lnTo>
                  <a:close/>
                </a:path>
                <a:path w="111125" h="548639">
                  <a:moveTo>
                    <a:pt x="67165" y="18782"/>
                  </a:moveTo>
                  <a:lnTo>
                    <a:pt x="46762" y="18782"/>
                  </a:lnTo>
                  <a:lnTo>
                    <a:pt x="65810" y="19023"/>
                  </a:lnTo>
                  <a:lnTo>
                    <a:pt x="65363" y="54251"/>
                  </a:lnTo>
                  <a:lnTo>
                    <a:pt x="94072" y="104931"/>
                  </a:lnTo>
                  <a:lnTo>
                    <a:pt x="99884" y="106539"/>
                  </a:lnTo>
                  <a:lnTo>
                    <a:pt x="109038" y="101353"/>
                  </a:lnTo>
                  <a:lnTo>
                    <a:pt x="110647" y="95542"/>
                  </a:lnTo>
                  <a:lnTo>
                    <a:pt x="67165" y="18782"/>
                  </a:lnTo>
                  <a:close/>
                </a:path>
                <a:path w="111125" h="548639">
                  <a:moveTo>
                    <a:pt x="56526" y="0"/>
                  </a:moveTo>
                  <a:lnTo>
                    <a:pt x="0" y="94138"/>
                  </a:lnTo>
                  <a:lnTo>
                    <a:pt x="1460" y="99990"/>
                  </a:lnTo>
                  <a:lnTo>
                    <a:pt x="10481" y="105406"/>
                  </a:lnTo>
                  <a:lnTo>
                    <a:pt x="16332" y="103945"/>
                  </a:lnTo>
                  <a:lnTo>
                    <a:pt x="46316" y="54009"/>
                  </a:lnTo>
                  <a:lnTo>
                    <a:pt x="46762" y="18782"/>
                  </a:lnTo>
                  <a:lnTo>
                    <a:pt x="67165" y="18782"/>
                  </a:lnTo>
                  <a:lnTo>
                    <a:pt x="56526" y="0"/>
                  </a:lnTo>
                  <a:close/>
                </a:path>
                <a:path w="111125" h="548639">
                  <a:moveTo>
                    <a:pt x="65752" y="23596"/>
                  </a:moveTo>
                  <a:lnTo>
                    <a:pt x="47998" y="23596"/>
                  </a:lnTo>
                  <a:lnTo>
                    <a:pt x="64452" y="23804"/>
                  </a:lnTo>
                  <a:lnTo>
                    <a:pt x="56046" y="37804"/>
                  </a:lnTo>
                  <a:lnTo>
                    <a:pt x="65363" y="54251"/>
                  </a:lnTo>
                  <a:lnTo>
                    <a:pt x="65752" y="23596"/>
                  </a:lnTo>
                  <a:close/>
                </a:path>
                <a:path w="111125" h="548639">
                  <a:moveTo>
                    <a:pt x="46762" y="18782"/>
                  </a:moveTo>
                  <a:lnTo>
                    <a:pt x="46316" y="54009"/>
                  </a:lnTo>
                  <a:lnTo>
                    <a:pt x="56046" y="37804"/>
                  </a:lnTo>
                  <a:lnTo>
                    <a:pt x="47998" y="23596"/>
                  </a:lnTo>
                  <a:lnTo>
                    <a:pt x="65752" y="23596"/>
                  </a:lnTo>
                  <a:lnTo>
                    <a:pt x="65810" y="19023"/>
                  </a:lnTo>
                  <a:lnTo>
                    <a:pt x="46762" y="18782"/>
                  </a:lnTo>
                  <a:close/>
                </a:path>
                <a:path w="111125" h="548639">
                  <a:moveTo>
                    <a:pt x="47998" y="23596"/>
                  </a:moveTo>
                  <a:lnTo>
                    <a:pt x="56046" y="37804"/>
                  </a:lnTo>
                  <a:lnTo>
                    <a:pt x="64452" y="23804"/>
                  </a:lnTo>
                  <a:lnTo>
                    <a:pt x="47998" y="235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48082" y="2703416"/>
              <a:ext cx="197915" cy="1728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25014" y="365738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2" y="64853"/>
                  </a:lnTo>
                  <a:lnTo>
                    <a:pt x="594860" y="94202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8"/>
                  </a:moveTo>
                  <a:lnTo>
                    <a:pt x="645172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500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4" y="64852"/>
                  </a:lnTo>
                  <a:lnTo>
                    <a:pt x="661500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1"/>
                  </a:moveTo>
                  <a:lnTo>
                    <a:pt x="661500" y="55328"/>
                  </a:lnTo>
                  <a:lnTo>
                    <a:pt x="675604" y="63555"/>
                  </a:lnTo>
                  <a:lnTo>
                    <a:pt x="675604" y="47101"/>
                  </a:lnTo>
                  <a:close/>
                </a:path>
                <a:path w="699770" h="111125">
                  <a:moveTo>
                    <a:pt x="680402" y="47101"/>
                  </a:moveTo>
                  <a:lnTo>
                    <a:pt x="675604" y="47101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1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500" y="55328"/>
                  </a:lnTo>
                  <a:lnTo>
                    <a:pt x="675604" y="47101"/>
                  </a:lnTo>
                  <a:lnTo>
                    <a:pt x="680402" y="47101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8361" y="3388940"/>
              <a:ext cx="427375" cy="292169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06660" y="2148509"/>
            <a:ext cx="347699" cy="2456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96748" y="2148509"/>
            <a:ext cx="347413" cy="2456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636" y="2148509"/>
            <a:ext cx="347529" cy="24568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969147" y="2148509"/>
            <a:ext cx="348382" cy="24568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957179" y="1296294"/>
            <a:ext cx="572770" cy="793115"/>
            <a:chOff x="6957179" y="1426150"/>
            <a:chExt cx="572770" cy="793115"/>
          </a:xfrm>
        </p:grpSpPr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179" y="1426150"/>
              <a:ext cx="572340" cy="2363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61752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7" y="37805"/>
                  </a:moveTo>
                  <a:lnTo>
                    <a:pt x="45802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7" y="37805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4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4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4"/>
                  </a:lnTo>
                  <a:lnTo>
                    <a:pt x="55327" y="37805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4" y="23702"/>
                  </a:lnTo>
                  <a:lnTo>
                    <a:pt x="55327" y="37805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4" y="23702"/>
                  </a:moveTo>
                  <a:lnTo>
                    <a:pt x="47100" y="23702"/>
                  </a:lnTo>
                  <a:lnTo>
                    <a:pt x="55327" y="37805"/>
                  </a:lnTo>
                  <a:lnTo>
                    <a:pt x="63554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5895237" y="1296294"/>
            <a:ext cx="587375" cy="793115"/>
            <a:chOff x="5895237" y="1426150"/>
            <a:chExt cx="587375" cy="793115"/>
          </a:xfrm>
        </p:grpSpPr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5237" y="1426150"/>
              <a:ext cx="587322" cy="23633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093666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1" y="535537"/>
                  </a:lnTo>
                  <a:lnTo>
                    <a:pt x="64851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5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4825038" y="1296294"/>
            <a:ext cx="589280" cy="793115"/>
            <a:chOff x="4825038" y="1426150"/>
            <a:chExt cx="589280" cy="793115"/>
          </a:xfrm>
        </p:grpSpPr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5038" y="1426150"/>
              <a:ext cx="589253" cy="23633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040965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3728518" y="1296294"/>
            <a:ext cx="591820" cy="793115"/>
            <a:chOff x="3728518" y="1426150"/>
            <a:chExt cx="591820" cy="793115"/>
          </a:xfrm>
        </p:grpSpPr>
        <p:pic>
          <p:nvPicPr>
            <p:cNvPr id="109" name="object 10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28518" y="1426150"/>
              <a:ext cx="591733" cy="23633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69664" y="1683546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4"/>
                  </a:lnTo>
                  <a:lnTo>
                    <a:pt x="45802" y="535537"/>
                  </a:lnTo>
                  <a:lnTo>
                    <a:pt x="64852" y="535537"/>
                  </a:lnTo>
                  <a:lnTo>
                    <a:pt x="64852" y="54134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7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6"/>
                  </a:lnTo>
                  <a:lnTo>
                    <a:pt x="45803" y="18903"/>
                  </a:lnTo>
                  <a:lnTo>
                    <a:pt x="66356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6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6" y="18903"/>
                  </a:lnTo>
                  <a:close/>
                </a:path>
                <a:path w="111125" h="535939">
                  <a:moveTo>
                    <a:pt x="64853" y="23702"/>
                  </a:moveTo>
                  <a:lnTo>
                    <a:pt x="63555" y="23702"/>
                  </a:lnTo>
                  <a:lnTo>
                    <a:pt x="55328" y="37806"/>
                  </a:lnTo>
                  <a:lnTo>
                    <a:pt x="64853" y="54136"/>
                  </a:lnTo>
                  <a:lnTo>
                    <a:pt x="64853" y="23702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4"/>
                  </a:lnTo>
                  <a:lnTo>
                    <a:pt x="55328" y="37806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2"/>
                  </a:moveTo>
                  <a:lnTo>
                    <a:pt x="47100" y="23702"/>
                  </a:lnTo>
                  <a:lnTo>
                    <a:pt x="55328" y="37806"/>
                  </a:lnTo>
                  <a:lnTo>
                    <a:pt x="63555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" name="object 11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820421" y="1145826"/>
            <a:ext cx="1601328" cy="533775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4513226" y="123818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569816" y="123818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678755" y="123818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35344" y="1238188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391483" y="334740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842129" y="6038671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9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4"/>
                </a:moveTo>
                <a:lnTo>
                  <a:pt x="0" y="57149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2297701" y="12127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842129" y="1348709"/>
            <a:ext cx="694690" cy="85725"/>
          </a:xfrm>
          <a:custGeom>
            <a:avLst/>
            <a:gdLst/>
            <a:ahLst/>
            <a:cxnLst/>
            <a:rect l="l" t="t" r="r" b="b"/>
            <a:pathLst>
              <a:path w="694689" h="85725">
                <a:moveTo>
                  <a:pt x="608552" y="0"/>
                </a:moveTo>
                <a:lnTo>
                  <a:pt x="608552" y="85725"/>
                </a:lnTo>
                <a:lnTo>
                  <a:pt x="665703" y="57150"/>
                </a:lnTo>
                <a:lnTo>
                  <a:pt x="622839" y="57150"/>
                </a:lnTo>
                <a:lnTo>
                  <a:pt x="622839" y="28575"/>
                </a:lnTo>
                <a:lnTo>
                  <a:pt x="665700" y="28575"/>
                </a:lnTo>
                <a:lnTo>
                  <a:pt x="608552" y="0"/>
                </a:lnTo>
                <a:close/>
              </a:path>
              <a:path w="694689" h="85725">
                <a:moveTo>
                  <a:pt x="6085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608552" y="57150"/>
                </a:lnTo>
                <a:lnTo>
                  <a:pt x="608552" y="28575"/>
                </a:lnTo>
                <a:close/>
              </a:path>
              <a:path w="694689" h="85725">
                <a:moveTo>
                  <a:pt x="665700" y="28575"/>
                </a:moveTo>
                <a:lnTo>
                  <a:pt x="622839" y="28575"/>
                </a:lnTo>
                <a:lnTo>
                  <a:pt x="622839" y="57150"/>
                </a:lnTo>
                <a:lnTo>
                  <a:pt x="665703" y="57150"/>
                </a:lnTo>
                <a:lnTo>
                  <a:pt x="694277" y="42863"/>
                </a:lnTo>
                <a:lnTo>
                  <a:pt x="665700" y="28575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719412" y="1941259"/>
            <a:ext cx="104266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209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Predicted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dists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842129" y="2233489"/>
            <a:ext cx="814069" cy="85725"/>
          </a:xfrm>
          <a:custGeom>
            <a:avLst/>
            <a:gdLst/>
            <a:ahLst/>
            <a:cxnLst/>
            <a:rect l="l" t="t" r="r" b="b"/>
            <a:pathLst>
              <a:path w="814070" h="85725">
                <a:moveTo>
                  <a:pt x="728031" y="57149"/>
                </a:moveTo>
                <a:lnTo>
                  <a:pt x="728031" y="85725"/>
                </a:lnTo>
                <a:lnTo>
                  <a:pt x="785181" y="57150"/>
                </a:lnTo>
                <a:lnTo>
                  <a:pt x="728031" y="57149"/>
                </a:lnTo>
                <a:close/>
              </a:path>
              <a:path w="814070" h="85725">
                <a:moveTo>
                  <a:pt x="728031" y="28574"/>
                </a:moveTo>
                <a:lnTo>
                  <a:pt x="728031" y="57149"/>
                </a:lnTo>
                <a:lnTo>
                  <a:pt x="742318" y="57150"/>
                </a:lnTo>
                <a:lnTo>
                  <a:pt x="742318" y="28575"/>
                </a:lnTo>
                <a:lnTo>
                  <a:pt x="728031" y="28574"/>
                </a:lnTo>
                <a:close/>
              </a:path>
              <a:path w="814070" h="85725">
                <a:moveTo>
                  <a:pt x="728031" y="0"/>
                </a:moveTo>
                <a:lnTo>
                  <a:pt x="728031" y="28574"/>
                </a:lnTo>
                <a:lnTo>
                  <a:pt x="742318" y="28575"/>
                </a:lnTo>
                <a:lnTo>
                  <a:pt x="742318" y="57150"/>
                </a:lnTo>
                <a:lnTo>
                  <a:pt x="785183" y="57148"/>
                </a:lnTo>
                <a:lnTo>
                  <a:pt x="813756" y="42862"/>
                </a:lnTo>
                <a:lnTo>
                  <a:pt x="728031" y="0"/>
                </a:lnTo>
                <a:close/>
              </a:path>
              <a:path w="814070" h="85725">
                <a:moveTo>
                  <a:pt x="0" y="28573"/>
                </a:moveTo>
                <a:lnTo>
                  <a:pt x="0" y="57148"/>
                </a:lnTo>
                <a:lnTo>
                  <a:pt x="728031" y="57149"/>
                </a:lnTo>
                <a:lnTo>
                  <a:pt x="72803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8758790" y="413724"/>
            <a:ext cx="2746375" cy="523240"/>
          </a:xfrm>
          <a:prstGeom prst="rect">
            <a:avLst/>
          </a:prstGeom>
          <a:ln w="38100">
            <a:solidFill>
              <a:srgbClr val="FF30E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65"/>
              </a:spcBef>
            </a:pPr>
            <a:r>
              <a:rPr sz="2800" dirty="0">
                <a:solidFill>
                  <a:srgbClr val="FF30EE"/>
                </a:solidFill>
                <a:latin typeface="Calibri"/>
                <a:cs typeface="Calibri"/>
              </a:rPr>
              <a:t>“Teacher</a:t>
            </a:r>
            <a:r>
              <a:rPr sz="2800" spc="-1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0EE"/>
                </a:solidFill>
                <a:latin typeface="Calibri"/>
                <a:cs typeface="Calibri"/>
              </a:rPr>
              <a:t>forcing”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013539" y="5912766"/>
            <a:ext cx="7493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Corpus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854953" y="5928006"/>
            <a:ext cx="36258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621674" y="5928006"/>
            <a:ext cx="9004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767312" y="5928006"/>
            <a:ext cx="78803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opened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992720" y="5928006"/>
            <a:ext cx="508634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their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089151" y="5928006"/>
            <a:ext cx="67564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Calibri"/>
                <a:cs typeface="Calibri"/>
              </a:rPr>
              <a:t>exams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9191373" y="5924160"/>
            <a:ext cx="13081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7856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However: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entire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corpus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too</a:t>
            </a:r>
            <a:r>
              <a:rPr sz="24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expensive</a:t>
            </a:r>
            <a:r>
              <a:rPr sz="2400" spc="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(memory-wise)!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90995" y="1151635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3056635"/>
            <a:ext cx="10881360" cy="273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442595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</a:t>
            </a:r>
            <a:r>
              <a:rPr sz="2400" dirty="0">
                <a:latin typeface="Calibri"/>
                <a:cs typeface="Calibri"/>
              </a:rPr>
              <a:t>	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document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8C1515"/>
              </a:buClr>
              <a:buFont typeface="Times New Roman"/>
              <a:buChar char="•"/>
            </a:pPr>
            <a:endParaRPr sz="2950">
              <a:latin typeface="Calibri"/>
              <a:cs typeface="Calibri"/>
            </a:endParaRPr>
          </a:p>
          <a:p>
            <a:pPr marL="354965" marR="6350" indent="-342900">
              <a:lnSpc>
                <a:spcPts val="281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Recall: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Stochastic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Descent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small </a:t>
            </a:r>
            <a:r>
              <a:rPr sz="2400" dirty="0">
                <a:latin typeface="Calibri"/>
                <a:cs typeface="Calibri"/>
              </a:rPr>
              <a:t>chunk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C1515"/>
              </a:buClr>
              <a:buFont typeface="Times New Roman"/>
              <a:buChar char="•"/>
            </a:pPr>
            <a:endParaRPr sz="28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2714625" algn="l"/>
              </a:tabLst>
            </a:pP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20" dirty="0">
                <a:latin typeface="Calibri"/>
                <a:cs typeface="Calibri"/>
              </a:rPr>
              <a:t> loss</a:t>
            </a:r>
            <a:r>
              <a:rPr sz="2400" dirty="0">
                <a:latin typeface="Calibri"/>
                <a:cs typeface="Calibri"/>
              </a:rPr>
              <a:t>	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(actually,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sentences),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batch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sentences.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758" y="1869671"/>
            <a:ext cx="2678854" cy="10045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212" y="5029200"/>
            <a:ext cx="596052" cy="4402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3022" y="3124922"/>
            <a:ext cx="1415310" cy="2922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5467" y="1185528"/>
            <a:ext cx="1445958" cy="2976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0447" y="1822474"/>
            <a:ext cx="507186" cy="1969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5337" y="1822474"/>
            <a:ext cx="503739" cy="1969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7501" y="1822474"/>
            <a:ext cx="504673" cy="1969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66930" y="1497586"/>
            <a:ext cx="4968240" cy="1624965"/>
            <a:chOff x="4366930" y="1497586"/>
            <a:chExt cx="4968240" cy="162496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248" y="1822473"/>
              <a:ext cx="293219" cy="1969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101410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333829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566249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798668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3628" y="200789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2192" y="2519974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6" y="10622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3" y="45803"/>
                  </a:lnTo>
                  <a:lnTo>
                    <a:pt x="680403" y="64853"/>
                  </a:lnTo>
                  <a:lnTo>
                    <a:pt x="645170" y="64853"/>
                  </a:lnTo>
                  <a:lnTo>
                    <a:pt x="594860" y="94200"/>
                  </a:lnTo>
                  <a:lnTo>
                    <a:pt x="593326" y="100034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8" y="64853"/>
                  </a:lnTo>
                  <a:lnTo>
                    <a:pt x="680403" y="64853"/>
                  </a:lnTo>
                  <a:lnTo>
                    <a:pt x="682981" y="64852"/>
                  </a:lnTo>
                  <a:lnTo>
                    <a:pt x="699307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0" y="64853"/>
                  </a:lnTo>
                  <a:lnTo>
                    <a:pt x="680403" y="64853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5541" y="2251524"/>
              <a:ext cx="427375" cy="2921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132338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364757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597177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829596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31454" y="203882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88714" y="203983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9451" y="2520982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45170" y="45802"/>
                  </a:lnTo>
                  <a:lnTo>
                    <a:pt x="680403" y="45802"/>
                  </a:lnTo>
                  <a:lnTo>
                    <a:pt x="680403" y="64852"/>
                  </a:lnTo>
                  <a:lnTo>
                    <a:pt x="645172" y="64852"/>
                  </a:ln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2981" y="64851"/>
                  </a:lnTo>
                  <a:lnTo>
                    <a:pt x="699307" y="55327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2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1"/>
                  </a:moveTo>
                  <a:lnTo>
                    <a:pt x="0" y="64851"/>
                  </a:lnTo>
                  <a:lnTo>
                    <a:pt x="645174" y="64851"/>
                  </a:lnTo>
                  <a:lnTo>
                    <a:pt x="661499" y="55328"/>
                  </a:lnTo>
                  <a:lnTo>
                    <a:pt x="645170" y="45802"/>
                  </a:lnTo>
                  <a:lnTo>
                    <a:pt x="0" y="45801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45170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2800" y="2243287"/>
              <a:ext cx="427375" cy="2921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4405" y="2141584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405" y="2374003"/>
              <a:ext cx="165353" cy="1739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405" y="2606423"/>
              <a:ext cx="165353" cy="1739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405" y="2838838"/>
              <a:ext cx="165353" cy="1739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65933" y="2519974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2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0" y="64853"/>
                  </a:lnTo>
                  <a:lnTo>
                    <a:pt x="594860" y="94200"/>
                  </a:lnTo>
                  <a:lnTo>
                    <a:pt x="593324" y="100034"/>
                  </a:lnTo>
                  <a:lnTo>
                    <a:pt x="598625" y="109120"/>
                  </a:lnTo>
                  <a:lnTo>
                    <a:pt x="604459" y="110656"/>
                  </a:lnTo>
                  <a:lnTo>
                    <a:pt x="682978" y="64853"/>
                  </a:lnTo>
                  <a:lnTo>
                    <a:pt x="680402" y="64853"/>
                  </a:lnTo>
                  <a:lnTo>
                    <a:pt x="682981" y="64852"/>
                  </a:lnTo>
                  <a:lnTo>
                    <a:pt x="699307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0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2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0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499" y="55328"/>
                  </a:lnTo>
                  <a:lnTo>
                    <a:pt x="675604" y="47100"/>
                  </a:lnTo>
                  <a:lnTo>
                    <a:pt x="680402" y="47100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9282" y="2251524"/>
              <a:ext cx="427375" cy="2921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132338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364757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597177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829596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265195" y="2038823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8807" y="1497596"/>
              <a:ext cx="946150" cy="1148080"/>
            </a:xfrm>
            <a:custGeom>
              <a:avLst/>
              <a:gdLst/>
              <a:ahLst/>
              <a:cxnLst/>
              <a:rect l="l" t="t" r="r" b="b"/>
              <a:pathLst>
                <a:path w="946150" h="1148080">
                  <a:moveTo>
                    <a:pt x="110655" y="94843"/>
                  </a:moveTo>
                  <a:lnTo>
                    <a:pt x="66344" y="18897"/>
                  </a:lnTo>
                  <a:lnTo>
                    <a:pt x="55321" y="0"/>
                  </a:ln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27"/>
                  </a:lnTo>
                  <a:lnTo>
                    <a:pt x="45796" y="535533"/>
                  </a:lnTo>
                  <a:lnTo>
                    <a:pt x="64846" y="535533"/>
                  </a:lnTo>
                  <a:lnTo>
                    <a:pt x="64846" y="54127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close/>
                </a:path>
                <a:path w="946150" h="1148080">
                  <a:moveTo>
                    <a:pt x="946086" y="1092415"/>
                  </a:moveTo>
                  <a:lnTo>
                    <a:pt x="929754" y="1082890"/>
                  </a:lnTo>
                  <a:lnTo>
                    <a:pt x="851242" y="1037082"/>
                  </a:lnTo>
                  <a:lnTo>
                    <a:pt x="845413" y="1038618"/>
                  </a:lnTo>
                  <a:lnTo>
                    <a:pt x="840105" y="1047711"/>
                  </a:lnTo>
                  <a:lnTo>
                    <a:pt x="841641" y="1053541"/>
                  </a:lnTo>
                  <a:lnTo>
                    <a:pt x="891946" y="1082890"/>
                  </a:lnTo>
                  <a:lnTo>
                    <a:pt x="246786" y="1082890"/>
                  </a:lnTo>
                  <a:lnTo>
                    <a:pt x="246786" y="1101940"/>
                  </a:lnTo>
                  <a:lnTo>
                    <a:pt x="891946" y="1101940"/>
                  </a:lnTo>
                  <a:lnTo>
                    <a:pt x="841641" y="1131290"/>
                  </a:lnTo>
                  <a:lnTo>
                    <a:pt x="840105" y="1137119"/>
                  </a:lnTo>
                  <a:lnTo>
                    <a:pt x="845413" y="1146200"/>
                  </a:lnTo>
                  <a:lnTo>
                    <a:pt x="851242" y="1147737"/>
                  </a:lnTo>
                  <a:lnTo>
                    <a:pt x="929754" y="1101940"/>
                  </a:lnTo>
                  <a:lnTo>
                    <a:pt x="946086" y="10924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8941" y="2266224"/>
              <a:ext cx="427376" cy="29216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66930" y="251665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4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8" y="45802"/>
                  </a:moveTo>
                  <a:lnTo>
                    <a:pt x="680403" y="45802"/>
                  </a:lnTo>
                  <a:lnTo>
                    <a:pt x="680403" y="64852"/>
                  </a:lnTo>
                  <a:lnTo>
                    <a:pt x="682979" y="64852"/>
                  </a:lnTo>
                  <a:lnTo>
                    <a:pt x="699307" y="55327"/>
                  </a:lnTo>
                  <a:lnTo>
                    <a:pt x="682978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82978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279" y="2246304"/>
              <a:ext cx="427375" cy="29216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Backpropagation</a:t>
            </a:r>
            <a:r>
              <a:rPr spc="-2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20" dirty="0"/>
              <a:t>RNNs</a:t>
            </a:r>
          </a:p>
        </p:txBody>
      </p:sp>
      <p:grpSp>
        <p:nvGrpSpPr>
          <p:cNvPr id="38" name="object 38"/>
          <p:cNvGrpSpPr/>
          <p:nvPr/>
        </p:nvGrpSpPr>
        <p:grpSpPr>
          <a:xfrm>
            <a:off x="2261964" y="1831836"/>
            <a:ext cx="1332230" cy="1263015"/>
            <a:chOff x="2261964" y="1831836"/>
            <a:chExt cx="1332230" cy="1263015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1964" y="1831836"/>
              <a:ext cx="333167" cy="1959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94309" y="252187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6" y="10622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3" y="45803"/>
                  </a:lnTo>
                  <a:lnTo>
                    <a:pt x="680403" y="64853"/>
                  </a:lnTo>
                  <a:lnTo>
                    <a:pt x="645170" y="64853"/>
                  </a:lnTo>
                  <a:lnTo>
                    <a:pt x="594860" y="94200"/>
                  </a:lnTo>
                  <a:lnTo>
                    <a:pt x="593324" y="100034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8" y="64853"/>
                  </a:lnTo>
                  <a:lnTo>
                    <a:pt x="680403" y="64853"/>
                  </a:lnTo>
                  <a:lnTo>
                    <a:pt x="682981" y="64852"/>
                  </a:lnTo>
                  <a:lnTo>
                    <a:pt x="699307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0" y="64853"/>
                  </a:lnTo>
                  <a:lnTo>
                    <a:pt x="680403" y="64853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499" y="55328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7658" y="2251524"/>
              <a:ext cx="427375" cy="29216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105435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337854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570274"/>
              <a:ext cx="165353" cy="1739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802693"/>
              <a:ext cx="165353" cy="17399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518942" y="201192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602061" y="235559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83955" y="1223975"/>
            <a:ext cx="509918" cy="21996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825243" y="235559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87511" y="3653028"/>
            <a:ext cx="358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What’s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derivative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46977" y="3653028"/>
            <a:ext cx="4033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2075" algn="l"/>
              </a:tabLst>
            </a:pPr>
            <a:r>
              <a:rPr sz="2000" spc="-65" dirty="0">
                <a:latin typeface="Calibri"/>
                <a:cs typeface="Calibri"/>
              </a:rPr>
              <a:t>w.r.t.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repeated</a:t>
            </a:r>
            <a:r>
              <a:rPr sz="20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matrix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7603" y="3714038"/>
            <a:ext cx="610430" cy="2636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09855" y="3739521"/>
            <a:ext cx="355647" cy="20363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090365" y="4954523"/>
            <a:ext cx="892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63743" y="4812415"/>
            <a:ext cx="2518838" cy="81804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6359957" y="4624078"/>
            <a:ext cx="4763770" cy="1016000"/>
          </a:xfrm>
          <a:prstGeom prst="rect">
            <a:avLst/>
          </a:prstGeom>
          <a:ln w="28575">
            <a:solidFill>
              <a:srgbClr val="FF30E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059180" marR="421640" indent="-630555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“The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w.r.t.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repeated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weight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is the sum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of the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endParaRPr sz="20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</a:pP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w.r.t.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each time it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appears”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20324" y="5757164"/>
            <a:ext cx="56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A87FF"/>
                </a:solidFill>
                <a:latin typeface="Calibri"/>
                <a:cs typeface="Calibri"/>
              </a:rPr>
              <a:t>Why?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Multivariable</a:t>
            </a:r>
            <a:r>
              <a:rPr spc="-35" dirty="0"/>
              <a:t> </a:t>
            </a:r>
            <a:r>
              <a:rPr dirty="0"/>
              <a:t>Chain</a:t>
            </a:r>
            <a:r>
              <a:rPr spc="-35" dirty="0"/>
              <a:t> </a:t>
            </a:r>
            <a:r>
              <a:rPr spc="-20" dirty="0"/>
              <a:t>Rule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3928" y="1090092"/>
            <a:ext cx="6128619" cy="1502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58711" y="2979355"/>
            <a:ext cx="4150995" cy="2834005"/>
            <a:chOff x="958711" y="2979355"/>
            <a:chExt cx="4150995" cy="28340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684" y="3203526"/>
              <a:ext cx="3501408" cy="21979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061" y="2985705"/>
              <a:ext cx="4138295" cy="2821305"/>
            </a:xfrm>
            <a:custGeom>
              <a:avLst/>
              <a:gdLst/>
              <a:ahLst/>
              <a:cxnLst/>
              <a:rect l="l" t="t" r="r" b="b"/>
              <a:pathLst>
                <a:path w="4138295" h="2821304">
                  <a:moveTo>
                    <a:pt x="0" y="0"/>
                  </a:moveTo>
                  <a:lnTo>
                    <a:pt x="4138122" y="0"/>
                  </a:lnTo>
                  <a:lnTo>
                    <a:pt x="4138122" y="2820760"/>
                  </a:lnTo>
                  <a:lnTo>
                    <a:pt x="0" y="2820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5351" y="5918708"/>
            <a:ext cx="10381615" cy="4095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www.khanacademy.org/math/multivariable-calculus/multivariable-derivatives/differentiating-</a:t>
            </a:r>
            <a:r>
              <a:rPr sz="12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vector-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valued-functions/a/multivariable-chain-rule-simple-version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70685" y="2849458"/>
            <a:ext cx="4187825" cy="3093720"/>
            <a:chOff x="6770685" y="2849458"/>
            <a:chExt cx="4187825" cy="309372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4662" y="2963023"/>
              <a:ext cx="3823275" cy="28493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75448" y="2854220"/>
              <a:ext cx="4178300" cy="3084195"/>
            </a:xfrm>
            <a:custGeom>
              <a:avLst/>
              <a:gdLst/>
              <a:ahLst/>
              <a:cxnLst/>
              <a:rect l="l" t="t" r="r" b="b"/>
              <a:pathLst>
                <a:path w="4178300" h="3084195">
                  <a:moveTo>
                    <a:pt x="0" y="0"/>
                  </a:moveTo>
                  <a:lnTo>
                    <a:pt x="4177934" y="0"/>
                  </a:lnTo>
                  <a:lnTo>
                    <a:pt x="4177934" y="3083726"/>
                  </a:lnTo>
                  <a:lnTo>
                    <a:pt x="0" y="308372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0447" y="1555726"/>
            <a:ext cx="507186" cy="1969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5337" y="1555726"/>
            <a:ext cx="503739" cy="1969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7501" y="1555726"/>
            <a:ext cx="504673" cy="1969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18615" y="991953"/>
            <a:ext cx="8072120" cy="3498850"/>
            <a:chOff x="1318615" y="1223975"/>
            <a:chExt cx="8072120" cy="34988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248" y="1787748"/>
              <a:ext cx="293219" cy="1969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101410"/>
              <a:ext cx="165353" cy="173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319" y="2333829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566249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19" y="2798668"/>
              <a:ext cx="165353" cy="1739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3628" y="200789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9308" y="2483946"/>
              <a:ext cx="702310" cy="111125"/>
            </a:xfrm>
            <a:custGeom>
              <a:avLst/>
              <a:gdLst/>
              <a:ahLst/>
              <a:cxnLst/>
              <a:rect l="l" t="t" r="r" b="b"/>
              <a:pathLst>
                <a:path w="702310" h="111125">
                  <a:moveTo>
                    <a:pt x="685819" y="45163"/>
                  </a:moveTo>
                  <a:lnTo>
                    <a:pt x="683209" y="45163"/>
                  </a:lnTo>
                  <a:lnTo>
                    <a:pt x="683369" y="64212"/>
                  </a:lnTo>
                  <a:lnTo>
                    <a:pt x="648137" y="64508"/>
                  </a:lnTo>
                  <a:lnTo>
                    <a:pt x="598073" y="94278"/>
                  </a:lnTo>
                  <a:lnTo>
                    <a:pt x="596588" y="100124"/>
                  </a:lnTo>
                  <a:lnTo>
                    <a:pt x="601966" y="109166"/>
                  </a:lnTo>
                  <a:lnTo>
                    <a:pt x="607810" y="110652"/>
                  </a:lnTo>
                  <a:lnTo>
                    <a:pt x="702190" y="54529"/>
                  </a:lnTo>
                  <a:lnTo>
                    <a:pt x="685819" y="45163"/>
                  </a:lnTo>
                  <a:close/>
                </a:path>
                <a:path w="702310" h="111125">
                  <a:moveTo>
                    <a:pt x="647975" y="45459"/>
                  </a:moveTo>
                  <a:lnTo>
                    <a:pt x="0" y="50904"/>
                  </a:lnTo>
                  <a:lnTo>
                    <a:pt x="160" y="69954"/>
                  </a:lnTo>
                  <a:lnTo>
                    <a:pt x="648137" y="64508"/>
                  </a:lnTo>
                  <a:lnTo>
                    <a:pt x="664383" y="54847"/>
                  </a:lnTo>
                  <a:lnTo>
                    <a:pt x="647975" y="45459"/>
                  </a:lnTo>
                  <a:close/>
                </a:path>
                <a:path w="702310" h="111125">
                  <a:moveTo>
                    <a:pt x="664383" y="54847"/>
                  </a:moveTo>
                  <a:lnTo>
                    <a:pt x="648137" y="64508"/>
                  </a:lnTo>
                  <a:lnTo>
                    <a:pt x="683369" y="64212"/>
                  </a:lnTo>
                  <a:lnTo>
                    <a:pt x="683358" y="62956"/>
                  </a:lnTo>
                  <a:lnTo>
                    <a:pt x="678557" y="62956"/>
                  </a:lnTo>
                  <a:lnTo>
                    <a:pt x="664383" y="54847"/>
                  </a:lnTo>
                  <a:close/>
                </a:path>
                <a:path w="702310" h="111125">
                  <a:moveTo>
                    <a:pt x="678420" y="46501"/>
                  </a:moveTo>
                  <a:lnTo>
                    <a:pt x="664383" y="54847"/>
                  </a:lnTo>
                  <a:lnTo>
                    <a:pt x="678557" y="62956"/>
                  </a:lnTo>
                  <a:lnTo>
                    <a:pt x="678420" y="46501"/>
                  </a:lnTo>
                  <a:close/>
                </a:path>
                <a:path w="702310" h="111125">
                  <a:moveTo>
                    <a:pt x="683220" y="46501"/>
                  </a:moveTo>
                  <a:lnTo>
                    <a:pt x="678420" y="46501"/>
                  </a:lnTo>
                  <a:lnTo>
                    <a:pt x="678557" y="62956"/>
                  </a:lnTo>
                  <a:lnTo>
                    <a:pt x="683358" y="62956"/>
                  </a:lnTo>
                  <a:lnTo>
                    <a:pt x="683220" y="46501"/>
                  </a:lnTo>
                  <a:close/>
                </a:path>
                <a:path w="702310" h="111125">
                  <a:moveTo>
                    <a:pt x="683209" y="45163"/>
                  </a:moveTo>
                  <a:lnTo>
                    <a:pt x="647975" y="45459"/>
                  </a:lnTo>
                  <a:lnTo>
                    <a:pt x="664383" y="54847"/>
                  </a:lnTo>
                  <a:lnTo>
                    <a:pt x="678420" y="46501"/>
                  </a:lnTo>
                  <a:lnTo>
                    <a:pt x="683220" y="46501"/>
                  </a:lnTo>
                  <a:lnTo>
                    <a:pt x="683209" y="45163"/>
                  </a:lnTo>
                  <a:close/>
                </a:path>
                <a:path w="702310" h="111125">
                  <a:moveTo>
                    <a:pt x="606880" y="0"/>
                  </a:moveTo>
                  <a:lnTo>
                    <a:pt x="601061" y="1583"/>
                  </a:lnTo>
                  <a:lnTo>
                    <a:pt x="595837" y="10716"/>
                  </a:lnTo>
                  <a:lnTo>
                    <a:pt x="597420" y="16535"/>
                  </a:lnTo>
                  <a:lnTo>
                    <a:pt x="647975" y="45459"/>
                  </a:lnTo>
                  <a:lnTo>
                    <a:pt x="685819" y="45163"/>
                  </a:lnTo>
                  <a:lnTo>
                    <a:pt x="6068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0370" y="2242431"/>
              <a:ext cx="355647" cy="2036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132338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7146" y="2364757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597178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7146" y="2829596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31454" y="200199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83595" y="199878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97170" y="2480382"/>
              <a:ext cx="687070" cy="111125"/>
            </a:xfrm>
            <a:custGeom>
              <a:avLst/>
              <a:gdLst/>
              <a:ahLst/>
              <a:cxnLst/>
              <a:rect l="l" t="t" r="r" b="b"/>
              <a:pathLst>
                <a:path w="687070" h="111125">
                  <a:moveTo>
                    <a:pt x="670117" y="45448"/>
                  </a:moveTo>
                  <a:lnTo>
                    <a:pt x="667520" y="45448"/>
                  </a:lnTo>
                  <a:lnTo>
                    <a:pt x="667609" y="64496"/>
                  </a:lnTo>
                  <a:lnTo>
                    <a:pt x="632379" y="64661"/>
                  </a:lnTo>
                  <a:lnTo>
                    <a:pt x="582204" y="94245"/>
                  </a:lnTo>
                  <a:lnTo>
                    <a:pt x="580697" y="100084"/>
                  </a:lnTo>
                  <a:lnTo>
                    <a:pt x="586041" y="109147"/>
                  </a:lnTo>
                  <a:lnTo>
                    <a:pt x="591880" y="110655"/>
                  </a:lnTo>
                  <a:lnTo>
                    <a:pt x="686469" y="54884"/>
                  </a:lnTo>
                  <a:lnTo>
                    <a:pt x="670117" y="45448"/>
                  </a:lnTo>
                  <a:close/>
                </a:path>
                <a:path w="687070" h="111125">
                  <a:moveTo>
                    <a:pt x="632291" y="45612"/>
                  </a:moveTo>
                  <a:lnTo>
                    <a:pt x="0" y="48568"/>
                  </a:lnTo>
                  <a:lnTo>
                    <a:pt x="90" y="67618"/>
                  </a:lnTo>
                  <a:lnTo>
                    <a:pt x="632379" y="64661"/>
                  </a:lnTo>
                  <a:lnTo>
                    <a:pt x="648662" y="55060"/>
                  </a:lnTo>
                  <a:lnTo>
                    <a:pt x="632291" y="45612"/>
                  </a:lnTo>
                  <a:close/>
                </a:path>
                <a:path w="687070" h="111125">
                  <a:moveTo>
                    <a:pt x="648662" y="55060"/>
                  </a:moveTo>
                  <a:lnTo>
                    <a:pt x="632379" y="64661"/>
                  </a:lnTo>
                  <a:lnTo>
                    <a:pt x="667609" y="64496"/>
                  </a:lnTo>
                  <a:lnTo>
                    <a:pt x="667603" y="63221"/>
                  </a:lnTo>
                  <a:lnTo>
                    <a:pt x="662805" y="63221"/>
                  </a:lnTo>
                  <a:lnTo>
                    <a:pt x="648662" y="55060"/>
                  </a:lnTo>
                  <a:close/>
                </a:path>
                <a:path w="687070" h="111125">
                  <a:moveTo>
                    <a:pt x="662727" y="46767"/>
                  </a:moveTo>
                  <a:lnTo>
                    <a:pt x="648662" y="55060"/>
                  </a:lnTo>
                  <a:lnTo>
                    <a:pt x="662805" y="63221"/>
                  </a:lnTo>
                  <a:lnTo>
                    <a:pt x="662727" y="46767"/>
                  </a:lnTo>
                  <a:close/>
                </a:path>
                <a:path w="687070" h="111125">
                  <a:moveTo>
                    <a:pt x="667527" y="46767"/>
                  </a:moveTo>
                  <a:lnTo>
                    <a:pt x="662727" y="46767"/>
                  </a:lnTo>
                  <a:lnTo>
                    <a:pt x="662805" y="63221"/>
                  </a:lnTo>
                  <a:lnTo>
                    <a:pt x="667603" y="63221"/>
                  </a:lnTo>
                  <a:lnTo>
                    <a:pt x="667527" y="46767"/>
                  </a:lnTo>
                  <a:close/>
                </a:path>
                <a:path w="687070" h="111125">
                  <a:moveTo>
                    <a:pt x="667520" y="45448"/>
                  </a:moveTo>
                  <a:lnTo>
                    <a:pt x="632291" y="45612"/>
                  </a:lnTo>
                  <a:lnTo>
                    <a:pt x="648662" y="55060"/>
                  </a:lnTo>
                  <a:lnTo>
                    <a:pt x="662727" y="46767"/>
                  </a:lnTo>
                  <a:lnTo>
                    <a:pt x="667527" y="46767"/>
                  </a:lnTo>
                  <a:lnTo>
                    <a:pt x="667520" y="45448"/>
                  </a:lnTo>
                  <a:close/>
                </a:path>
                <a:path w="687070" h="111125">
                  <a:moveTo>
                    <a:pt x="591362" y="0"/>
                  </a:moveTo>
                  <a:lnTo>
                    <a:pt x="585538" y="1562"/>
                  </a:lnTo>
                  <a:lnTo>
                    <a:pt x="580279" y="10674"/>
                  </a:lnTo>
                  <a:lnTo>
                    <a:pt x="581841" y="16499"/>
                  </a:lnTo>
                  <a:lnTo>
                    <a:pt x="632291" y="45612"/>
                  </a:lnTo>
                  <a:lnTo>
                    <a:pt x="670117" y="45448"/>
                  </a:lnTo>
                  <a:lnTo>
                    <a:pt x="59136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7629" y="2242431"/>
              <a:ext cx="355647" cy="2036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4404" y="2141584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404" y="2374003"/>
              <a:ext cx="165353" cy="1739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404" y="2606423"/>
              <a:ext cx="165353" cy="1739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404" y="2838838"/>
              <a:ext cx="165353" cy="1739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49275" y="2474703"/>
              <a:ext cx="716280" cy="111125"/>
            </a:xfrm>
            <a:custGeom>
              <a:avLst/>
              <a:gdLst/>
              <a:ahLst/>
              <a:cxnLst/>
              <a:rect l="l" t="t" r="r" b="b"/>
              <a:pathLst>
                <a:path w="716279" h="111125">
                  <a:moveTo>
                    <a:pt x="699596" y="45161"/>
                  </a:moveTo>
                  <a:lnTo>
                    <a:pt x="696979" y="45161"/>
                  </a:lnTo>
                  <a:lnTo>
                    <a:pt x="697141" y="64211"/>
                  </a:lnTo>
                  <a:lnTo>
                    <a:pt x="661912" y="64508"/>
                  </a:lnTo>
                  <a:lnTo>
                    <a:pt x="611850" y="94279"/>
                  </a:lnTo>
                  <a:lnTo>
                    <a:pt x="610364" y="100124"/>
                  </a:lnTo>
                  <a:lnTo>
                    <a:pt x="615742" y="109166"/>
                  </a:lnTo>
                  <a:lnTo>
                    <a:pt x="621587" y="110652"/>
                  </a:lnTo>
                  <a:lnTo>
                    <a:pt x="715966" y="54526"/>
                  </a:lnTo>
                  <a:lnTo>
                    <a:pt x="699596" y="45161"/>
                  </a:lnTo>
                  <a:close/>
                </a:path>
                <a:path w="716279" h="111125">
                  <a:moveTo>
                    <a:pt x="661751" y="45458"/>
                  </a:moveTo>
                  <a:lnTo>
                    <a:pt x="0" y="51038"/>
                  </a:lnTo>
                  <a:lnTo>
                    <a:pt x="161" y="70088"/>
                  </a:lnTo>
                  <a:lnTo>
                    <a:pt x="661912" y="64508"/>
                  </a:lnTo>
                  <a:lnTo>
                    <a:pt x="678160" y="54845"/>
                  </a:lnTo>
                  <a:lnTo>
                    <a:pt x="661751" y="45458"/>
                  </a:lnTo>
                  <a:close/>
                </a:path>
                <a:path w="716279" h="111125">
                  <a:moveTo>
                    <a:pt x="678160" y="54845"/>
                  </a:moveTo>
                  <a:lnTo>
                    <a:pt x="661912" y="64508"/>
                  </a:lnTo>
                  <a:lnTo>
                    <a:pt x="697141" y="64211"/>
                  </a:lnTo>
                  <a:lnTo>
                    <a:pt x="697130" y="62953"/>
                  </a:lnTo>
                  <a:lnTo>
                    <a:pt x="692332" y="62953"/>
                  </a:lnTo>
                  <a:lnTo>
                    <a:pt x="678160" y="54845"/>
                  </a:lnTo>
                  <a:close/>
                </a:path>
                <a:path w="716279" h="111125">
                  <a:moveTo>
                    <a:pt x="692194" y="46499"/>
                  </a:moveTo>
                  <a:lnTo>
                    <a:pt x="678160" y="54845"/>
                  </a:lnTo>
                  <a:lnTo>
                    <a:pt x="692332" y="62953"/>
                  </a:lnTo>
                  <a:lnTo>
                    <a:pt x="692194" y="46499"/>
                  </a:lnTo>
                  <a:close/>
                </a:path>
                <a:path w="716279" h="111125">
                  <a:moveTo>
                    <a:pt x="696991" y="46499"/>
                  </a:moveTo>
                  <a:lnTo>
                    <a:pt x="692194" y="46499"/>
                  </a:lnTo>
                  <a:lnTo>
                    <a:pt x="692332" y="62953"/>
                  </a:lnTo>
                  <a:lnTo>
                    <a:pt x="697130" y="62953"/>
                  </a:lnTo>
                  <a:lnTo>
                    <a:pt x="696991" y="46499"/>
                  </a:lnTo>
                  <a:close/>
                </a:path>
                <a:path w="716279" h="111125">
                  <a:moveTo>
                    <a:pt x="696979" y="45161"/>
                  </a:moveTo>
                  <a:lnTo>
                    <a:pt x="661751" y="45458"/>
                  </a:lnTo>
                  <a:lnTo>
                    <a:pt x="678160" y="54845"/>
                  </a:lnTo>
                  <a:lnTo>
                    <a:pt x="692194" y="46499"/>
                  </a:lnTo>
                  <a:lnTo>
                    <a:pt x="696991" y="46499"/>
                  </a:lnTo>
                  <a:lnTo>
                    <a:pt x="696979" y="45161"/>
                  </a:lnTo>
                  <a:close/>
                </a:path>
                <a:path w="716279" h="111125">
                  <a:moveTo>
                    <a:pt x="620654" y="0"/>
                  </a:moveTo>
                  <a:lnTo>
                    <a:pt x="614834" y="1583"/>
                  </a:lnTo>
                  <a:lnTo>
                    <a:pt x="609610" y="10716"/>
                  </a:lnTo>
                  <a:lnTo>
                    <a:pt x="611195" y="16535"/>
                  </a:lnTo>
                  <a:lnTo>
                    <a:pt x="661751" y="45458"/>
                  </a:lnTo>
                  <a:lnTo>
                    <a:pt x="699596" y="45161"/>
                  </a:lnTo>
                  <a:lnTo>
                    <a:pt x="62065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4112" y="2242431"/>
              <a:ext cx="355647" cy="2036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132338"/>
              <a:ext cx="165353" cy="1739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0887" y="2364757"/>
              <a:ext cx="165353" cy="1739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597178"/>
              <a:ext cx="165353" cy="1739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887" y="2829596"/>
              <a:ext cx="165353" cy="173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265195" y="1992750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8807" y="1497596"/>
              <a:ext cx="1002030" cy="1087120"/>
            </a:xfrm>
            <a:custGeom>
              <a:avLst/>
              <a:gdLst/>
              <a:ahLst/>
              <a:cxnLst/>
              <a:rect l="l" t="t" r="r" b="b"/>
              <a:pathLst>
                <a:path w="1002029" h="1087120">
                  <a:moveTo>
                    <a:pt x="110655" y="94843"/>
                  </a:moveTo>
                  <a:lnTo>
                    <a:pt x="66344" y="18897"/>
                  </a:lnTo>
                  <a:lnTo>
                    <a:pt x="55321" y="0"/>
                  </a:ln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27"/>
                  </a:lnTo>
                  <a:lnTo>
                    <a:pt x="45796" y="535533"/>
                  </a:lnTo>
                  <a:lnTo>
                    <a:pt x="64846" y="535533"/>
                  </a:lnTo>
                  <a:lnTo>
                    <a:pt x="64846" y="54127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close/>
                </a:path>
                <a:path w="1002029" h="1087120">
                  <a:moveTo>
                    <a:pt x="1001496" y="1031633"/>
                  </a:moveTo>
                  <a:lnTo>
                    <a:pt x="906653" y="976312"/>
                  </a:lnTo>
                  <a:lnTo>
                    <a:pt x="900823" y="977849"/>
                  </a:lnTo>
                  <a:lnTo>
                    <a:pt x="895515" y="986929"/>
                  </a:lnTo>
                  <a:lnTo>
                    <a:pt x="897051" y="992771"/>
                  </a:lnTo>
                  <a:lnTo>
                    <a:pt x="947369" y="1022108"/>
                  </a:lnTo>
                  <a:lnTo>
                    <a:pt x="242138" y="1022108"/>
                  </a:lnTo>
                  <a:lnTo>
                    <a:pt x="242138" y="1041158"/>
                  </a:lnTo>
                  <a:lnTo>
                    <a:pt x="947369" y="1041158"/>
                  </a:lnTo>
                  <a:lnTo>
                    <a:pt x="897051" y="1070508"/>
                  </a:lnTo>
                  <a:lnTo>
                    <a:pt x="895515" y="1076350"/>
                  </a:lnTo>
                  <a:lnTo>
                    <a:pt x="900823" y="1085430"/>
                  </a:lnTo>
                  <a:lnTo>
                    <a:pt x="906653" y="1086967"/>
                  </a:lnTo>
                  <a:lnTo>
                    <a:pt x="985177" y="1041158"/>
                  </a:lnTo>
                  <a:lnTo>
                    <a:pt x="1001496" y="103163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0912" y="2242431"/>
              <a:ext cx="355649" cy="2036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63466" y="2488954"/>
              <a:ext cx="700405" cy="111125"/>
            </a:xfrm>
            <a:custGeom>
              <a:avLst/>
              <a:gdLst/>
              <a:ahLst/>
              <a:cxnLst/>
              <a:rect l="l" t="t" r="r" b="b"/>
              <a:pathLst>
                <a:path w="700404" h="111125">
                  <a:moveTo>
                    <a:pt x="605414" y="0"/>
                  </a:moveTo>
                  <a:lnTo>
                    <a:pt x="599579" y="1529"/>
                  </a:lnTo>
                  <a:lnTo>
                    <a:pt x="594269" y="10612"/>
                  </a:lnTo>
                  <a:lnTo>
                    <a:pt x="595798" y="16445"/>
                  </a:lnTo>
                  <a:lnTo>
                    <a:pt x="646083" y="45843"/>
                  </a:lnTo>
                  <a:lnTo>
                    <a:pt x="681311" y="45877"/>
                  </a:lnTo>
                  <a:lnTo>
                    <a:pt x="681292" y="64926"/>
                  </a:lnTo>
                  <a:lnTo>
                    <a:pt x="646004" y="64926"/>
                  </a:lnTo>
                  <a:lnTo>
                    <a:pt x="595723" y="94192"/>
                  </a:lnTo>
                  <a:lnTo>
                    <a:pt x="594183" y="100022"/>
                  </a:lnTo>
                  <a:lnTo>
                    <a:pt x="599475" y="109115"/>
                  </a:lnTo>
                  <a:lnTo>
                    <a:pt x="605306" y="110656"/>
                  </a:lnTo>
                  <a:lnTo>
                    <a:pt x="683875" y="64926"/>
                  </a:lnTo>
                  <a:lnTo>
                    <a:pt x="681292" y="64926"/>
                  </a:lnTo>
                  <a:lnTo>
                    <a:pt x="683934" y="64892"/>
                  </a:lnTo>
                  <a:lnTo>
                    <a:pt x="700208" y="55420"/>
                  </a:lnTo>
                  <a:lnTo>
                    <a:pt x="605414" y="0"/>
                  </a:lnTo>
                  <a:close/>
                </a:path>
                <a:path w="700404" h="111125">
                  <a:moveTo>
                    <a:pt x="662400" y="55382"/>
                  </a:moveTo>
                  <a:lnTo>
                    <a:pt x="646063" y="64892"/>
                  </a:lnTo>
                  <a:lnTo>
                    <a:pt x="681292" y="64926"/>
                  </a:lnTo>
                  <a:lnTo>
                    <a:pt x="681294" y="63624"/>
                  </a:lnTo>
                  <a:lnTo>
                    <a:pt x="676497" y="63624"/>
                  </a:lnTo>
                  <a:lnTo>
                    <a:pt x="662400" y="55382"/>
                  </a:lnTo>
                  <a:close/>
                </a:path>
                <a:path w="700404" h="111125">
                  <a:moveTo>
                    <a:pt x="17" y="45215"/>
                  </a:moveTo>
                  <a:lnTo>
                    <a:pt x="0" y="64265"/>
                  </a:lnTo>
                  <a:lnTo>
                    <a:pt x="646063" y="64892"/>
                  </a:lnTo>
                  <a:lnTo>
                    <a:pt x="662400" y="55382"/>
                  </a:lnTo>
                  <a:lnTo>
                    <a:pt x="646083" y="45843"/>
                  </a:lnTo>
                  <a:lnTo>
                    <a:pt x="17" y="45215"/>
                  </a:lnTo>
                  <a:close/>
                </a:path>
                <a:path w="700404" h="111125">
                  <a:moveTo>
                    <a:pt x="676512" y="47169"/>
                  </a:moveTo>
                  <a:lnTo>
                    <a:pt x="662400" y="55382"/>
                  </a:lnTo>
                  <a:lnTo>
                    <a:pt x="676497" y="63624"/>
                  </a:lnTo>
                  <a:lnTo>
                    <a:pt x="676512" y="47169"/>
                  </a:lnTo>
                  <a:close/>
                </a:path>
                <a:path w="700404" h="111125">
                  <a:moveTo>
                    <a:pt x="681310" y="47169"/>
                  </a:moveTo>
                  <a:lnTo>
                    <a:pt x="676512" y="47169"/>
                  </a:lnTo>
                  <a:lnTo>
                    <a:pt x="676497" y="63624"/>
                  </a:lnTo>
                  <a:lnTo>
                    <a:pt x="681294" y="63624"/>
                  </a:lnTo>
                  <a:lnTo>
                    <a:pt x="681310" y="47169"/>
                  </a:lnTo>
                  <a:close/>
                </a:path>
                <a:path w="700404" h="111125">
                  <a:moveTo>
                    <a:pt x="646083" y="45843"/>
                  </a:moveTo>
                  <a:lnTo>
                    <a:pt x="662400" y="55382"/>
                  </a:lnTo>
                  <a:lnTo>
                    <a:pt x="676512" y="47169"/>
                  </a:lnTo>
                  <a:lnTo>
                    <a:pt x="681310" y="47169"/>
                  </a:lnTo>
                  <a:lnTo>
                    <a:pt x="681311" y="45877"/>
                  </a:lnTo>
                  <a:lnTo>
                    <a:pt x="646083" y="4584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5108" y="2242431"/>
              <a:ext cx="355647" cy="2036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3955" y="1223975"/>
              <a:ext cx="509918" cy="21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1964" y="1793279"/>
              <a:ext cx="333167" cy="1959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884679" y="2481313"/>
              <a:ext cx="740410" cy="111125"/>
            </a:xfrm>
            <a:custGeom>
              <a:avLst/>
              <a:gdLst/>
              <a:ahLst/>
              <a:cxnLst/>
              <a:rect l="l" t="t" r="r" b="b"/>
              <a:pathLst>
                <a:path w="740410" h="111125">
                  <a:moveTo>
                    <a:pt x="685677" y="64951"/>
                  </a:moveTo>
                  <a:lnTo>
                    <a:pt x="635294" y="94178"/>
                  </a:lnTo>
                  <a:lnTo>
                    <a:pt x="633745" y="100006"/>
                  </a:lnTo>
                  <a:lnTo>
                    <a:pt x="639024" y="109106"/>
                  </a:lnTo>
                  <a:lnTo>
                    <a:pt x="644852" y="110656"/>
                  </a:lnTo>
                  <a:lnTo>
                    <a:pt x="723493" y="65036"/>
                  </a:lnTo>
                  <a:lnTo>
                    <a:pt x="685677" y="64951"/>
                  </a:lnTo>
                  <a:close/>
                </a:path>
                <a:path w="740410" h="111125">
                  <a:moveTo>
                    <a:pt x="702028" y="55466"/>
                  </a:moveTo>
                  <a:lnTo>
                    <a:pt x="685677" y="64951"/>
                  </a:lnTo>
                  <a:lnTo>
                    <a:pt x="720909" y="65036"/>
                  </a:lnTo>
                  <a:lnTo>
                    <a:pt x="720912" y="63727"/>
                  </a:lnTo>
                  <a:lnTo>
                    <a:pt x="716112" y="63727"/>
                  </a:lnTo>
                  <a:lnTo>
                    <a:pt x="702028" y="55466"/>
                  </a:lnTo>
                  <a:close/>
                </a:path>
                <a:path w="740410" h="111125">
                  <a:moveTo>
                    <a:pt x="645120" y="0"/>
                  </a:moveTo>
                  <a:lnTo>
                    <a:pt x="639284" y="1521"/>
                  </a:lnTo>
                  <a:lnTo>
                    <a:pt x="633961" y="10595"/>
                  </a:lnTo>
                  <a:lnTo>
                    <a:pt x="635482" y="16432"/>
                  </a:lnTo>
                  <a:lnTo>
                    <a:pt x="685722" y="45901"/>
                  </a:lnTo>
                  <a:lnTo>
                    <a:pt x="720956" y="45986"/>
                  </a:lnTo>
                  <a:lnTo>
                    <a:pt x="720909" y="65036"/>
                  </a:lnTo>
                  <a:lnTo>
                    <a:pt x="723493" y="65036"/>
                  </a:lnTo>
                  <a:lnTo>
                    <a:pt x="739834" y="55557"/>
                  </a:lnTo>
                  <a:lnTo>
                    <a:pt x="645120" y="0"/>
                  </a:lnTo>
                  <a:close/>
                </a:path>
                <a:path w="740410" h="111125">
                  <a:moveTo>
                    <a:pt x="46" y="44241"/>
                  </a:moveTo>
                  <a:lnTo>
                    <a:pt x="0" y="63291"/>
                  </a:lnTo>
                  <a:lnTo>
                    <a:pt x="685677" y="64951"/>
                  </a:lnTo>
                  <a:lnTo>
                    <a:pt x="702028" y="55466"/>
                  </a:lnTo>
                  <a:lnTo>
                    <a:pt x="685722" y="45901"/>
                  </a:lnTo>
                  <a:lnTo>
                    <a:pt x="46" y="44241"/>
                  </a:lnTo>
                  <a:close/>
                </a:path>
                <a:path w="740410" h="111125">
                  <a:moveTo>
                    <a:pt x="716151" y="47273"/>
                  </a:moveTo>
                  <a:lnTo>
                    <a:pt x="702028" y="55466"/>
                  </a:lnTo>
                  <a:lnTo>
                    <a:pt x="716112" y="63727"/>
                  </a:lnTo>
                  <a:lnTo>
                    <a:pt x="716151" y="47273"/>
                  </a:lnTo>
                  <a:close/>
                </a:path>
                <a:path w="740410" h="111125">
                  <a:moveTo>
                    <a:pt x="720952" y="47273"/>
                  </a:moveTo>
                  <a:lnTo>
                    <a:pt x="716151" y="47273"/>
                  </a:lnTo>
                  <a:lnTo>
                    <a:pt x="716112" y="63727"/>
                  </a:lnTo>
                  <a:lnTo>
                    <a:pt x="720912" y="63727"/>
                  </a:lnTo>
                  <a:lnTo>
                    <a:pt x="720952" y="47273"/>
                  </a:lnTo>
                  <a:close/>
                </a:path>
                <a:path w="740410" h="111125">
                  <a:moveTo>
                    <a:pt x="685722" y="45901"/>
                  </a:moveTo>
                  <a:lnTo>
                    <a:pt x="702028" y="55466"/>
                  </a:lnTo>
                  <a:lnTo>
                    <a:pt x="716151" y="47273"/>
                  </a:lnTo>
                  <a:lnTo>
                    <a:pt x="720952" y="47273"/>
                  </a:lnTo>
                  <a:lnTo>
                    <a:pt x="720956" y="45986"/>
                  </a:lnTo>
                  <a:lnTo>
                    <a:pt x="685722" y="4590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2488" y="2242431"/>
              <a:ext cx="355647" cy="2036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092115"/>
              <a:ext cx="165353" cy="1739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632" y="2324534"/>
              <a:ext cx="165353" cy="173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556954"/>
              <a:ext cx="165353" cy="1739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32" y="2789373"/>
              <a:ext cx="165353" cy="1739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518942" y="199860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615" y="3411851"/>
              <a:ext cx="2518838" cy="818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39719" y="3276600"/>
              <a:ext cx="1602740" cy="1132205"/>
            </a:xfrm>
            <a:custGeom>
              <a:avLst/>
              <a:gdLst/>
              <a:ahLst/>
              <a:cxnLst/>
              <a:rect l="l" t="t" r="r" b="b"/>
              <a:pathLst>
                <a:path w="1602739" h="1132204">
                  <a:moveTo>
                    <a:pt x="0" y="0"/>
                  </a:moveTo>
                  <a:lnTo>
                    <a:pt x="1602345" y="0"/>
                  </a:lnTo>
                  <a:lnTo>
                    <a:pt x="1602345" y="1131790"/>
                  </a:lnTo>
                  <a:lnTo>
                    <a:pt x="0" y="113179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99708" y="4408389"/>
              <a:ext cx="85725" cy="314325"/>
            </a:xfrm>
            <a:custGeom>
              <a:avLst/>
              <a:gdLst/>
              <a:ahLst/>
              <a:cxnLst/>
              <a:rect l="l" t="t" r="r" b="b"/>
              <a:pathLst>
                <a:path w="85725" h="314325">
                  <a:moveTo>
                    <a:pt x="57138" y="85430"/>
                  </a:moveTo>
                  <a:lnTo>
                    <a:pt x="28570" y="85987"/>
                  </a:lnTo>
                  <a:lnTo>
                    <a:pt x="33014" y="314182"/>
                  </a:lnTo>
                  <a:lnTo>
                    <a:pt x="61584" y="313626"/>
                  </a:lnTo>
                  <a:lnTo>
                    <a:pt x="57138" y="85430"/>
                  </a:lnTo>
                  <a:close/>
                </a:path>
                <a:path w="85725" h="314325">
                  <a:moveTo>
                    <a:pt x="41184" y="0"/>
                  </a:moveTo>
                  <a:lnTo>
                    <a:pt x="0" y="86544"/>
                  </a:lnTo>
                  <a:lnTo>
                    <a:pt x="28570" y="85987"/>
                  </a:lnTo>
                  <a:lnTo>
                    <a:pt x="28291" y="71702"/>
                  </a:lnTo>
                  <a:lnTo>
                    <a:pt x="56860" y="71145"/>
                  </a:lnTo>
                  <a:lnTo>
                    <a:pt x="78506" y="71145"/>
                  </a:lnTo>
                  <a:lnTo>
                    <a:pt x="41184" y="0"/>
                  </a:lnTo>
                  <a:close/>
                </a:path>
                <a:path w="85725" h="314325">
                  <a:moveTo>
                    <a:pt x="56860" y="71145"/>
                  </a:moveTo>
                  <a:lnTo>
                    <a:pt x="28291" y="71702"/>
                  </a:lnTo>
                  <a:lnTo>
                    <a:pt x="28570" y="85987"/>
                  </a:lnTo>
                  <a:lnTo>
                    <a:pt x="57138" y="85430"/>
                  </a:lnTo>
                  <a:lnTo>
                    <a:pt x="56860" y="71145"/>
                  </a:lnTo>
                  <a:close/>
                </a:path>
                <a:path w="85725" h="314325">
                  <a:moveTo>
                    <a:pt x="78506" y="71145"/>
                  </a:moveTo>
                  <a:lnTo>
                    <a:pt x="56860" y="71145"/>
                  </a:lnTo>
                  <a:lnTo>
                    <a:pt x="57138" y="85430"/>
                  </a:lnTo>
                  <a:lnTo>
                    <a:pt x="85708" y="84874"/>
                  </a:lnTo>
                  <a:lnTo>
                    <a:pt x="78506" y="71145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parameters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RNNs:</a:t>
            </a:r>
            <a:r>
              <a:rPr spc="-5" dirty="0"/>
              <a:t> </a:t>
            </a:r>
            <a:r>
              <a:rPr dirty="0"/>
              <a:t>Backpropagation</a:t>
            </a:r>
            <a:r>
              <a:rPr spc="-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20" dirty="0"/>
              <a:t>RNNs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614761" y="2147212"/>
            <a:ext cx="1581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48393" y="209918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3951" y="4375030"/>
            <a:ext cx="4401185" cy="212280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155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Question:</a:t>
            </a:r>
            <a:r>
              <a:rPr sz="2000" b="1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How</a:t>
            </a:r>
            <a:r>
              <a:rPr sz="20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do</a:t>
            </a:r>
            <a:r>
              <a:rPr sz="2000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we</a:t>
            </a:r>
            <a:r>
              <a:rPr sz="2000" spc="-3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calculate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this?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b="1" u="sng" dirty="0">
                <a:solidFill>
                  <a:srgbClr val="FF07EB"/>
                </a:solidFill>
                <a:uFill>
                  <a:solidFill>
                    <a:srgbClr val="FF07EB"/>
                  </a:solidFill>
                </a:uFill>
                <a:latin typeface="Calibri"/>
                <a:cs typeface="Calibri"/>
              </a:rPr>
              <a:t>Answer:</a:t>
            </a:r>
            <a:r>
              <a:rPr sz="2000" b="1" spc="-3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Backpropagate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over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timesteps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i="1" dirty="0">
                <a:solidFill>
                  <a:srgbClr val="FF07EB"/>
                </a:solidFill>
                <a:latin typeface="Calibri"/>
                <a:cs typeface="Calibri"/>
              </a:rPr>
              <a:t>i</a:t>
            </a:r>
            <a:r>
              <a:rPr sz="2000" i="1" spc="-2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7EB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…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,0,</a:t>
            </a:r>
            <a:r>
              <a:rPr sz="2000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summing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gradients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you</a:t>
            </a:r>
            <a:r>
              <a:rPr sz="2000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7EB"/>
                </a:solidFill>
                <a:latin typeface="Calibri"/>
                <a:cs typeface="Calibri"/>
              </a:rPr>
              <a:t>go.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This</a:t>
            </a:r>
            <a:r>
              <a:rPr sz="2000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algorithm</a:t>
            </a:r>
            <a:r>
              <a:rPr sz="2000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7EB"/>
                </a:solidFill>
                <a:latin typeface="Calibri"/>
                <a:cs typeface="Calibri"/>
              </a:rPr>
              <a:t>called</a:t>
            </a:r>
            <a:r>
              <a:rPr sz="2000" spc="-1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7EB"/>
                </a:solidFill>
                <a:latin typeface="Calibri"/>
                <a:cs typeface="Calibri"/>
              </a:rPr>
              <a:t>“backpropagation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through</a:t>
            </a:r>
            <a:r>
              <a:rPr sz="2000" b="1" spc="-5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7EB"/>
                </a:solidFill>
                <a:latin typeface="Calibri"/>
                <a:cs typeface="Calibri"/>
              </a:rPr>
              <a:t>time”</a:t>
            </a:r>
            <a:r>
              <a:rPr sz="2000" b="1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[Werbos,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175E54"/>
                </a:solidFill>
                <a:latin typeface="Calibri"/>
                <a:cs typeface="Calibri"/>
              </a:rPr>
              <a:t>P.G.,</a:t>
            </a:r>
            <a:r>
              <a:rPr sz="2000" spc="-4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1988,</a:t>
            </a:r>
            <a:r>
              <a:rPr sz="2000" spc="-4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175E54"/>
                </a:solidFill>
                <a:latin typeface="Calibri"/>
                <a:cs typeface="Calibri"/>
              </a:rPr>
              <a:t>Neural </a:t>
            </a:r>
            <a:r>
              <a:rPr sz="2000" i="1" dirty="0">
                <a:solidFill>
                  <a:srgbClr val="175E54"/>
                </a:solidFill>
                <a:latin typeface="Calibri"/>
                <a:cs typeface="Calibri"/>
              </a:rPr>
              <a:t>Networks</a:t>
            </a:r>
            <a:r>
              <a:rPr sz="2000" i="1" spc="-3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5E54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75E54"/>
                </a:solidFill>
                <a:latin typeface="Calibri"/>
                <a:cs typeface="Calibri"/>
              </a:rPr>
              <a:t>others]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00336" y="3811069"/>
            <a:ext cx="522392" cy="302782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2884703" y="914400"/>
            <a:ext cx="5898515" cy="2765425"/>
            <a:chOff x="2884703" y="1146422"/>
            <a:chExt cx="5898515" cy="2765425"/>
          </a:xfrm>
        </p:grpSpPr>
        <p:sp>
          <p:nvSpPr>
            <p:cNvPr id="56" name="object 56"/>
            <p:cNvSpPr/>
            <p:nvPr/>
          </p:nvSpPr>
          <p:spPr>
            <a:xfrm>
              <a:off x="8119816" y="1146422"/>
              <a:ext cx="662940" cy="311785"/>
            </a:xfrm>
            <a:custGeom>
              <a:avLst/>
              <a:gdLst/>
              <a:ahLst/>
              <a:cxnLst/>
              <a:rect l="l" t="t" r="r" b="b"/>
              <a:pathLst>
                <a:path w="662940" h="311784">
                  <a:moveTo>
                    <a:pt x="662890" y="0"/>
                  </a:moveTo>
                  <a:lnTo>
                    <a:pt x="0" y="0"/>
                  </a:lnTo>
                  <a:lnTo>
                    <a:pt x="0" y="311251"/>
                  </a:lnTo>
                  <a:lnTo>
                    <a:pt x="662890" y="311251"/>
                  </a:lnTo>
                  <a:lnTo>
                    <a:pt x="662890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51260" y="1457674"/>
              <a:ext cx="2540" cy="1149350"/>
            </a:xfrm>
            <a:custGeom>
              <a:avLst/>
              <a:gdLst/>
              <a:ahLst/>
              <a:cxnLst/>
              <a:rect l="l" t="t" r="r" b="b"/>
              <a:pathLst>
                <a:path w="2540" h="1149350">
                  <a:moveTo>
                    <a:pt x="0" y="0"/>
                  </a:moveTo>
                  <a:lnTo>
                    <a:pt x="2304" y="1149030"/>
                  </a:lnTo>
                </a:path>
              </a:pathLst>
            </a:custGeom>
            <a:ln w="1905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24616" y="2245994"/>
              <a:ext cx="4194810" cy="584200"/>
            </a:xfrm>
            <a:custGeom>
              <a:avLst/>
              <a:gdLst/>
              <a:ahLst/>
              <a:cxnLst/>
              <a:rect l="l" t="t" r="r" b="b"/>
              <a:pathLst>
                <a:path w="4194809" h="584200">
                  <a:moveTo>
                    <a:pt x="1104773" y="203136"/>
                  </a:moveTo>
                  <a:lnTo>
                    <a:pt x="571500" y="203136"/>
                  </a:lnTo>
                  <a:lnTo>
                    <a:pt x="571500" y="12636"/>
                  </a:lnTo>
                  <a:lnTo>
                    <a:pt x="0" y="298386"/>
                  </a:lnTo>
                  <a:lnTo>
                    <a:pt x="571500" y="584136"/>
                  </a:lnTo>
                  <a:lnTo>
                    <a:pt x="571500" y="393636"/>
                  </a:lnTo>
                  <a:lnTo>
                    <a:pt x="1104773" y="393636"/>
                  </a:lnTo>
                  <a:lnTo>
                    <a:pt x="1104773" y="298386"/>
                  </a:lnTo>
                  <a:lnTo>
                    <a:pt x="1104773" y="203136"/>
                  </a:lnTo>
                  <a:close/>
                </a:path>
                <a:path w="4194809" h="584200">
                  <a:moveTo>
                    <a:pt x="3225025" y="384530"/>
                  </a:moveTo>
                  <a:lnTo>
                    <a:pt x="3224441" y="195491"/>
                  </a:lnTo>
                  <a:lnTo>
                    <a:pt x="3224441" y="194030"/>
                  </a:lnTo>
                  <a:lnTo>
                    <a:pt x="2744520" y="195491"/>
                  </a:lnTo>
                  <a:lnTo>
                    <a:pt x="2743797" y="195503"/>
                  </a:lnTo>
                  <a:lnTo>
                    <a:pt x="2648547" y="195783"/>
                  </a:lnTo>
                  <a:lnTo>
                    <a:pt x="2743797" y="195491"/>
                  </a:lnTo>
                  <a:lnTo>
                    <a:pt x="2743212" y="4991"/>
                  </a:lnTo>
                  <a:lnTo>
                    <a:pt x="2172589" y="292481"/>
                  </a:lnTo>
                  <a:lnTo>
                    <a:pt x="2172068" y="197243"/>
                  </a:lnTo>
                  <a:lnTo>
                    <a:pt x="1675726" y="199974"/>
                  </a:lnTo>
                  <a:lnTo>
                    <a:pt x="1674685" y="9486"/>
                  </a:lnTo>
                  <a:lnTo>
                    <a:pt x="1104773" y="298386"/>
                  </a:lnTo>
                  <a:lnTo>
                    <a:pt x="1677835" y="580974"/>
                  </a:lnTo>
                  <a:lnTo>
                    <a:pt x="1676781" y="391007"/>
                  </a:lnTo>
                  <a:lnTo>
                    <a:pt x="1676781" y="390474"/>
                  </a:lnTo>
                  <a:lnTo>
                    <a:pt x="2173122" y="387731"/>
                  </a:lnTo>
                  <a:lnTo>
                    <a:pt x="2172589" y="292493"/>
                  </a:lnTo>
                  <a:lnTo>
                    <a:pt x="2744965" y="576491"/>
                  </a:lnTo>
                  <a:lnTo>
                    <a:pt x="2744381" y="386283"/>
                  </a:lnTo>
                  <a:lnTo>
                    <a:pt x="2744381" y="385991"/>
                  </a:lnTo>
                  <a:lnTo>
                    <a:pt x="3225025" y="384530"/>
                  </a:lnTo>
                  <a:close/>
                </a:path>
                <a:path w="4194809" h="584200">
                  <a:moveTo>
                    <a:pt x="4194365" y="378523"/>
                  </a:moveTo>
                  <a:lnTo>
                    <a:pt x="4193184" y="188023"/>
                  </a:lnTo>
                  <a:lnTo>
                    <a:pt x="3795636" y="190487"/>
                  </a:lnTo>
                  <a:lnTo>
                    <a:pt x="3794455" y="0"/>
                  </a:lnTo>
                  <a:lnTo>
                    <a:pt x="3224733" y="289280"/>
                  </a:lnTo>
                  <a:lnTo>
                    <a:pt x="3797985" y="571487"/>
                  </a:lnTo>
                  <a:lnTo>
                    <a:pt x="3796817" y="381571"/>
                  </a:lnTo>
                  <a:lnTo>
                    <a:pt x="3796817" y="380987"/>
                  </a:lnTo>
                  <a:lnTo>
                    <a:pt x="4194365" y="378523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87925" y="2791345"/>
              <a:ext cx="3219450" cy="1120140"/>
            </a:xfrm>
            <a:custGeom>
              <a:avLst/>
              <a:gdLst/>
              <a:ahLst/>
              <a:cxnLst/>
              <a:rect l="l" t="t" r="r" b="b"/>
              <a:pathLst>
                <a:path w="3219450" h="1120139">
                  <a:moveTo>
                    <a:pt x="3219348" y="214807"/>
                  </a:moveTo>
                  <a:lnTo>
                    <a:pt x="3134474" y="207352"/>
                  </a:lnTo>
                  <a:lnTo>
                    <a:pt x="3146133" y="236880"/>
                  </a:lnTo>
                  <a:lnTo>
                    <a:pt x="942848" y="1106551"/>
                  </a:lnTo>
                  <a:lnTo>
                    <a:pt x="54025" y="54114"/>
                  </a:lnTo>
                  <a:lnTo>
                    <a:pt x="65506" y="44411"/>
                  </a:lnTo>
                  <a:lnTo>
                    <a:pt x="78282" y="33629"/>
                  </a:lnTo>
                  <a:lnTo>
                    <a:pt x="0" y="0"/>
                  </a:lnTo>
                  <a:lnTo>
                    <a:pt x="20066" y="82791"/>
                  </a:lnTo>
                  <a:lnTo>
                    <a:pt x="44323" y="62306"/>
                  </a:lnTo>
                  <a:lnTo>
                    <a:pt x="936104" y="1118222"/>
                  </a:lnTo>
                  <a:lnTo>
                    <a:pt x="940943" y="1114132"/>
                  </a:lnTo>
                  <a:lnTo>
                    <a:pt x="943279" y="1120025"/>
                  </a:lnTo>
                  <a:lnTo>
                    <a:pt x="3150793" y="248704"/>
                  </a:lnTo>
                  <a:lnTo>
                    <a:pt x="3162452" y="278231"/>
                  </a:lnTo>
                  <a:lnTo>
                    <a:pt x="3203727" y="232219"/>
                  </a:lnTo>
                  <a:lnTo>
                    <a:pt x="3219348" y="214807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84703" y="2250358"/>
              <a:ext cx="923925" cy="571500"/>
            </a:xfrm>
            <a:custGeom>
              <a:avLst/>
              <a:gdLst/>
              <a:ahLst/>
              <a:cxnLst/>
              <a:rect l="l" t="t" r="r" b="b"/>
              <a:pathLst>
                <a:path w="923925" h="571500">
                  <a:moveTo>
                    <a:pt x="572013" y="0"/>
                  </a:moveTo>
                  <a:lnTo>
                    <a:pt x="0" y="284721"/>
                  </a:lnTo>
                  <a:lnTo>
                    <a:pt x="570984" y="571498"/>
                  </a:lnTo>
                  <a:lnTo>
                    <a:pt x="571327" y="380999"/>
                  </a:lnTo>
                  <a:lnTo>
                    <a:pt x="476077" y="380828"/>
                  </a:lnTo>
                  <a:lnTo>
                    <a:pt x="476420" y="190328"/>
                  </a:lnTo>
                  <a:lnTo>
                    <a:pt x="571670" y="190328"/>
                  </a:lnTo>
                  <a:lnTo>
                    <a:pt x="572013" y="0"/>
                  </a:lnTo>
                  <a:close/>
                </a:path>
                <a:path w="923925" h="571500">
                  <a:moveTo>
                    <a:pt x="571670" y="190499"/>
                  </a:moveTo>
                  <a:lnTo>
                    <a:pt x="571327" y="380999"/>
                  </a:lnTo>
                  <a:lnTo>
                    <a:pt x="923536" y="381633"/>
                  </a:lnTo>
                  <a:lnTo>
                    <a:pt x="923879" y="191133"/>
                  </a:lnTo>
                  <a:lnTo>
                    <a:pt x="571670" y="190499"/>
                  </a:lnTo>
                  <a:close/>
                </a:path>
                <a:path w="923925" h="571500">
                  <a:moveTo>
                    <a:pt x="476420" y="190328"/>
                  </a:moveTo>
                  <a:lnTo>
                    <a:pt x="476077" y="380828"/>
                  </a:lnTo>
                  <a:lnTo>
                    <a:pt x="571327" y="380999"/>
                  </a:lnTo>
                  <a:lnTo>
                    <a:pt x="571670" y="190499"/>
                  </a:lnTo>
                  <a:lnTo>
                    <a:pt x="476420" y="190328"/>
                  </a:lnTo>
                  <a:close/>
                </a:path>
                <a:path w="923925" h="571500">
                  <a:moveTo>
                    <a:pt x="571670" y="190328"/>
                  </a:moveTo>
                  <a:lnTo>
                    <a:pt x="476420" y="190328"/>
                  </a:lnTo>
                  <a:lnTo>
                    <a:pt x="571670" y="190499"/>
                  </a:lnTo>
                  <a:lnTo>
                    <a:pt x="571670" y="190328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49872" y="2791335"/>
              <a:ext cx="2082164" cy="1120140"/>
            </a:xfrm>
            <a:custGeom>
              <a:avLst/>
              <a:gdLst/>
              <a:ahLst/>
              <a:cxnLst/>
              <a:rect l="l" t="t" r="r" b="b"/>
              <a:pathLst>
                <a:path w="2082164" h="1120139">
                  <a:moveTo>
                    <a:pt x="70162" y="30395"/>
                  </a:moveTo>
                  <a:lnTo>
                    <a:pt x="64163" y="41590"/>
                  </a:lnTo>
                  <a:lnTo>
                    <a:pt x="2076010" y="1119724"/>
                  </a:lnTo>
                  <a:lnTo>
                    <a:pt x="2082010" y="1108530"/>
                  </a:lnTo>
                  <a:lnTo>
                    <a:pt x="70162" y="30395"/>
                  </a:lnTo>
                  <a:close/>
                </a:path>
                <a:path w="2082164" h="1120139">
                  <a:moveTo>
                    <a:pt x="0" y="0"/>
                  </a:moveTo>
                  <a:lnTo>
                    <a:pt x="49166" y="69574"/>
                  </a:lnTo>
                  <a:lnTo>
                    <a:pt x="64163" y="41590"/>
                  </a:lnTo>
                  <a:lnTo>
                    <a:pt x="52965" y="35589"/>
                  </a:lnTo>
                  <a:lnTo>
                    <a:pt x="58963" y="24394"/>
                  </a:lnTo>
                  <a:lnTo>
                    <a:pt x="73378" y="24394"/>
                  </a:lnTo>
                  <a:lnTo>
                    <a:pt x="85159" y="2410"/>
                  </a:lnTo>
                  <a:lnTo>
                    <a:pt x="0" y="0"/>
                  </a:lnTo>
                  <a:close/>
                </a:path>
                <a:path w="2082164" h="1120139">
                  <a:moveTo>
                    <a:pt x="58963" y="24394"/>
                  </a:moveTo>
                  <a:lnTo>
                    <a:pt x="52965" y="35589"/>
                  </a:lnTo>
                  <a:lnTo>
                    <a:pt x="64163" y="41590"/>
                  </a:lnTo>
                  <a:lnTo>
                    <a:pt x="70162" y="30395"/>
                  </a:lnTo>
                  <a:lnTo>
                    <a:pt x="58963" y="24394"/>
                  </a:lnTo>
                  <a:close/>
                </a:path>
                <a:path w="2082164" h="1120139">
                  <a:moveTo>
                    <a:pt x="73378" y="24394"/>
                  </a:moveTo>
                  <a:lnTo>
                    <a:pt x="58963" y="24394"/>
                  </a:lnTo>
                  <a:lnTo>
                    <a:pt x="70162" y="30395"/>
                  </a:lnTo>
                  <a:lnTo>
                    <a:pt x="73378" y="24394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 rot="20280000">
            <a:off x="6214648" y="3414239"/>
            <a:ext cx="6486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equals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 rot="1860000">
            <a:off x="3832767" y="2934593"/>
            <a:ext cx="65164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2700" spc="-15" baseline="1543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 rot="2940000">
            <a:off x="4467343" y="2843706"/>
            <a:ext cx="65224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2700" spc="-15" baseline="1543" dirty="0">
                <a:solidFill>
                  <a:srgbClr val="3A87FF"/>
                </a:solidFill>
                <a:latin typeface="Calibri"/>
                <a:cs typeface="Calibri"/>
              </a:rPr>
              <a:t>equ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622582" y="2590857"/>
            <a:ext cx="1255395" cy="1087755"/>
          </a:xfrm>
          <a:custGeom>
            <a:avLst/>
            <a:gdLst/>
            <a:ahLst/>
            <a:cxnLst/>
            <a:rect l="l" t="t" r="r" b="b"/>
            <a:pathLst>
              <a:path w="1255395" h="1087754">
                <a:moveTo>
                  <a:pt x="1254925" y="49733"/>
                </a:moveTo>
                <a:lnTo>
                  <a:pt x="1171930" y="68948"/>
                </a:lnTo>
                <a:lnTo>
                  <a:pt x="1192161" y="93421"/>
                </a:lnTo>
                <a:lnTo>
                  <a:pt x="14617" y="1067473"/>
                </a:lnTo>
                <a:lnTo>
                  <a:pt x="140512" y="76390"/>
                </a:lnTo>
                <a:lnTo>
                  <a:pt x="172008" y="80391"/>
                </a:lnTo>
                <a:lnTo>
                  <a:pt x="165633" y="62191"/>
                </a:lnTo>
                <a:lnTo>
                  <a:pt x="143814" y="0"/>
                </a:lnTo>
                <a:lnTo>
                  <a:pt x="96418" y="70789"/>
                </a:lnTo>
                <a:lnTo>
                  <a:pt x="127914" y="74790"/>
                </a:lnTo>
                <a:lnTo>
                  <a:pt x="0" y="1081786"/>
                </a:lnTo>
                <a:lnTo>
                  <a:pt x="6273" y="1082586"/>
                </a:lnTo>
                <a:lnTo>
                  <a:pt x="10337" y="1087488"/>
                </a:lnTo>
                <a:lnTo>
                  <a:pt x="1200264" y="103200"/>
                </a:lnTo>
                <a:lnTo>
                  <a:pt x="1220495" y="127660"/>
                </a:lnTo>
                <a:lnTo>
                  <a:pt x="1239202" y="85318"/>
                </a:lnTo>
                <a:lnTo>
                  <a:pt x="1254925" y="49733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 rot="19320000">
            <a:off x="5769277" y="2989508"/>
            <a:ext cx="65283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2700" spc="-15" baseline="1543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 rot="5520000">
            <a:off x="5217139" y="2974261"/>
            <a:ext cx="65105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2700" spc="-15" baseline="1543" dirty="0">
                <a:solidFill>
                  <a:srgbClr val="3A87FF"/>
                </a:solidFill>
                <a:latin typeface="Calibri"/>
                <a:cs typeface="Calibri"/>
              </a:rPr>
              <a:t>eq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uals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983205" y="4766538"/>
            <a:ext cx="2868930" cy="854710"/>
            <a:chOff x="5983205" y="4998560"/>
            <a:chExt cx="2868930" cy="854710"/>
          </a:xfrm>
        </p:grpSpPr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3205" y="5106586"/>
              <a:ext cx="2767186" cy="69826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927769" y="5008085"/>
              <a:ext cx="914400" cy="835660"/>
            </a:xfrm>
            <a:custGeom>
              <a:avLst/>
              <a:gdLst/>
              <a:ahLst/>
              <a:cxnLst/>
              <a:rect l="l" t="t" r="r" b="b"/>
              <a:pathLst>
                <a:path w="914400" h="835660">
                  <a:moveTo>
                    <a:pt x="0" y="0"/>
                  </a:moveTo>
                  <a:lnTo>
                    <a:pt x="914400" y="0"/>
                  </a:lnTo>
                  <a:lnTo>
                    <a:pt x="914400" y="835614"/>
                  </a:lnTo>
                  <a:lnTo>
                    <a:pt x="0" y="83561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957423" y="4116966"/>
            <a:ext cx="322516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Apply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multivariable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chain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rule:</a:t>
            </a:r>
            <a:endParaRPr sz="1800">
              <a:latin typeface="Calibri"/>
              <a:cs typeface="Calibri"/>
            </a:endParaRPr>
          </a:p>
          <a:p>
            <a:pPr marL="2218690">
              <a:lnSpc>
                <a:spcPts val="2135"/>
              </a:lnSpc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=</a:t>
            </a:r>
            <a:r>
              <a:rPr sz="18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30EE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52159" y="5783550"/>
            <a:ext cx="1370662" cy="669644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9478960" y="1712961"/>
            <a:ext cx="2444750" cy="1323975"/>
          </a:xfrm>
          <a:prstGeom prst="rect">
            <a:avLst/>
          </a:prstGeom>
          <a:solidFill>
            <a:srgbClr val="B6F4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 marR="125730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practice,</a:t>
            </a:r>
            <a:r>
              <a:rPr sz="2000" spc="-2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7C92"/>
                </a:solidFill>
                <a:latin typeface="Calibri"/>
                <a:cs typeface="Calibri"/>
              </a:rPr>
              <a:t>often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“truncated”</a:t>
            </a:r>
            <a:r>
              <a:rPr sz="2000" spc="-4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after</a:t>
            </a:r>
            <a:r>
              <a:rPr sz="20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7C92"/>
                </a:solidFill>
                <a:latin typeface="Calibri"/>
                <a:cs typeface="Calibri"/>
              </a:rPr>
              <a:t>~20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timesteps</a:t>
            </a:r>
            <a:r>
              <a:rPr sz="2000" spc="-5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C92"/>
                </a:solidFill>
                <a:latin typeface="Calibri"/>
                <a:cs typeface="Calibri"/>
              </a:rPr>
              <a:t>training </a:t>
            </a:r>
            <a:r>
              <a:rPr sz="2000" dirty="0">
                <a:solidFill>
                  <a:srgbClr val="007C92"/>
                </a:solidFill>
                <a:latin typeface="Calibri"/>
                <a:cs typeface="Calibri"/>
              </a:rPr>
              <a:t>efficiency</a:t>
            </a:r>
            <a:r>
              <a:rPr sz="2000" spc="-4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C92"/>
                </a:solidFill>
                <a:latin typeface="Calibri"/>
                <a:cs typeface="Calibri"/>
              </a:rPr>
              <a:t>reasons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Dropout</a:t>
            </a:r>
            <a:r>
              <a:rPr spc="-45" dirty="0"/>
              <a:t> </a:t>
            </a:r>
            <a:r>
              <a:rPr sz="2200" dirty="0">
                <a:solidFill>
                  <a:srgbClr val="008000"/>
                </a:solidFill>
              </a:rPr>
              <a:t>(Srivastava,</a:t>
            </a:r>
            <a:r>
              <a:rPr sz="2200" spc="-35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Hinton,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Krizhevsky,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Sutskever,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&amp;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Salakhutdinov</a:t>
            </a:r>
            <a:r>
              <a:rPr sz="2200" spc="-25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2012/JMLR</a:t>
            </a:r>
            <a:r>
              <a:rPr sz="2200" spc="-25" dirty="0">
                <a:solidFill>
                  <a:srgbClr val="008000"/>
                </a:solidFill>
              </a:rPr>
              <a:t> </a:t>
            </a:r>
            <a:r>
              <a:rPr sz="2200" spc="-10" dirty="0">
                <a:solidFill>
                  <a:srgbClr val="008000"/>
                </a:solidFill>
              </a:rPr>
              <a:t>2014)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99333" y="1075435"/>
            <a:ext cx="11053445" cy="53689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Calibri"/>
                <a:cs typeface="Calibri"/>
              </a:rPr>
              <a:t>Preventing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</a:t>
            </a:r>
            <a:r>
              <a:rPr sz="2400" spc="-10" dirty="0">
                <a:latin typeface="Calibri"/>
                <a:cs typeface="Calibri"/>
              </a:rPr>
              <a:t> Co-</a:t>
            </a:r>
            <a:r>
              <a:rPr sz="2400" dirty="0">
                <a:latin typeface="Calibri"/>
                <a:cs typeface="Calibri"/>
              </a:rPr>
              <a:t>adaptation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Regularization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Method!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everywhere!</a:t>
            </a:r>
            <a:endParaRPr sz="2400">
              <a:latin typeface="Calibri"/>
              <a:cs typeface="Calibri"/>
            </a:endParaRPr>
          </a:p>
          <a:p>
            <a:pPr marL="582930" indent="-227965" algn="just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582930" algn="l"/>
              </a:tabLst>
            </a:pP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instance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evaluation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online</a:t>
            </a:r>
            <a:r>
              <a:rPr sz="2400" spc="-10" dirty="0">
                <a:latin typeface="Calibri"/>
                <a:cs typeface="Calibri"/>
              </a:rPr>
              <a:t> SGD-</a:t>
            </a:r>
            <a:r>
              <a:rPr sz="2400" dirty="0">
                <a:latin typeface="Calibri"/>
                <a:cs typeface="Calibri"/>
              </a:rPr>
              <a:t>training),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 marL="583565" algn="just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~50%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i="1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%)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582930" indent="-227965" algn="just">
              <a:lnSpc>
                <a:spcPct val="100000"/>
              </a:lnSpc>
              <a:spcBef>
                <a:spcPts val="525"/>
              </a:spcBef>
              <a:buClr>
                <a:srgbClr val="007C92"/>
              </a:buClr>
              <a:buFont typeface="Times New Roman"/>
              <a:buChar char="•"/>
              <a:tabLst>
                <a:tab pos="582930" algn="l"/>
              </a:tabLst>
            </a:pPr>
            <a:r>
              <a:rPr sz="2400" dirty="0">
                <a:latin typeface="Calibri"/>
                <a:cs typeface="Calibri"/>
              </a:rPr>
              <a:t>Test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halve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many)</a:t>
            </a:r>
            <a:endParaRPr sz="2400">
              <a:latin typeface="Calibri"/>
              <a:cs typeface="Calibri"/>
            </a:endParaRPr>
          </a:p>
          <a:p>
            <a:pPr marL="582930" indent="-227965" algn="just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582930" algn="l"/>
              </a:tabLst>
            </a:pPr>
            <a:r>
              <a:rPr sz="2400" dirty="0">
                <a:latin typeface="Calibri"/>
                <a:cs typeface="Calibri"/>
              </a:rPr>
              <a:t>Except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drop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little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(~15%)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  <a:p>
            <a:pPr marL="583565" marR="5080" indent="-228600" algn="just">
              <a:lnSpc>
                <a:spcPts val="2780"/>
              </a:lnSpc>
              <a:spcBef>
                <a:spcPts val="800"/>
              </a:spcBef>
              <a:buClr>
                <a:srgbClr val="007C92"/>
              </a:buClr>
              <a:buFont typeface="Times New Roman"/>
              <a:buChar char="•"/>
              <a:tabLst>
                <a:tab pos="5835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prevents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 </a:t>
            </a:r>
            <a:r>
              <a:rPr sz="2400" spc="-10" dirty="0">
                <a:latin typeface="Calibri"/>
                <a:cs typeface="Calibri"/>
              </a:rPr>
              <a:t>co-</a:t>
            </a:r>
            <a:r>
              <a:rPr sz="2400" dirty="0">
                <a:latin typeface="Calibri"/>
                <a:cs typeface="Calibri"/>
              </a:rPr>
              <a:t>adaptation: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 cannot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useful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presence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particular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583565" marR="374650" indent="-228600" algn="just">
              <a:lnSpc>
                <a:spcPct val="99200"/>
              </a:lnSpc>
              <a:spcBef>
                <a:spcPts val="575"/>
              </a:spcBef>
              <a:buClr>
                <a:srgbClr val="007C92"/>
              </a:buClr>
              <a:buFont typeface="Times New Roman"/>
              <a:buChar char="•"/>
              <a:tabLst>
                <a:tab pos="5835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 layer: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middle-</a:t>
            </a:r>
            <a:r>
              <a:rPr sz="2400" dirty="0">
                <a:latin typeface="Calibri"/>
                <a:cs typeface="Calibri"/>
              </a:rPr>
              <a:t>ground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Naïve Bayes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(where all</a:t>
            </a:r>
            <a:r>
              <a:rPr sz="2400" spc="-10" dirty="0">
                <a:latin typeface="Calibri"/>
                <a:cs typeface="Calibri"/>
              </a:rPr>
              <a:t> feature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independently)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logistic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(where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others)</a:t>
            </a:r>
            <a:endParaRPr sz="2400">
              <a:latin typeface="Calibri"/>
              <a:cs typeface="Calibri"/>
            </a:endParaRPr>
          </a:p>
          <a:p>
            <a:pPr marL="582930" indent="-227965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58293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thought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bagging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(i.e.,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model)</a:t>
            </a:r>
            <a:endParaRPr sz="2400">
              <a:latin typeface="Calibri"/>
              <a:cs typeface="Calibri"/>
            </a:endParaRPr>
          </a:p>
          <a:p>
            <a:pPr marL="583565" marR="1761489" indent="-228600">
              <a:lnSpc>
                <a:spcPts val="2810"/>
              </a:lnSpc>
              <a:spcBef>
                <a:spcPts val="775"/>
              </a:spcBef>
              <a:buClr>
                <a:srgbClr val="007C92"/>
              </a:buClr>
              <a:buFont typeface="Times New Roman"/>
              <a:buChar char="•"/>
              <a:tabLst>
                <a:tab pos="583565" algn="l"/>
              </a:tabLst>
            </a:pPr>
            <a:r>
              <a:rPr sz="2400" dirty="0">
                <a:latin typeface="Calibri"/>
                <a:cs typeface="Calibri"/>
              </a:rPr>
              <a:t>Nowadays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thought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strong,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feature-dependent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regularizer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[Wager,</a:t>
            </a: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Wang,</a:t>
            </a:r>
            <a:r>
              <a:rPr sz="2400" spc="-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&amp;</a:t>
            </a: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75E54"/>
                </a:solidFill>
                <a:latin typeface="Calibri"/>
                <a:cs typeface="Calibri"/>
              </a:rPr>
              <a:t>Liang</a:t>
            </a:r>
            <a:r>
              <a:rPr sz="2400" spc="-10" dirty="0">
                <a:solidFill>
                  <a:srgbClr val="175E54"/>
                </a:solidFill>
                <a:latin typeface="Calibri"/>
                <a:cs typeface="Calibri"/>
              </a:rPr>
              <a:t> 2013]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120905"/>
            <a:ext cx="11071860" cy="492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0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25" dirty="0"/>
              <a:t> </a:t>
            </a:r>
            <a:r>
              <a:rPr dirty="0"/>
              <a:t>Model</a:t>
            </a:r>
            <a:r>
              <a:rPr spc="-15" dirty="0"/>
              <a:t> </a:t>
            </a:r>
            <a:r>
              <a:rPr dirty="0"/>
              <a:t>(“Generating</a:t>
            </a:r>
            <a:r>
              <a:rPr spc="-25" dirty="0"/>
              <a:t> </a:t>
            </a:r>
            <a:r>
              <a:rPr dirty="0"/>
              <a:t>roll</a:t>
            </a:r>
            <a:r>
              <a:rPr spc="-15" dirty="0"/>
              <a:t> </a:t>
            </a:r>
            <a:r>
              <a:rPr spc="-10" dirty="0"/>
              <a:t>outs”)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952" y="736600"/>
            <a:ext cx="83267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Just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like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10" dirty="0">
                <a:latin typeface="Calibri"/>
                <a:cs typeface="Calibri"/>
              </a:rPr>
              <a:t> n-</a:t>
            </a:r>
            <a:r>
              <a:rPr sz="2000" dirty="0">
                <a:latin typeface="Calibri"/>
                <a:cs typeface="Calibri"/>
              </a:rPr>
              <a:t>gram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RNN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 </a:t>
            </a:r>
            <a:r>
              <a:rPr sz="2000" spc="-25" dirty="0"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generate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text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repeated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sampling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becomes next step’s </a:t>
            </a:r>
            <a:r>
              <a:rPr sz="2000" spc="-10" dirty="0">
                <a:latin typeface="Calibri"/>
                <a:cs typeface="Calibri"/>
              </a:rPr>
              <a:t>input.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92573" y="2720045"/>
            <a:ext cx="5092700" cy="3483610"/>
            <a:chOff x="1992573" y="3007192"/>
            <a:chExt cx="5092700" cy="3483610"/>
          </a:xfrm>
        </p:grpSpPr>
        <p:sp>
          <p:nvSpPr>
            <p:cNvPr id="5" name="object 5"/>
            <p:cNvSpPr/>
            <p:nvPr/>
          </p:nvSpPr>
          <p:spPr>
            <a:xfrm>
              <a:off x="3444410" y="6012071"/>
              <a:ext cx="111125" cy="438784"/>
            </a:xfrm>
            <a:custGeom>
              <a:avLst/>
              <a:gdLst/>
              <a:ahLst/>
              <a:cxnLst/>
              <a:rect l="l" t="t" r="r" b="b"/>
              <a:pathLst>
                <a:path w="111125" h="438785">
                  <a:moveTo>
                    <a:pt x="54349" y="37802"/>
                  </a:moveTo>
                  <a:lnTo>
                    <a:pt x="45103" y="54290"/>
                  </a:lnTo>
                  <a:lnTo>
                    <a:pt x="51644" y="438269"/>
                  </a:lnTo>
                  <a:lnTo>
                    <a:pt x="70692" y="437944"/>
                  </a:lnTo>
                  <a:lnTo>
                    <a:pt x="64150" y="53966"/>
                  </a:lnTo>
                  <a:lnTo>
                    <a:pt x="54349" y="37802"/>
                  </a:lnTo>
                  <a:close/>
                </a:path>
                <a:path w="111125" h="438785">
                  <a:moveTo>
                    <a:pt x="53704" y="0"/>
                  </a:moveTo>
                  <a:lnTo>
                    <a:pt x="0" y="95776"/>
                  </a:lnTo>
                  <a:lnTo>
                    <a:pt x="1634" y="101582"/>
                  </a:lnTo>
                  <a:lnTo>
                    <a:pt x="10811" y="106727"/>
                  </a:lnTo>
                  <a:lnTo>
                    <a:pt x="16616" y="105093"/>
                  </a:lnTo>
                  <a:lnTo>
                    <a:pt x="45103" y="54290"/>
                  </a:lnTo>
                  <a:lnTo>
                    <a:pt x="44503" y="19061"/>
                  </a:lnTo>
                  <a:lnTo>
                    <a:pt x="63550" y="18737"/>
                  </a:lnTo>
                  <a:lnTo>
                    <a:pt x="65066" y="18737"/>
                  </a:lnTo>
                  <a:lnTo>
                    <a:pt x="53704" y="0"/>
                  </a:lnTo>
                  <a:close/>
                </a:path>
                <a:path w="111125" h="438785">
                  <a:moveTo>
                    <a:pt x="65066" y="18737"/>
                  </a:moveTo>
                  <a:lnTo>
                    <a:pt x="63550" y="18737"/>
                  </a:lnTo>
                  <a:lnTo>
                    <a:pt x="64150" y="53966"/>
                  </a:lnTo>
                  <a:lnTo>
                    <a:pt x="94350" y="103769"/>
                  </a:lnTo>
                  <a:lnTo>
                    <a:pt x="100209" y="105205"/>
                  </a:lnTo>
                  <a:lnTo>
                    <a:pt x="109204" y="99749"/>
                  </a:lnTo>
                  <a:lnTo>
                    <a:pt x="110641" y="93892"/>
                  </a:lnTo>
                  <a:lnTo>
                    <a:pt x="65066" y="18737"/>
                  </a:lnTo>
                  <a:close/>
                </a:path>
                <a:path w="111125" h="438785">
                  <a:moveTo>
                    <a:pt x="63550" y="18737"/>
                  </a:moveTo>
                  <a:lnTo>
                    <a:pt x="44503" y="19061"/>
                  </a:lnTo>
                  <a:lnTo>
                    <a:pt x="45103" y="54290"/>
                  </a:lnTo>
                  <a:lnTo>
                    <a:pt x="54349" y="37802"/>
                  </a:lnTo>
                  <a:lnTo>
                    <a:pt x="45882" y="23839"/>
                  </a:lnTo>
                  <a:lnTo>
                    <a:pt x="62335" y="23559"/>
                  </a:lnTo>
                  <a:lnTo>
                    <a:pt x="63632" y="23559"/>
                  </a:lnTo>
                  <a:lnTo>
                    <a:pt x="63550" y="18737"/>
                  </a:lnTo>
                  <a:close/>
                </a:path>
                <a:path w="111125" h="438785">
                  <a:moveTo>
                    <a:pt x="63632" y="23559"/>
                  </a:moveTo>
                  <a:lnTo>
                    <a:pt x="62335" y="23559"/>
                  </a:lnTo>
                  <a:lnTo>
                    <a:pt x="54349" y="37802"/>
                  </a:lnTo>
                  <a:lnTo>
                    <a:pt x="64150" y="53966"/>
                  </a:lnTo>
                  <a:lnTo>
                    <a:pt x="63632" y="23559"/>
                  </a:lnTo>
                  <a:close/>
                </a:path>
                <a:path w="111125" h="438785">
                  <a:moveTo>
                    <a:pt x="62335" y="23559"/>
                  </a:moveTo>
                  <a:lnTo>
                    <a:pt x="45882" y="23839"/>
                  </a:lnTo>
                  <a:lnTo>
                    <a:pt x="54349" y="37802"/>
                  </a:lnTo>
                  <a:lnTo>
                    <a:pt x="62335" y="2355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8030" y="6156942"/>
              <a:ext cx="236000" cy="278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549" y="5415414"/>
              <a:ext cx="334841" cy="214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926" y="5137852"/>
              <a:ext cx="165353" cy="1571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926" y="5345066"/>
              <a:ext cx="165353" cy="157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926" y="5552282"/>
              <a:ext cx="165353" cy="157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926" y="5759498"/>
              <a:ext cx="165353" cy="1571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15236" y="5055510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6006" y="4806803"/>
              <a:ext cx="327652" cy="1988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9424" y="3350808"/>
              <a:ext cx="322522" cy="2146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8389" y="3649126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8389" y="3881545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8389" y="4113965"/>
              <a:ext cx="165353" cy="173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8389" y="4346384"/>
              <a:ext cx="165353" cy="1739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22698" y="3555611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24912" y="4069600"/>
              <a:ext cx="936625" cy="986155"/>
            </a:xfrm>
            <a:custGeom>
              <a:avLst/>
              <a:gdLst/>
              <a:ahLst/>
              <a:cxnLst/>
              <a:rect l="l" t="t" r="r" b="b"/>
              <a:pathLst>
                <a:path w="936625" h="986154">
                  <a:moveTo>
                    <a:pt x="699312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31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12" y="55333"/>
                  </a:lnTo>
                  <a:close/>
                </a:path>
                <a:path w="936625" h="986154">
                  <a:moveTo>
                    <a:pt x="936358" y="653554"/>
                  </a:moveTo>
                  <a:lnTo>
                    <a:pt x="891768" y="577799"/>
                  </a:lnTo>
                  <a:lnTo>
                    <a:pt x="880656" y="558927"/>
                  </a:lnTo>
                  <a:lnTo>
                    <a:pt x="825703" y="653999"/>
                  </a:lnTo>
                  <a:lnTo>
                    <a:pt x="827265" y="659815"/>
                  </a:lnTo>
                  <a:lnTo>
                    <a:pt x="836371" y="665086"/>
                  </a:lnTo>
                  <a:lnTo>
                    <a:pt x="842200" y="663524"/>
                  </a:lnTo>
                  <a:lnTo>
                    <a:pt x="871347" y="613105"/>
                  </a:lnTo>
                  <a:lnTo>
                    <a:pt x="872820" y="985951"/>
                  </a:lnTo>
                  <a:lnTo>
                    <a:pt x="891870" y="985875"/>
                  </a:lnTo>
                  <a:lnTo>
                    <a:pt x="890397" y="613029"/>
                  </a:lnTo>
                  <a:lnTo>
                    <a:pt x="890333" y="597458"/>
                  </a:lnTo>
                  <a:lnTo>
                    <a:pt x="890447" y="613105"/>
                  </a:lnTo>
                  <a:lnTo>
                    <a:pt x="919949" y="663219"/>
                  </a:lnTo>
                  <a:lnTo>
                    <a:pt x="925779" y="664730"/>
                  </a:lnTo>
                  <a:lnTo>
                    <a:pt x="934847" y="659396"/>
                  </a:lnTo>
                  <a:lnTo>
                    <a:pt x="936358" y="65355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8267" y="3799240"/>
              <a:ext cx="427375" cy="2921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6002" y="3007192"/>
              <a:ext cx="111125" cy="548640"/>
            </a:xfrm>
            <a:custGeom>
              <a:avLst/>
              <a:gdLst/>
              <a:ahLst/>
              <a:cxnLst/>
              <a:rect l="l" t="t" r="r" b="b"/>
              <a:pathLst>
                <a:path w="111125" h="548639">
                  <a:moveTo>
                    <a:pt x="56046" y="37805"/>
                  </a:moveTo>
                  <a:lnTo>
                    <a:pt x="46314" y="54012"/>
                  </a:lnTo>
                  <a:lnTo>
                    <a:pt x="40050" y="548298"/>
                  </a:lnTo>
                  <a:lnTo>
                    <a:pt x="59099" y="548539"/>
                  </a:lnTo>
                  <a:lnTo>
                    <a:pt x="65363" y="54252"/>
                  </a:lnTo>
                  <a:lnTo>
                    <a:pt x="56046" y="37805"/>
                  </a:lnTo>
                  <a:close/>
                </a:path>
                <a:path w="111125" h="548639">
                  <a:moveTo>
                    <a:pt x="67165" y="18783"/>
                  </a:moveTo>
                  <a:lnTo>
                    <a:pt x="46761" y="18783"/>
                  </a:lnTo>
                  <a:lnTo>
                    <a:pt x="65810" y="19024"/>
                  </a:lnTo>
                  <a:lnTo>
                    <a:pt x="65363" y="54252"/>
                  </a:lnTo>
                  <a:lnTo>
                    <a:pt x="94072" y="104931"/>
                  </a:lnTo>
                  <a:lnTo>
                    <a:pt x="99884" y="106540"/>
                  </a:lnTo>
                  <a:lnTo>
                    <a:pt x="109038" y="101354"/>
                  </a:lnTo>
                  <a:lnTo>
                    <a:pt x="110647" y="95542"/>
                  </a:lnTo>
                  <a:lnTo>
                    <a:pt x="67165" y="18783"/>
                  </a:lnTo>
                  <a:close/>
                </a:path>
                <a:path w="111125" h="548639">
                  <a:moveTo>
                    <a:pt x="56525" y="0"/>
                  </a:moveTo>
                  <a:lnTo>
                    <a:pt x="0" y="94140"/>
                  </a:lnTo>
                  <a:lnTo>
                    <a:pt x="1460" y="99990"/>
                  </a:lnTo>
                  <a:lnTo>
                    <a:pt x="10481" y="105407"/>
                  </a:lnTo>
                  <a:lnTo>
                    <a:pt x="16332" y="103946"/>
                  </a:lnTo>
                  <a:lnTo>
                    <a:pt x="46314" y="54012"/>
                  </a:lnTo>
                  <a:lnTo>
                    <a:pt x="46761" y="18783"/>
                  </a:lnTo>
                  <a:lnTo>
                    <a:pt x="67165" y="18783"/>
                  </a:lnTo>
                  <a:lnTo>
                    <a:pt x="56525" y="0"/>
                  </a:lnTo>
                  <a:close/>
                </a:path>
                <a:path w="111125" h="548639">
                  <a:moveTo>
                    <a:pt x="65752" y="23597"/>
                  </a:moveTo>
                  <a:lnTo>
                    <a:pt x="47998" y="23597"/>
                  </a:lnTo>
                  <a:lnTo>
                    <a:pt x="64452" y="23806"/>
                  </a:lnTo>
                  <a:lnTo>
                    <a:pt x="56046" y="37805"/>
                  </a:lnTo>
                  <a:lnTo>
                    <a:pt x="65363" y="54252"/>
                  </a:lnTo>
                  <a:lnTo>
                    <a:pt x="65752" y="23597"/>
                  </a:lnTo>
                  <a:close/>
                </a:path>
                <a:path w="111125" h="548639">
                  <a:moveTo>
                    <a:pt x="46761" y="18783"/>
                  </a:moveTo>
                  <a:lnTo>
                    <a:pt x="46314" y="54012"/>
                  </a:lnTo>
                  <a:lnTo>
                    <a:pt x="56046" y="37805"/>
                  </a:lnTo>
                  <a:lnTo>
                    <a:pt x="47998" y="23597"/>
                  </a:lnTo>
                  <a:lnTo>
                    <a:pt x="65752" y="23597"/>
                  </a:lnTo>
                  <a:lnTo>
                    <a:pt x="65810" y="19024"/>
                  </a:lnTo>
                  <a:lnTo>
                    <a:pt x="46761" y="18783"/>
                  </a:lnTo>
                  <a:close/>
                </a:path>
                <a:path w="111125" h="548639">
                  <a:moveTo>
                    <a:pt x="47998" y="23597"/>
                  </a:moveTo>
                  <a:lnTo>
                    <a:pt x="56046" y="37805"/>
                  </a:lnTo>
                  <a:lnTo>
                    <a:pt x="64452" y="23806"/>
                  </a:lnTo>
                  <a:lnTo>
                    <a:pt x="47998" y="2359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7731" y="3128414"/>
              <a:ext cx="197914" cy="1728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6311" y="5388651"/>
              <a:ext cx="334031" cy="2242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168779"/>
              <a:ext cx="165353" cy="157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375995"/>
              <a:ext cx="165353" cy="1571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583210"/>
              <a:ext cx="165353" cy="1571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2492" y="5790426"/>
              <a:ext cx="165353" cy="1571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16802" y="5086438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44354" y="604299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4060" y="6156942"/>
              <a:ext cx="236000" cy="2781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7572" y="4806803"/>
              <a:ext cx="327651" cy="1988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24995" y="4067695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12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31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31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12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14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8349" y="3799240"/>
              <a:ext cx="427376" cy="2921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6717" y="3365439"/>
              <a:ext cx="335210" cy="2048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9955" y="3680053"/>
              <a:ext cx="165353" cy="1739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9955" y="3912472"/>
              <a:ext cx="165353" cy="1739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955" y="4144892"/>
              <a:ext cx="165353" cy="1739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955" y="4377311"/>
              <a:ext cx="165353" cy="1739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24264" y="358653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51817" y="3007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7" y="37807"/>
                  </a:moveTo>
                  <a:lnTo>
                    <a:pt x="45803" y="54135"/>
                  </a:lnTo>
                  <a:lnTo>
                    <a:pt x="45802" y="579343"/>
                  </a:lnTo>
                  <a:lnTo>
                    <a:pt x="64852" y="579343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2346" y="3130470"/>
              <a:ext cx="197915" cy="1728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1120" y="5388651"/>
              <a:ext cx="350760" cy="2242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178026"/>
              <a:ext cx="165353" cy="15719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385240"/>
              <a:ext cx="165353" cy="15719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592457"/>
              <a:ext cx="165353" cy="1571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6011" y="5799671"/>
              <a:ext cx="165353" cy="15719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440319" y="5095684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67871" y="6052244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6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6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578" y="6156942"/>
              <a:ext cx="236000" cy="27816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1090" y="4806803"/>
              <a:ext cx="327652" cy="1988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0581" y="3350808"/>
              <a:ext cx="368520" cy="2194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447782" y="359578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8518" y="4076936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45170" y="45802"/>
                  </a:lnTo>
                  <a:lnTo>
                    <a:pt x="680403" y="45802"/>
                  </a:lnTo>
                  <a:lnTo>
                    <a:pt x="680403" y="64852"/>
                  </a:lnTo>
                  <a:lnTo>
                    <a:pt x="645172" y="64852"/>
                  </a:lnTo>
                  <a:lnTo>
                    <a:pt x="594860" y="94200"/>
                  </a:lnTo>
                  <a:lnTo>
                    <a:pt x="593326" y="100032"/>
                  </a:lnTo>
                  <a:lnTo>
                    <a:pt x="598627" y="109120"/>
                  </a:lnTo>
                  <a:lnTo>
                    <a:pt x="604459" y="110656"/>
                  </a:lnTo>
                  <a:lnTo>
                    <a:pt x="682979" y="64852"/>
                  </a:lnTo>
                  <a:lnTo>
                    <a:pt x="680403" y="64852"/>
                  </a:lnTo>
                  <a:lnTo>
                    <a:pt x="682981" y="64851"/>
                  </a:lnTo>
                  <a:lnTo>
                    <a:pt x="699307" y="55327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2" y="64852"/>
                  </a:lnTo>
                  <a:lnTo>
                    <a:pt x="680403" y="64852"/>
                  </a:lnTo>
                  <a:lnTo>
                    <a:pt x="680403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1"/>
                  </a:moveTo>
                  <a:lnTo>
                    <a:pt x="0" y="64851"/>
                  </a:lnTo>
                  <a:lnTo>
                    <a:pt x="645174" y="64851"/>
                  </a:lnTo>
                  <a:lnTo>
                    <a:pt x="661499" y="55328"/>
                  </a:lnTo>
                  <a:lnTo>
                    <a:pt x="645170" y="45802"/>
                  </a:lnTo>
                  <a:lnTo>
                    <a:pt x="0" y="45801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3" y="63555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45170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1867" y="3799240"/>
              <a:ext cx="427376" cy="29216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75334" y="466869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27354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27354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27354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3472" y="3689300"/>
              <a:ext cx="165353" cy="1739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3472" y="3921719"/>
              <a:ext cx="165353" cy="1739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3472" y="4154139"/>
              <a:ext cx="165353" cy="17399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3472" y="4386558"/>
              <a:ext cx="165353" cy="1739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575334" y="3007194"/>
              <a:ext cx="111125" cy="588645"/>
            </a:xfrm>
            <a:custGeom>
              <a:avLst/>
              <a:gdLst/>
              <a:ahLst/>
              <a:cxnLst/>
              <a:rect l="l" t="t" r="r" b="b"/>
              <a:pathLst>
                <a:path w="111125" h="588645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88590"/>
                  </a:lnTo>
                  <a:lnTo>
                    <a:pt x="64852" y="588590"/>
                  </a:lnTo>
                  <a:lnTo>
                    <a:pt x="64853" y="54135"/>
                  </a:lnTo>
                  <a:lnTo>
                    <a:pt x="55328" y="37807"/>
                  </a:lnTo>
                  <a:close/>
                </a:path>
                <a:path w="111125" h="588645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6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88645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3" y="105981"/>
                  </a:lnTo>
                  <a:lnTo>
                    <a:pt x="109121" y="100680"/>
                  </a:lnTo>
                  <a:lnTo>
                    <a:pt x="110655" y="94847"/>
                  </a:lnTo>
                  <a:lnTo>
                    <a:pt x="66355" y="18903"/>
                  </a:lnTo>
                  <a:close/>
                </a:path>
                <a:path w="111125" h="588645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6"/>
                  </a:lnTo>
                  <a:lnTo>
                    <a:pt x="64853" y="23703"/>
                  </a:lnTo>
                  <a:close/>
                </a:path>
                <a:path w="111125" h="588645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88645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418" y="3138784"/>
              <a:ext cx="197915" cy="1728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7903" y="5388651"/>
              <a:ext cx="348939" cy="22426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168779"/>
              <a:ext cx="165353" cy="157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375995"/>
              <a:ext cx="165353" cy="1571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583210"/>
              <a:ext cx="165353" cy="1571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8751" y="5790426"/>
              <a:ext cx="165353" cy="1571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383060" y="5086438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60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10613" y="6042998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0319" y="6156942"/>
              <a:ext cx="236000" cy="27816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6214" y="3680053"/>
              <a:ext cx="165353" cy="1739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6214" y="3912472"/>
              <a:ext cx="165353" cy="17399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6214" y="4144892"/>
              <a:ext cx="165353" cy="17399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6214" y="4377311"/>
              <a:ext cx="165353" cy="17399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3831" y="4806803"/>
              <a:ext cx="327652" cy="19883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691255" y="4067695"/>
              <a:ext cx="937894" cy="1019175"/>
            </a:xfrm>
            <a:custGeom>
              <a:avLst/>
              <a:gdLst/>
              <a:ahLst/>
              <a:cxnLst/>
              <a:rect l="l" t="t" r="r" b="b"/>
              <a:pathLst>
                <a:path w="937895" h="1019175">
                  <a:moveTo>
                    <a:pt x="699300" y="55333"/>
                  </a:moveTo>
                  <a:lnTo>
                    <a:pt x="604456" y="0"/>
                  </a:lnTo>
                  <a:lnTo>
                    <a:pt x="598627" y="1536"/>
                  </a:lnTo>
                  <a:lnTo>
                    <a:pt x="593318" y="10617"/>
                  </a:lnTo>
                  <a:lnTo>
                    <a:pt x="594855" y="16459"/>
                  </a:lnTo>
                  <a:lnTo>
                    <a:pt x="645172" y="45808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645172" y="64846"/>
                  </a:lnTo>
                  <a:lnTo>
                    <a:pt x="661504" y="55333"/>
                  </a:lnTo>
                  <a:lnTo>
                    <a:pt x="645172" y="64858"/>
                  </a:lnTo>
                  <a:lnTo>
                    <a:pt x="594855" y="94195"/>
                  </a:lnTo>
                  <a:lnTo>
                    <a:pt x="593318" y="100037"/>
                  </a:lnTo>
                  <a:lnTo>
                    <a:pt x="598627" y="109118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80402" y="64858"/>
                  </a:lnTo>
                  <a:lnTo>
                    <a:pt x="682980" y="64846"/>
                  </a:lnTo>
                  <a:lnTo>
                    <a:pt x="699300" y="55333"/>
                  </a:lnTo>
                  <a:close/>
                </a:path>
                <a:path w="937895" h="1019175">
                  <a:moveTo>
                    <a:pt x="937475" y="686612"/>
                  </a:moveTo>
                  <a:lnTo>
                    <a:pt x="893165" y="610666"/>
                  </a:lnTo>
                  <a:lnTo>
                    <a:pt x="882142" y="591756"/>
                  </a:lnTo>
                  <a:lnTo>
                    <a:pt x="826820" y="686612"/>
                  </a:lnTo>
                  <a:lnTo>
                    <a:pt x="828344" y="692442"/>
                  </a:lnTo>
                  <a:lnTo>
                    <a:pt x="837438" y="697738"/>
                  </a:lnTo>
                  <a:lnTo>
                    <a:pt x="843267" y="696201"/>
                  </a:lnTo>
                  <a:lnTo>
                    <a:pt x="872617" y="645896"/>
                  </a:lnTo>
                  <a:lnTo>
                    <a:pt x="872617" y="1018743"/>
                  </a:lnTo>
                  <a:lnTo>
                    <a:pt x="891667" y="1018743"/>
                  </a:lnTo>
                  <a:lnTo>
                    <a:pt x="891667" y="645896"/>
                  </a:lnTo>
                  <a:lnTo>
                    <a:pt x="921016" y="696214"/>
                  </a:lnTo>
                  <a:lnTo>
                    <a:pt x="926846" y="697738"/>
                  </a:lnTo>
                  <a:lnTo>
                    <a:pt x="935939" y="692442"/>
                  </a:lnTo>
                  <a:lnTo>
                    <a:pt x="937475" y="68661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4608" y="3799240"/>
              <a:ext cx="427376" cy="29216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2276" y="3350808"/>
              <a:ext cx="335287" cy="2194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390523" y="358653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23139" y="3007194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920" y="37804"/>
                  </a:moveTo>
                  <a:lnTo>
                    <a:pt x="46225" y="54032"/>
                  </a:lnTo>
                  <a:lnTo>
                    <a:pt x="40739" y="579244"/>
                  </a:lnTo>
                  <a:lnTo>
                    <a:pt x="59787" y="579443"/>
                  </a:lnTo>
                  <a:lnTo>
                    <a:pt x="65275" y="54234"/>
                  </a:lnTo>
                  <a:lnTo>
                    <a:pt x="55920" y="37804"/>
                  </a:lnTo>
                  <a:close/>
                </a:path>
                <a:path w="111125" h="579754">
                  <a:moveTo>
                    <a:pt x="67022" y="18803"/>
                  </a:moveTo>
                  <a:lnTo>
                    <a:pt x="46593" y="18803"/>
                  </a:lnTo>
                  <a:lnTo>
                    <a:pt x="65643" y="19003"/>
                  </a:lnTo>
                  <a:lnTo>
                    <a:pt x="65275" y="54234"/>
                  </a:lnTo>
                  <a:lnTo>
                    <a:pt x="94095" y="104847"/>
                  </a:lnTo>
                  <a:lnTo>
                    <a:pt x="99912" y="106442"/>
                  </a:lnTo>
                  <a:lnTo>
                    <a:pt x="109054" y="101236"/>
                  </a:lnTo>
                  <a:lnTo>
                    <a:pt x="110650" y="95421"/>
                  </a:lnTo>
                  <a:lnTo>
                    <a:pt x="67022" y="18803"/>
                  </a:lnTo>
                  <a:close/>
                </a:path>
                <a:path w="111125" h="579754">
                  <a:moveTo>
                    <a:pt x="56315" y="0"/>
                  </a:moveTo>
                  <a:lnTo>
                    <a:pt x="0" y="94264"/>
                  </a:lnTo>
                  <a:lnTo>
                    <a:pt x="1474" y="100112"/>
                  </a:lnTo>
                  <a:lnTo>
                    <a:pt x="10505" y="105509"/>
                  </a:lnTo>
                  <a:lnTo>
                    <a:pt x="16353" y="104034"/>
                  </a:lnTo>
                  <a:lnTo>
                    <a:pt x="46225" y="54032"/>
                  </a:lnTo>
                  <a:lnTo>
                    <a:pt x="46593" y="18803"/>
                  </a:lnTo>
                  <a:lnTo>
                    <a:pt x="67022" y="18803"/>
                  </a:lnTo>
                  <a:lnTo>
                    <a:pt x="56315" y="0"/>
                  </a:lnTo>
                  <a:close/>
                </a:path>
                <a:path w="111125" h="579754">
                  <a:moveTo>
                    <a:pt x="65595" y="23615"/>
                  </a:moveTo>
                  <a:lnTo>
                    <a:pt x="47840" y="23615"/>
                  </a:lnTo>
                  <a:lnTo>
                    <a:pt x="64295" y="23787"/>
                  </a:lnTo>
                  <a:lnTo>
                    <a:pt x="55920" y="37804"/>
                  </a:lnTo>
                  <a:lnTo>
                    <a:pt x="65275" y="54234"/>
                  </a:lnTo>
                  <a:lnTo>
                    <a:pt x="65595" y="23615"/>
                  </a:lnTo>
                  <a:close/>
                </a:path>
                <a:path w="111125" h="579754">
                  <a:moveTo>
                    <a:pt x="46593" y="18803"/>
                  </a:moveTo>
                  <a:lnTo>
                    <a:pt x="46225" y="54032"/>
                  </a:lnTo>
                  <a:lnTo>
                    <a:pt x="55920" y="37804"/>
                  </a:lnTo>
                  <a:lnTo>
                    <a:pt x="47840" y="23615"/>
                  </a:lnTo>
                  <a:lnTo>
                    <a:pt x="65595" y="23615"/>
                  </a:lnTo>
                  <a:lnTo>
                    <a:pt x="65643" y="19003"/>
                  </a:lnTo>
                  <a:lnTo>
                    <a:pt x="46593" y="18803"/>
                  </a:lnTo>
                  <a:close/>
                </a:path>
                <a:path w="111125" h="579754">
                  <a:moveTo>
                    <a:pt x="47840" y="23615"/>
                  </a:moveTo>
                  <a:lnTo>
                    <a:pt x="55920" y="37804"/>
                  </a:lnTo>
                  <a:lnTo>
                    <a:pt x="64295" y="23787"/>
                  </a:lnTo>
                  <a:lnTo>
                    <a:pt x="47840" y="236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4658" y="3138784"/>
              <a:ext cx="197914" cy="1728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573" y="3379552"/>
              <a:ext cx="333166" cy="1959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5241" y="3653151"/>
              <a:ext cx="165353" cy="173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5241" y="3885570"/>
              <a:ext cx="165353" cy="1739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5241" y="4117990"/>
              <a:ext cx="165353" cy="1739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5241" y="4350409"/>
              <a:ext cx="165353" cy="17399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249551" y="3559636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76309" y="2416218"/>
            <a:ext cx="347699" cy="24568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66396" y="2416218"/>
            <a:ext cx="347412" cy="24568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06284" y="2416218"/>
            <a:ext cx="347529" cy="24568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38794" y="2416218"/>
            <a:ext cx="348382" cy="245687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3316665" y="6182232"/>
            <a:ext cx="377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&lt;s&gt;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372721" y="6182232"/>
            <a:ext cx="1670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9155" algn="l"/>
              </a:tabLst>
            </a:pPr>
            <a:r>
              <a:rPr sz="2000" i="1" spc="-25" dirty="0">
                <a:latin typeface="Calibri"/>
                <a:cs typeface="Calibri"/>
              </a:rPr>
              <a:t>my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favorite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399192" y="6182232"/>
            <a:ext cx="734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season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439312" y="1821398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2" y="535538"/>
                </a:lnTo>
                <a:lnTo>
                  <a:pt x="64852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66355" y="18903"/>
                </a:moveTo>
                <a:lnTo>
                  <a:pt x="64853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6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535939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2" y="105981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535939">
                <a:moveTo>
                  <a:pt x="64853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3" y="54137"/>
                </a:lnTo>
                <a:lnTo>
                  <a:pt x="64853" y="23703"/>
                </a:lnTo>
                <a:close/>
              </a:path>
              <a:path w="111125" h="535939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267633" y="1347089"/>
            <a:ext cx="886460" cy="86677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i="1" spc="-25" dirty="0">
                <a:latin typeface="Calibri"/>
                <a:cs typeface="Calibri"/>
              </a:rPr>
              <a:t>my</a:t>
            </a:r>
            <a:endParaRPr sz="2000">
              <a:latin typeface="Calibri"/>
              <a:cs typeface="Calibri"/>
            </a:endParaRPr>
          </a:p>
          <a:p>
            <a:pPr marL="281305">
              <a:lnSpc>
                <a:spcPct val="100000"/>
              </a:lnSpc>
              <a:spcBef>
                <a:spcPts val="1019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510614" y="182139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2" y="535538"/>
                </a:lnTo>
                <a:lnTo>
                  <a:pt x="64852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55328" y="0"/>
                </a:moveTo>
                <a:lnTo>
                  <a:pt x="0" y="94848"/>
                </a:lnTo>
                <a:lnTo>
                  <a:pt x="1535" y="100680"/>
                </a:lnTo>
                <a:lnTo>
                  <a:pt x="10622" y="105981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535939">
                <a:moveTo>
                  <a:pt x="66355" y="18903"/>
                </a:moveTo>
                <a:lnTo>
                  <a:pt x="64853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535939">
                <a:moveTo>
                  <a:pt x="64853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3" y="54137"/>
                </a:lnTo>
                <a:lnTo>
                  <a:pt x="64853" y="23703"/>
                </a:lnTo>
                <a:close/>
              </a:path>
              <a:path w="111125" h="535939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4177953" y="1347089"/>
            <a:ext cx="1047750" cy="86677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i="1" spc="-10" dirty="0">
                <a:latin typeface="Calibri"/>
                <a:cs typeface="Calibri"/>
              </a:rPr>
              <a:t>favorite</a:t>
            </a:r>
            <a:endParaRPr sz="2000">
              <a:latin typeface="Calibri"/>
              <a:cs typeface="Calibri"/>
            </a:endParaRPr>
          </a:p>
          <a:p>
            <a:pPr marL="443230">
              <a:lnSpc>
                <a:spcPct val="100000"/>
              </a:lnSpc>
              <a:spcBef>
                <a:spcPts val="1019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563315" y="1821398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8" y="37807"/>
                </a:moveTo>
                <a:lnTo>
                  <a:pt x="45803" y="54135"/>
                </a:lnTo>
                <a:lnTo>
                  <a:pt x="45801" y="535538"/>
                </a:lnTo>
                <a:lnTo>
                  <a:pt x="64851" y="535538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535939">
                <a:moveTo>
                  <a:pt x="66354" y="18903"/>
                </a:moveTo>
                <a:lnTo>
                  <a:pt x="64852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4" y="105981"/>
                </a:lnTo>
                <a:lnTo>
                  <a:pt x="109120" y="100680"/>
                </a:lnTo>
                <a:lnTo>
                  <a:pt x="110656" y="94848"/>
                </a:lnTo>
                <a:lnTo>
                  <a:pt x="66354" y="18903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7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535939">
                <a:moveTo>
                  <a:pt x="64852" y="18903"/>
                </a:moveTo>
                <a:lnTo>
                  <a:pt x="45802" y="18903"/>
                </a:lnTo>
                <a:lnTo>
                  <a:pt x="45802" y="54137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535939">
                <a:moveTo>
                  <a:pt x="64852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535939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236523" y="1347089"/>
            <a:ext cx="1033780" cy="86677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i="1" spc="-10" dirty="0">
                <a:latin typeface="Calibri"/>
                <a:cs typeface="Calibri"/>
              </a:rPr>
              <a:t>season</a:t>
            </a:r>
            <a:endParaRPr sz="2000">
              <a:latin typeface="Calibri"/>
              <a:cs typeface="Calibri"/>
            </a:endParaRPr>
          </a:p>
          <a:p>
            <a:pPr marL="429259">
              <a:lnSpc>
                <a:spcPct val="100000"/>
              </a:lnSpc>
              <a:spcBef>
                <a:spcPts val="1019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1399" y="1821399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7" y="37806"/>
                </a:moveTo>
                <a:lnTo>
                  <a:pt x="45802" y="54135"/>
                </a:lnTo>
                <a:lnTo>
                  <a:pt x="45801" y="535538"/>
                </a:lnTo>
                <a:lnTo>
                  <a:pt x="64851" y="535538"/>
                </a:lnTo>
                <a:lnTo>
                  <a:pt x="64852" y="54135"/>
                </a:lnTo>
                <a:lnTo>
                  <a:pt x="55327" y="37806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8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7"/>
                </a:lnTo>
                <a:lnTo>
                  <a:pt x="45802" y="54135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535939">
                <a:moveTo>
                  <a:pt x="66354" y="18903"/>
                </a:moveTo>
                <a:lnTo>
                  <a:pt x="64852" y="18903"/>
                </a:lnTo>
                <a:lnTo>
                  <a:pt x="64852" y="54135"/>
                </a:lnTo>
                <a:lnTo>
                  <a:pt x="94200" y="104447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8"/>
                </a:lnTo>
                <a:lnTo>
                  <a:pt x="66354" y="18903"/>
                </a:lnTo>
                <a:close/>
              </a:path>
              <a:path w="111125" h="535939">
                <a:moveTo>
                  <a:pt x="64852" y="18903"/>
                </a:moveTo>
                <a:lnTo>
                  <a:pt x="45802" y="18903"/>
                </a:lnTo>
                <a:lnTo>
                  <a:pt x="45802" y="54135"/>
                </a:lnTo>
                <a:lnTo>
                  <a:pt x="55327" y="37806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535939">
                <a:moveTo>
                  <a:pt x="64852" y="23703"/>
                </a:moveTo>
                <a:lnTo>
                  <a:pt x="63554" y="23703"/>
                </a:lnTo>
                <a:lnTo>
                  <a:pt x="55327" y="37806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535939">
                <a:moveTo>
                  <a:pt x="63554" y="23703"/>
                </a:moveTo>
                <a:lnTo>
                  <a:pt x="47100" y="23703"/>
                </a:lnTo>
                <a:lnTo>
                  <a:pt x="55327" y="37806"/>
                </a:lnTo>
                <a:lnTo>
                  <a:pt x="63554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608400" y="1381378"/>
            <a:ext cx="734060" cy="83248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000" i="1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905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80722" y="6166993"/>
            <a:ext cx="184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871110" y="2709543"/>
            <a:ext cx="2327275" cy="3480435"/>
            <a:chOff x="6871110" y="2996690"/>
            <a:chExt cx="2327275" cy="3480435"/>
          </a:xfrm>
        </p:grpSpPr>
        <p:sp>
          <p:nvSpPr>
            <p:cNvPr id="106" name="object 106"/>
            <p:cNvSpPr/>
            <p:nvPr/>
          </p:nvSpPr>
          <p:spPr>
            <a:xfrm>
              <a:off x="6871110" y="4057185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5"/>
                  </a:lnTo>
                  <a:lnTo>
                    <a:pt x="593324" y="10623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0" y="64853"/>
                  </a:lnTo>
                  <a:lnTo>
                    <a:pt x="594860" y="94200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0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2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0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499" y="55328"/>
                  </a:lnTo>
                  <a:lnTo>
                    <a:pt x="675604" y="47100"/>
                  </a:lnTo>
                  <a:lnTo>
                    <a:pt x="680402" y="47100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4458" y="3788736"/>
              <a:ext cx="427376" cy="2921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2825" y="3354934"/>
              <a:ext cx="335211" cy="2048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063" y="3669550"/>
              <a:ext cx="165353" cy="17399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6063" y="3901969"/>
              <a:ext cx="165353" cy="1739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6063" y="4134388"/>
              <a:ext cx="165353" cy="1739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063" y="4366807"/>
              <a:ext cx="165353" cy="17399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2419" y="5378146"/>
              <a:ext cx="334030" cy="22426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8601" y="5158276"/>
              <a:ext cx="165353" cy="15719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365490"/>
              <a:ext cx="165353" cy="15719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572706"/>
              <a:ext cx="165353" cy="1571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601" y="5779922"/>
              <a:ext cx="165353" cy="15719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562910" y="5075934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690463" y="6032494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0169" y="6146438"/>
              <a:ext cx="236000" cy="27816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3681" y="4796300"/>
              <a:ext cx="327651" cy="19883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697925" y="4648946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70373" y="3576035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97925" y="2996690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4"/>
                  </a:lnTo>
                  <a:lnTo>
                    <a:pt x="64852" y="579344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8455" y="3119967"/>
              <a:ext cx="197915" cy="17289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937910" y="4063583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5" y="1535"/>
                  </a:lnTo>
                  <a:lnTo>
                    <a:pt x="593324" y="10622"/>
                  </a:lnTo>
                  <a:lnTo>
                    <a:pt x="594860" y="16455"/>
                  </a:lnTo>
                  <a:lnTo>
                    <a:pt x="645172" y="45803"/>
                  </a:lnTo>
                  <a:lnTo>
                    <a:pt x="680402" y="45803"/>
                  </a:lnTo>
                  <a:lnTo>
                    <a:pt x="680402" y="64853"/>
                  </a:lnTo>
                  <a:lnTo>
                    <a:pt x="645170" y="64853"/>
                  </a:lnTo>
                  <a:lnTo>
                    <a:pt x="594860" y="94200"/>
                  </a:lnTo>
                  <a:lnTo>
                    <a:pt x="593324" y="100034"/>
                  </a:lnTo>
                  <a:lnTo>
                    <a:pt x="598625" y="109122"/>
                  </a:lnTo>
                  <a:lnTo>
                    <a:pt x="604459" y="110656"/>
                  </a:lnTo>
                  <a:lnTo>
                    <a:pt x="682977" y="64853"/>
                  </a:lnTo>
                  <a:lnTo>
                    <a:pt x="680402" y="64853"/>
                  </a:lnTo>
                  <a:lnTo>
                    <a:pt x="682980" y="64852"/>
                  </a:lnTo>
                  <a:lnTo>
                    <a:pt x="699306" y="55328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499" y="55328"/>
                  </a:moveTo>
                  <a:lnTo>
                    <a:pt x="645170" y="64853"/>
                  </a:lnTo>
                  <a:lnTo>
                    <a:pt x="680402" y="64853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0" y="45802"/>
                  </a:move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2" y="45803"/>
                  </a:lnTo>
                  <a:lnTo>
                    <a:pt x="0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2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0"/>
                  </a:lnTo>
                  <a:close/>
                </a:path>
                <a:path w="699770" h="111125">
                  <a:moveTo>
                    <a:pt x="645172" y="45803"/>
                  </a:moveTo>
                  <a:lnTo>
                    <a:pt x="661499" y="55328"/>
                  </a:lnTo>
                  <a:lnTo>
                    <a:pt x="675604" y="47100"/>
                  </a:lnTo>
                  <a:lnTo>
                    <a:pt x="680402" y="47100"/>
                  </a:lnTo>
                  <a:lnTo>
                    <a:pt x="680402" y="45803"/>
                  </a:lnTo>
                  <a:lnTo>
                    <a:pt x="645172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1258" y="3795133"/>
              <a:ext cx="427376" cy="29217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9625" y="3361333"/>
              <a:ext cx="335211" cy="20482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42864" y="3675947"/>
              <a:ext cx="165353" cy="17399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42864" y="3908366"/>
              <a:ext cx="165353" cy="17399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2864" y="4140786"/>
              <a:ext cx="165353" cy="17399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2864" y="4373205"/>
              <a:ext cx="165353" cy="17399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219" y="5384544"/>
              <a:ext cx="334030" cy="22426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35401" y="5164673"/>
              <a:ext cx="165353" cy="15719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5401" y="5371889"/>
              <a:ext cx="165353" cy="15719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5401" y="5579105"/>
              <a:ext cx="165353" cy="15719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5401" y="5786319"/>
              <a:ext cx="165353" cy="15719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629710" y="5082332"/>
              <a:ext cx="365760" cy="956944"/>
            </a:xfrm>
            <a:custGeom>
              <a:avLst/>
              <a:gdLst/>
              <a:ahLst/>
              <a:cxnLst/>
              <a:rect l="l" t="t" r="r" b="b"/>
              <a:pathLst>
                <a:path w="365759" h="956945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8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1" y="956604"/>
                  </a:lnTo>
                  <a:lnTo>
                    <a:pt x="37232" y="951813"/>
                  </a:lnTo>
                  <a:lnTo>
                    <a:pt x="17855" y="938748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6100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757263" y="6038892"/>
              <a:ext cx="111125" cy="438150"/>
            </a:xfrm>
            <a:custGeom>
              <a:avLst/>
              <a:gdLst/>
              <a:ahLst/>
              <a:cxnLst/>
              <a:rect l="l" t="t" r="r" b="b"/>
              <a:pathLst>
                <a:path w="111125" h="4381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438107"/>
                  </a:lnTo>
                  <a:lnTo>
                    <a:pt x="64852" y="438107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438150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43815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438150">
                  <a:moveTo>
                    <a:pt x="64853" y="23703"/>
                  </a:moveTo>
                  <a:lnTo>
                    <a:pt x="47100" y="23703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438150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438150">
                  <a:moveTo>
                    <a:pt x="47100" y="23703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6969" y="6152836"/>
              <a:ext cx="236000" cy="27816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0481" y="4802697"/>
              <a:ext cx="327651" cy="198836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764726" y="4655345"/>
              <a:ext cx="111125" cy="427355"/>
            </a:xfrm>
            <a:custGeom>
              <a:avLst/>
              <a:gdLst/>
              <a:ahLst/>
              <a:cxnLst/>
              <a:rect l="l" t="t" r="r" b="b"/>
              <a:pathLst>
                <a:path w="111125" h="427354">
                  <a:moveTo>
                    <a:pt x="55327" y="37807"/>
                  </a:moveTo>
                  <a:lnTo>
                    <a:pt x="45803" y="54135"/>
                  </a:lnTo>
                  <a:lnTo>
                    <a:pt x="45802" y="426987"/>
                  </a:lnTo>
                  <a:lnTo>
                    <a:pt x="64852" y="426987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427354">
                  <a:moveTo>
                    <a:pt x="55327" y="0"/>
                  </a:moveTo>
                  <a:lnTo>
                    <a:pt x="0" y="94848"/>
                  </a:lnTo>
                  <a:lnTo>
                    <a:pt x="1533" y="100680"/>
                  </a:lnTo>
                  <a:lnTo>
                    <a:pt x="10621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4273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5" y="94847"/>
                  </a:lnTo>
                  <a:lnTo>
                    <a:pt x="66354" y="18903"/>
                  </a:lnTo>
                  <a:close/>
                </a:path>
                <a:path w="111125" h="4273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427354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427354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637173" y="358243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764725" y="3003088"/>
              <a:ext cx="111125" cy="579755"/>
            </a:xfrm>
            <a:custGeom>
              <a:avLst/>
              <a:gdLst/>
              <a:ahLst/>
              <a:cxnLst/>
              <a:rect l="l" t="t" r="r" b="b"/>
              <a:pathLst>
                <a:path w="111125" h="57975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79343"/>
                  </a:lnTo>
                  <a:lnTo>
                    <a:pt x="64852" y="579343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79754">
                  <a:moveTo>
                    <a:pt x="55327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79754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4" y="18903"/>
                  </a:lnTo>
                  <a:close/>
                </a:path>
                <a:path w="111125" h="57975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7975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7975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5255" y="3126364"/>
              <a:ext cx="197915" cy="172897"/>
            </a:xfrm>
            <a:prstGeom prst="rect">
              <a:avLst/>
            </a:prstGeom>
          </p:spPr>
        </p:pic>
      </p:grpSp>
      <p:pic>
        <p:nvPicPr>
          <p:cNvPr id="146" name="object 14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12503" y="2405714"/>
            <a:ext cx="347413" cy="245687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7620580" y="181911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55327" y="37805"/>
                </a:moveTo>
                <a:lnTo>
                  <a:pt x="45802" y="54134"/>
                </a:lnTo>
                <a:lnTo>
                  <a:pt x="45801" y="535537"/>
                </a:lnTo>
                <a:lnTo>
                  <a:pt x="64851" y="535537"/>
                </a:lnTo>
                <a:lnTo>
                  <a:pt x="64852" y="54134"/>
                </a:lnTo>
                <a:lnTo>
                  <a:pt x="55327" y="37805"/>
                </a:lnTo>
                <a:close/>
              </a:path>
              <a:path w="111125" h="535939">
                <a:moveTo>
                  <a:pt x="55327" y="0"/>
                </a:moveTo>
                <a:lnTo>
                  <a:pt x="0" y="94847"/>
                </a:lnTo>
                <a:lnTo>
                  <a:pt x="1534" y="100680"/>
                </a:lnTo>
                <a:lnTo>
                  <a:pt x="10622" y="105981"/>
                </a:lnTo>
                <a:lnTo>
                  <a:pt x="16454" y="104446"/>
                </a:lnTo>
                <a:lnTo>
                  <a:pt x="45802" y="54134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535939">
                <a:moveTo>
                  <a:pt x="66354" y="18903"/>
                </a:moveTo>
                <a:lnTo>
                  <a:pt x="64852" y="18903"/>
                </a:lnTo>
                <a:lnTo>
                  <a:pt x="64852" y="54134"/>
                </a:lnTo>
                <a:lnTo>
                  <a:pt x="94200" y="104446"/>
                </a:lnTo>
                <a:lnTo>
                  <a:pt x="100032" y="105981"/>
                </a:lnTo>
                <a:lnTo>
                  <a:pt x="109120" y="100680"/>
                </a:lnTo>
                <a:lnTo>
                  <a:pt x="110655" y="94847"/>
                </a:lnTo>
                <a:lnTo>
                  <a:pt x="66354" y="18903"/>
                </a:lnTo>
                <a:close/>
              </a:path>
              <a:path w="111125" h="535939">
                <a:moveTo>
                  <a:pt x="64852" y="18903"/>
                </a:moveTo>
                <a:lnTo>
                  <a:pt x="45802" y="18903"/>
                </a:lnTo>
                <a:lnTo>
                  <a:pt x="45802" y="54134"/>
                </a:lnTo>
                <a:lnTo>
                  <a:pt x="55327" y="37805"/>
                </a:lnTo>
                <a:lnTo>
                  <a:pt x="47100" y="23702"/>
                </a:lnTo>
                <a:lnTo>
                  <a:pt x="64852" y="23702"/>
                </a:lnTo>
                <a:lnTo>
                  <a:pt x="64852" y="18903"/>
                </a:lnTo>
                <a:close/>
              </a:path>
              <a:path w="111125" h="535939">
                <a:moveTo>
                  <a:pt x="64852" y="23702"/>
                </a:moveTo>
                <a:lnTo>
                  <a:pt x="63554" y="23702"/>
                </a:lnTo>
                <a:lnTo>
                  <a:pt x="55327" y="37805"/>
                </a:lnTo>
                <a:lnTo>
                  <a:pt x="64852" y="54134"/>
                </a:lnTo>
                <a:lnTo>
                  <a:pt x="64852" y="23702"/>
                </a:lnTo>
                <a:close/>
              </a:path>
              <a:path w="111125" h="535939">
                <a:moveTo>
                  <a:pt x="63554" y="23702"/>
                </a:moveTo>
                <a:lnTo>
                  <a:pt x="47100" y="23702"/>
                </a:lnTo>
                <a:lnTo>
                  <a:pt x="55327" y="37805"/>
                </a:lnTo>
                <a:lnTo>
                  <a:pt x="63554" y="2370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7358661" y="1378330"/>
            <a:ext cx="972819" cy="83248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000" i="1" spc="-10" dirty="0">
                <a:latin typeface="Calibri"/>
                <a:cs typeface="Calibri"/>
              </a:rPr>
              <a:t>spring</a:t>
            </a:r>
            <a:endParaRPr sz="2000">
              <a:latin typeface="Calibri"/>
              <a:cs typeface="Calibri"/>
            </a:endParaRPr>
          </a:p>
          <a:p>
            <a:pPr marL="368300">
              <a:lnSpc>
                <a:spcPct val="100000"/>
              </a:lnSpc>
              <a:spcBef>
                <a:spcPts val="905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8679303" y="1844314"/>
            <a:ext cx="347980" cy="814069"/>
            <a:chOff x="8679303" y="2131461"/>
            <a:chExt cx="347980" cy="814069"/>
          </a:xfrm>
        </p:grpSpPr>
        <p:pic>
          <p:nvPicPr>
            <p:cNvPr id="150" name="object 1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79303" y="2699260"/>
              <a:ext cx="347413" cy="245687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799082" y="2131461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1" y="535538"/>
                  </a:lnTo>
                  <a:lnTo>
                    <a:pt x="64851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2"/>
                  </a:lnTo>
                  <a:lnTo>
                    <a:pt x="16454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45802" y="18903"/>
                  </a:lnTo>
                  <a:lnTo>
                    <a:pt x="64852" y="18905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45802" y="18903"/>
                  </a:move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5"/>
                  </a:lnTo>
                  <a:lnTo>
                    <a:pt x="45802" y="18903"/>
                  </a:lnTo>
                  <a:close/>
                </a:path>
                <a:path w="111125" h="535939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8422188" y="6163944"/>
            <a:ext cx="661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spring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8631176" y="1409573"/>
            <a:ext cx="878840" cy="82550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i="1" spc="-20" dirty="0">
                <a:latin typeface="Calibri"/>
                <a:cs typeface="Calibri"/>
              </a:rPr>
              <a:t>&lt;/s&gt;</a:t>
            </a:r>
            <a:endParaRPr sz="200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880"/>
              </a:spcBef>
            </a:pP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sample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9914890" cy="13544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fun!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text,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 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style.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Obama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speeches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1684" y="6143244"/>
            <a:ext cx="7624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spc="36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https://medium.com/@samim/obama-rnn-machine-generated-political-speeches-c8abd18a2ea0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7937" y="3786956"/>
            <a:ext cx="8066405" cy="1503045"/>
            <a:chOff x="2147937" y="3786956"/>
            <a:chExt cx="8066405" cy="15030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937" y="3786956"/>
              <a:ext cx="8066072" cy="1376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0420" y="4832429"/>
              <a:ext cx="5685790" cy="457200"/>
            </a:xfrm>
            <a:custGeom>
              <a:avLst/>
              <a:gdLst/>
              <a:ahLst/>
              <a:cxnLst/>
              <a:rect l="l" t="t" r="r" b="b"/>
              <a:pathLst>
                <a:path w="5685790" h="457200">
                  <a:moveTo>
                    <a:pt x="568561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5685614" y="457199"/>
                  </a:lnTo>
                  <a:lnTo>
                    <a:pt x="5685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6791" y="2006540"/>
            <a:ext cx="3016194" cy="13403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9914890" cy="13544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fun!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text,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 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style.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Harry</a:t>
            </a:r>
            <a:r>
              <a:rPr sz="2400" i="1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Potter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138" y="6143244"/>
            <a:ext cx="7586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spc="185" dirty="0">
                <a:latin typeface="Calibri"/>
                <a:cs typeface="Calibri"/>
              </a:rPr>
              <a:t> 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https://medium.com/deep-</a:t>
            </a:r>
            <a:r>
              <a:rPr sz="1400" u="sng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writing/harry-</a:t>
            </a:r>
            <a:r>
              <a:rPr sz="14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potter-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written-</a:t>
            </a:r>
            <a:r>
              <a:rPr sz="14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by-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artificial-intelligence-8a9431803da6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2449" y="3564811"/>
            <a:ext cx="7465228" cy="22891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6915" y="1998921"/>
            <a:ext cx="2785729" cy="131843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5" dirty="0"/>
              <a:t> </a:t>
            </a:r>
            <a:r>
              <a:rPr dirty="0"/>
              <a:t>text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9914890" cy="13544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fun!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text,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 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style.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 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recipes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9365" y="6143244"/>
            <a:ext cx="449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https://gist.github.com/nylki/1efbaa36635956d35bcc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5381" y="2009964"/>
            <a:ext cx="7898130" cy="4173220"/>
            <a:chOff x="2145381" y="2009964"/>
            <a:chExt cx="7898130" cy="41732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381" y="2925682"/>
              <a:ext cx="7898061" cy="3257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1878" y="2009964"/>
              <a:ext cx="2745397" cy="1319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Generating</a:t>
            </a:r>
            <a:r>
              <a:rPr spc="-30" dirty="0"/>
              <a:t> </a:t>
            </a:r>
            <a:r>
              <a:rPr dirty="0"/>
              <a:t>text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</a:t>
            </a:r>
            <a:r>
              <a:rPr dirty="0"/>
              <a:t>Language</a:t>
            </a:r>
            <a:r>
              <a:rPr spc="-10" dirty="0"/>
              <a:t> 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44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075435"/>
            <a:ext cx="9754235" cy="13544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fun!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text,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 text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style.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paint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color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names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5759" y="6400291"/>
            <a:ext cx="6169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36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http://aiweirdness.com/post/160776374467/new-</a:t>
            </a:r>
            <a:r>
              <a:rPr sz="12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paint-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colors-</a:t>
            </a:r>
            <a:r>
              <a:rPr sz="12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invented-</a:t>
            </a:r>
            <a:r>
              <a:rPr sz="1200" u="sng" spc="-25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by-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neural-network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8743" y="2753418"/>
            <a:ext cx="2389062" cy="2677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8735" y="2763636"/>
            <a:ext cx="2532525" cy="2677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6293" y="5791200"/>
            <a:ext cx="10717530" cy="46228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B050"/>
                </a:solidFill>
                <a:latin typeface="Calibri"/>
                <a:cs typeface="Calibri"/>
              </a:rPr>
              <a:t>character-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level</a:t>
            </a:r>
            <a:r>
              <a:rPr sz="24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RNN-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LM</a:t>
            </a:r>
            <a:r>
              <a:rPr sz="2400" spc="-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(predicts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character</a:t>
            </a:r>
            <a:r>
              <a:rPr sz="2400" spc="-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next)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Evaluating</a:t>
            </a:r>
            <a:r>
              <a:rPr spc="-45" dirty="0"/>
              <a:t> </a:t>
            </a:r>
            <a:r>
              <a:rPr dirty="0"/>
              <a:t>Language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952" y="1099820"/>
            <a:ext cx="8554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standard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evaluation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metric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perplexity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952" y="3882644"/>
            <a:ext cx="7343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exponential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the </a:t>
            </a:r>
            <a:r>
              <a:rPr sz="2400" spc="-10" dirty="0">
                <a:latin typeface="Calibri"/>
                <a:cs typeface="Calibri"/>
              </a:rPr>
              <a:t>cross-</a:t>
            </a:r>
            <a:r>
              <a:rPr sz="2400" dirty="0">
                <a:latin typeface="Calibri"/>
                <a:cs typeface="Calibri"/>
              </a:rPr>
              <a:t>entropy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813" y="3882644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4916" y="2941901"/>
            <a:ext cx="3829050" cy="287655"/>
          </a:xfrm>
          <a:custGeom>
            <a:avLst/>
            <a:gdLst/>
            <a:ahLst/>
            <a:cxnLst/>
            <a:rect l="l" t="t" r="r" b="b"/>
            <a:pathLst>
              <a:path w="3829050" h="287655">
                <a:moveTo>
                  <a:pt x="3828932" y="4"/>
                </a:moveTo>
                <a:lnTo>
                  <a:pt x="3822563" y="45429"/>
                </a:lnTo>
                <a:lnTo>
                  <a:pt x="3804829" y="84881"/>
                </a:lnTo>
                <a:lnTo>
                  <a:pt x="3777787" y="115991"/>
                </a:lnTo>
                <a:lnTo>
                  <a:pt x="3743494" y="136394"/>
                </a:lnTo>
                <a:lnTo>
                  <a:pt x="3704010" y="143720"/>
                </a:lnTo>
                <a:lnTo>
                  <a:pt x="2039388" y="143716"/>
                </a:lnTo>
                <a:lnTo>
                  <a:pt x="1999902" y="151043"/>
                </a:lnTo>
                <a:lnTo>
                  <a:pt x="1965610" y="171445"/>
                </a:lnTo>
                <a:lnTo>
                  <a:pt x="1938568" y="202556"/>
                </a:lnTo>
                <a:lnTo>
                  <a:pt x="1920834" y="242007"/>
                </a:lnTo>
                <a:lnTo>
                  <a:pt x="1914466" y="287433"/>
                </a:lnTo>
                <a:lnTo>
                  <a:pt x="1908097" y="242007"/>
                </a:lnTo>
                <a:lnTo>
                  <a:pt x="1890363" y="202556"/>
                </a:lnTo>
                <a:lnTo>
                  <a:pt x="1863321" y="171445"/>
                </a:lnTo>
                <a:lnTo>
                  <a:pt x="1829029" y="151043"/>
                </a:lnTo>
                <a:lnTo>
                  <a:pt x="1789544" y="143716"/>
                </a:lnTo>
                <a:lnTo>
                  <a:pt x="124921" y="143716"/>
                </a:lnTo>
                <a:lnTo>
                  <a:pt x="85436" y="136389"/>
                </a:lnTo>
                <a:lnTo>
                  <a:pt x="51144" y="115987"/>
                </a:lnTo>
                <a:lnTo>
                  <a:pt x="24102" y="84877"/>
                </a:lnTo>
                <a:lnTo>
                  <a:pt x="6368" y="45425"/>
                </a:lnTo>
                <a:lnTo>
                  <a:pt x="0" y="0"/>
                </a:lnTo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58840" y="2226564"/>
            <a:ext cx="7869555" cy="128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80760" marR="5080" indent="14414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Normalized</a:t>
            </a: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number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of </a:t>
            </a:r>
            <a:r>
              <a:rPr sz="2000" spc="-25" dirty="0">
                <a:solidFill>
                  <a:srgbClr val="FF30EE"/>
                </a:solidFill>
                <a:latin typeface="Calibri"/>
                <a:cs typeface="Calibri"/>
              </a:rPr>
              <a:t>words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Inverse</a:t>
            </a:r>
            <a:r>
              <a:rPr sz="20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probability</a:t>
            </a:r>
            <a:r>
              <a:rPr sz="20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corpus,</a:t>
            </a:r>
            <a:r>
              <a:rPr sz="20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according</a:t>
            </a:r>
            <a:r>
              <a:rPr sz="20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0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89429" y="2171625"/>
            <a:ext cx="586740" cy="243204"/>
          </a:xfrm>
          <a:custGeom>
            <a:avLst/>
            <a:gdLst/>
            <a:ahLst/>
            <a:cxnLst/>
            <a:rect l="l" t="t" r="r" b="b"/>
            <a:pathLst>
              <a:path w="586740" h="243205">
                <a:moveTo>
                  <a:pt x="74482" y="26638"/>
                </a:moveTo>
                <a:lnTo>
                  <a:pt x="67589" y="44396"/>
                </a:lnTo>
                <a:lnTo>
                  <a:pt x="579307" y="243034"/>
                </a:lnTo>
                <a:lnTo>
                  <a:pt x="586201" y="225275"/>
                </a:lnTo>
                <a:lnTo>
                  <a:pt x="74482" y="26638"/>
                </a:lnTo>
                <a:close/>
              </a:path>
              <a:path w="586740" h="243205">
                <a:moveTo>
                  <a:pt x="84823" y="0"/>
                </a:moveTo>
                <a:lnTo>
                  <a:pt x="0" y="7942"/>
                </a:lnTo>
                <a:lnTo>
                  <a:pt x="57249" y="71034"/>
                </a:lnTo>
                <a:lnTo>
                  <a:pt x="67589" y="44396"/>
                </a:lnTo>
                <a:lnTo>
                  <a:pt x="55749" y="39800"/>
                </a:lnTo>
                <a:lnTo>
                  <a:pt x="62642" y="22042"/>
                </a:lnTo>
                <a:lnTo>
                  <a:pt x="76267" y="22042"/>
                </a:lnTo>
                <a:lnTo>
                  <a:pt x="84823" y="0"/>
                </a:lnTo>
                <a:close/>
              </a:path>
              <a:path w="586740" h="243205">
                <a:moveTo>
                  <a:pt x="62642" y="22042"/>
                </a:moveTo>
                <a:lnTo>
                  <a:pt x="55749" y="39800"/>
                </a:lnTo>
                <a:lnTo>
                  <a:pt x="67589" y="44396"/>
                </a:lnTo>
                <a:lnTo>
                  <a:pt x="74482" y="26638"/>
                </a:lnTo>
                <a:lnTo>
                  <a:pt x="62642" y="22042"/>
                </a:lnTo>
                <a:close/>
              </a:path>
              <a:path w="586740" h="243205">
                <a:moveTo>
                  <a:pt x="76267" y="22042"/>
                </a:moveTo>
                <a:lnTo>
                  <a:pt x="62642" y="22042"/>
                </a:lnTo>
                <a:lnTo>
                  <a:pt x="74482" y="26638"/>
                </a:lnTo>
                <a:lnTo>
                  <a:pt x="76267" y="22042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6513" y="1967493"/>
            <a:ext cx="5826751" cy="7887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3911" y="3978992"/>
            <a:ext cx="519995" cy="2950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7303" y="4515728"/>
            <a:ext cx="6506998" cy="8372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00335" y="5937221"/>
            <a:ext cx="3588385" cy="46228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70"/>
              </a:spcBef>
            </a:pPr>
            <a:r>
              <a:rPr sz="2400" b="1" dirty="0">
                <a:solidFill>
                  <a:srgbClr val="00B050"/>
                </a:solidFill>
                <a:latin typeface="Calibri"/>
                <a:cs typeface="Calibri"/>
              </a:rPr>
              <a:t>Lower</a:t>
            </a:r>
            <a:r>
              <a:rPr sz="2400" b="1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perplexity</a:t>
            </a:r>
            <a:r>
              <a:rPr sz="2400" spc="-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better!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RNNs</a:t>
            </a:r>
            <a:r>
              <a:rPr spc="-25" dirty="0"/>
              <a:t> </a:t>
            </a:r>
            <a:r>
              <a:rPr dirty="0"/>
              <a:t>greatly</a:t>
            </a:r>
            <a:r>
              <a:rPr spc="-10" dirty="0"/>
              <a:t> </a:t>
            </a:r>
            <a:r>
              <a:rPr dirty="0"/>
              <a:t>improved</a:t>
            </a:r>
            <a:r>
              <a:rPr spc="-15" dirty="0"/>
              <a:t> </a:t>
            </a:r>
            <a:r>
              <a:rPr dirty="0"/>
              <a:t>perplexity</a:t>
            </a:r>
            <a:r>
              <a:rPr spc="-15" dirty="0"/>
              <a:t> </a:t>
            </a:r>
            <a:r>
              <a:rPr dirty="0"/>
              <a:t>over</a:t>
            </a:r>
            <a:r>
              <a:rPr spc="-10" dirty="0"/>
              <a:t> </a:t>
            </a:r>
            <a:r>
              <a:rPr dirty="0"/>
              <a:t>what</a:t>
            </a:r>
            <a:r>
              <a:rPr spc="-10" dirty="0"/>
              <a:t> </a:t>
            </a:r>
            <a:r>
              <a:rPr dirty="0"/>
              <a:t>came</a:t>
            </a:r>
            <a:r>
              <a:rPr spc="-10" dirty="0"/>
              <a:t> before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0773" y="1424155"/>
            <a:ext cx="7660640" cy="3281045"/>
            <a:chOff x="2710773" y="1424155"/>
            <a:chExt cx="7660640" cy="3281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773" y="1550715"/>
              <a:ext cx="7660204" cy="2892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16311" y="1438442"/>
              <a:ext cx="1075690" cy="3252470"/>
            </a:xfrm>
            <a:custGeom>
              <a:avLst/>
              <a:gdLst/>
              <a:ahLst/>
              <a:cxnLst/>
              <a:rect l="l" t="t" r="r" b="b"/>
              <a:pathLst>
                <a:path w="1075690" h="3252470">
                  <a:moveTo>
                    <a:pt x="0" y="0"/>
                  </a:moveTo>
                  <a:lnTo>
                    <a:pt x="1075267" y="0"/>
                  </a:lnTo>
                  <a:lnTo>
                    <a:pt x="1075267" y="3252091"/>
                  </a:lnTo>
                  <a:lnTo>
                    <a:pt x="0" y="325209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034440" y="1977435"/>
            <a:ext cx="570865" cy="76200"/>
          </a:xfrm>
          <a:custGeom>
            <a:avLst/>
            <a:gdLst/>
            <a:ahLst/>
            <a:cxnLst/>
            <a:rect l="l" t="t" r="r" b="b"/>
            <a:pathLst>
              <a:path w="570864" h="76200">
                <a:moveTo>
                  <a:pt x="553682" y="28221"/>
                </a:moveTo>
                <a:lnTo>
                  <a:pt x="506679" y="28221"/>
                </a:lnTo>
                <a:lnTo>
                  <a:pt x="507193" y="47265"/>
                </a:lnTo>
                <a:lnTo>
                  <a:pt x="494497" y="47608"/>
                </a:lnTo>
                <a:lnTo>
                  <a:pt x="495268" y="76172"/>
                </a:lnTo>
                <a:lnTo>
                  <a:pt x="570412" y="36029"/>
                </a:lnTo>
                <a:lnTo>
                  <a:pt x="553682" y="28221"/>
                </a:lnTo>
                <a:close/>
              </a:path>
              <a:path w="570864" h="76200">
                <a:moveTo>
                  <a:pt x="493983" y="28564"/>
                </a:moveTo>
                <a:lnTo>
                  <a:pt x="0" y="41897"/>
                </a:lnTo>
                <a:lnTo>
                  <a:pt x="514" y="60940"/>
                </a:lnTo>
                <a:lnTo>
                  <a:pt x="494497" y="47608"/>
                </a:lnTo>
                <a:lnTo>
                  <a:pt x="493983" y="28564"/>
                </a:lnTo>
                <a:close/>
              </a:path>
              <a:path w="570864" h="76200">
                <a:moveTo>
                  <a:pt x="506679" y="28221"/>
                </a:moveTo>
                <a:lnTo>
                  <a:pt x="493983" y="28564"/>
                </a:lnTo>
                <a:lnTo>
                  <a:pt x="494497" y="47608"/>
                </a:lnTo>
                <a:lnTo>
                  <a:pt x="507193" y="47265"/>
                </a:lnTo>
                <a:lnTo>
                  <a:pt x="506679" y="28221"/>
                </a:lnTo>
                <a:close/>
              </a:path>
              <a:path w="570864" h="76200">
                <a:moveTo>
                  <a:pt x="493212" y="0"/>
                </a:moveTo>
                <a:lnTo>
                  <a:pt x="493983" y="28564"/>
                </a:lnTo>
                <a:lnTo>
                  <a:pt x="506679" y="28221"/>
                </a:lnTo>
                <a:lnTo>
                  <a:pt x="553682" y="28221"/>
                </a:lnTo>
                <a:lnTo>
                  <a:pt x="493212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662" y="1848611"/>
            <a:ext cx="1815464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-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gram</a:t>
            </a:r>
            <a:r>
              <a:rPr sz="20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311785" marR="5080" indent="265430">
              <a:lnSpc>
                <a:spcPct val="100000"/>
              </a:lnSpc>
              <a:spcBef>
                <a:spcPts val="1535"/>
              </a:spcBef>
            </a:pP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Increasingly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r>
              <a:rPr sz="20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4634" y="2155797"/>
            <a:ext cx="76200" cy="2282190"/>
          </a:xfrm>
          <a:custGeom>
            <a:avLst/>
            <a:gdLst/>
            <a:ahLst/>
            <a:cxnLst/>
            <a:rect l="l" t="t" r="r" b="b"/>
            <a:pathLst>
              <a:path w="76200" h="2282190">
                <a:moveTo>
                  <a:pt x="28574" y="2205796"/>
                </a:moveTo>
                <a:lnTo>
                  <a:pt x="0" y="2205796"/>
                </a:lnTo>
                <a:lnTo>
                  <a:pt x="38100" y="2281996"/>
                </a:lnTo>
                <a:lnTo>
                  <a:pt x="69850" y="2218496"/>
                </a:lnTo>
                <a:lnTo>
                  <a:pt x="28575" y="2218496"/>
                </a:lnTo>
                <a:lnTo>
                  <a:pt x="28574" y="2205796"/>
                </a:lnTo>
                <a:close/>
              </a:path>
              <a:path w="76200" h="2282190">
                <a:moveTo>
                  <a:pt x="47623" y="0"/>
                </a:moveTo>
                <a:lnTo>
                  <a:pt x="28573" y="0"/>
                </a:lnTo>
                <a:lnTo>
                  <a:pt x="28575" y="2218496"/>
                </a:lnTo>
                <a:lnTo>
                  <a:pt x="47625" y="2218496"/>
                </a:lnTo>
                <a:lnTo>
                  <a:pt x="47623" y="0"/>
                </a:lnTo>
                <a:close/>
              </a:path>
              <a:path w="76200" h="2282190">
                <a:moveTo>
                  <a:pt x="76200" y="2205796"/>
                </a:moveTo>
                <a:lnTo>
                  <a:pt x="47624" y="2205796"/>
                </a:lnTo>
                <a:lnTo>
                  <a:pt x="47625" y="2218496"/>
                </a:lnTo>
                <a:lnTo>
                  <a:pt x="69850" y="2218496"/>
                </a:lnTo>
                <a:lnTo>
                  <a:pt x="76200" y="2205796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12241" y="4792979"/>
            <a:ext cx="759777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41035" marR="5080" indent="-1905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Perplexity</a:t>
            </a:r>
            <a:r>
              <a:rPr sz="2000" spc="-8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B050"/>
                </a:solidFill>
                <a:latin typeface="Calibri"/>
                <a:cs typeface="Calibri"/>
              </a:rPr>
              <a:t>improves </a:t>
            </a: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(lower</a:t>
            </a:r>
            <a:r>
              <a:rPr sz="2000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B050"/>
                </a:solidFill>
                <a:latin typeface="Calibri"/>
                <a:cs typeface="Calibri"/>
              </a:rPr>
              <a:t>better)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Source:</a:t>
            </a:r>
            <a:r>
              <a:rPr sz="1400" b="1" spc="38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https://research.fb.com/building-an-efficient-neural-language-model-</a:t>
            </a:r>
            <a:r>
              <a:rPr sz="1400" u="sng" spc="-2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over-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a-billion-words/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52386" y="1828765"/>
            <a:ext cx="76200" cy="2609215"/>
          </a:xfrm>
          <a:custGeom>
            <a:avLst/>
            <a:gdLst/>
            <a:ahLst/>
            <a:cxnLst/>
            <a:rect l="l" t="t" r="r" b="b"/>
            <a:pathLst>
              <a:path w="76200" h="2609215">
                <a:moveTo>
                  <a:pt x="0" y="2532692"/>
                </a:moveTo>
                <a:lnTo>
                  <a:pt x="37825" y="2609028"/>
                </a:lnTo>
                <a:lnTo>
                  <a:pt x="69843" y="2545562"/>
                </a:lnTo>
                <a:lnTo>
                  <a:pt x="47578" y="2545562"/>
                </a:lnTo>
                <a:lnTo>
                  <a:pt x="28529" y="2545494"/>
                </a:lnTo>
                <a:lnTo>
                  <a:pt x="28574" y="2532794"/>
                </a:lnTo>
                <a:lnTo>
                  <a:pt x="0" y="2532692"/>
                </a:lnTo>
                <a:close/>
              </a:path>
              <a:path w="76200" h="2609215">
                <a:moveTo>
                  <a:pt x="28574" y="2532794"/>
                </a:moveTo>
                <a:lnTo>
                  <a:pt x="28529" y="2545494"/>
                </a:lnTo>
                <a:lnTo>
                  <a:pt x="47578" y="2545562"/>
                </a:lnTo>
                <a:lnTo>
                  <a:pt x="47623" y="2532863"/>
                </a:lnTo>
                <a:lnTo>
                  <a:pt x="28574" y="2532794"/>
                </a:lnTo>
                <a:close/>
              </a:path>
              <a:path w="76200" h="2609215">
                <a:moveTo>
                  <a:pt x="47623" y="2532863"/>
                </a:moveTo>
                <a:lnTo>
                  <a:pt x="47578" y="2545562"/>
                </a:lnTo>
                <a:lnTo>
                  <a:pt x="69843" y="2545562"/>
                </a:lnTo>
                <a:lnTo>
                  <a:pt x="76198" y="2532965"/>
                </a:lnTo>
                <a:lnTo>
                  <a:pt x="47623" y="2532863"/>
                </a:lnTo>
                <a:close/>
              </a:path>
              <a:path w="76200" h="2609215">
                <a:moveTo>
                  <a:pt x="37665" y="0"/>
                </a:moveTo>
                <a:lnTo>
                  <a:pt x="28574" y="2532794"/>
                </a:lnTo>
                <a:lnTo>
                  <a:pt x="47623" y="2532863"/>
                </a:lnTo>
                <a:lnTo>
                  <a:pt x="56715" y="68"/>
                </a:lnTo>
                <a:lnTo>
                  <a:pt x="3766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8737" y="912208"/>
            <a:ext cx="6537325" cy="2792730"/>
            <a:chOff x="2708737" y="912208"/>
            <a:chExt cx="6537325" cy="279273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-25" dirty="0"/>
              <a:t> </a:t>
            </a:r>
            <a:r>
              <a:rPr dirty="0"/>
              <a:t>Problems</a:t>
            </a:r>
            <a:r>
              <a:rPr spc="-15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RNNs:</a:t>
            </a:r>
            <a:r>
              <a:rPr spc="-15" dirty="0"/>
              <a:t> </a:t>
            </a:r>
            <a:r>
              <a:rPr dirty="0"/>
              <a:t>Vanishing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Exploding</a:t>
            </a:r>
            <a:r>
              <a:rPr spc="-15" dirty="0"/>
              <a:t> </a:t>
            </a:r>
            <a:r>
              <a:rPr spc="-10" dirty="0"/>
              <a:t>Gradients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033" y="266700"/>
            <a:ext cx="4726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7C92"/>
                </a:solidFill>
                <a:latin typeface="Calibri"/>
                <a:cs typeface="Calibri"/>
              </a:rPr>
              <a:t>Vanishing</a:t>
            </a:r>
            <a:r>
              <a:rPr sz="3200" b="1" spc="-6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7C92"/>
                </a:solidFill>
                <a:latin typeface="Calibri"/>
                <a:cs typeface="Calibri"/>
              </a:rPr>
              <a:t>gradient</a:t>
            </a:r>
            <a:r>
              <a:rPr sz="3200" b="1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C92"/>
                </a:solidFill>
                <a:latin typeface="Calibri"/>
                <a:cs typeface="Calibri"/>
              </a:rPr>
              <a:t>intuition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1074" y="4201667"/>
            <a:ext cx="213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8737" y="821691"/>
            <a:ext cx="6684645" cy="3190240"/>
            <a:chOff x="2708737" y="821691"/>
            <a:chExt cx="6684645" cy="31902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36783" y="821702"/>
              <a:ext cx="4956810" cy="3190240"/>
            </a:xfrm>
            <a:custGeom>
              <a:avLst/>
              <a:gdLst/>
              <a:ahLst/>
              <a:cxnLst/>
              <a:rect l="l" t="t" r="r" b="b"/>
              <a:pathLst>
                <a:path w="4956809" h="3190240">
                  <a:moveTo>
                    <a:pt x="899261" y="1492275"/>
                  </a:moveTo>
                  <a:lnTo>
                    <a:pt x="0" y="1492275"/>
                  </a:lnTo>
                  <a:lnTo>
                    <a:pt x="0" y="3189744"/>
                  </a:lnTo>
                  <a:lnTo>
                    <a:pt x="899261" y="3189744"/>
                  </a:lnTo>
                  <a:lnTo>
                    <a:pt x="899261" y="1492275"/>
                  </a:lnTo>
                  <a:close/>
                </a:path>
                <a:path w="4956809" h="3190240">
                  <a:moveTo>
                    <a:pt x="4956403" y="0"/>
                  </a:moveTo>
                  <a:lnTo>
                    <a:pt x="4008221" y="0"/>
                  </a:lnTo>
                  <a:lnTo>
                    <a:pt x="4008221" y="445198"/>
                  </a:lnTo>
                  <a:lnTo>
                    <a:pt x="4956403" y="445198"/>
                  </a:lnTo>
                  <a:lnTo>
                    <a:pt x="495640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19101" y="1266893"/>
              <a:ext cx="8890" cy="1923414"/>
            </a:xfrm>
            <a:custGeom>
              <a:avLst/>
              <a:gdLst/>
              <a:ahLst/>
              <a:cxnLst/>
              <a:rect l="l" t="t" r="r" b="b"/>
              <a:pathLst>
                <a:path w="8890" h="1923414">
                  <a:moveTo>
                    <a:pt x="0" y="0"/>
                  </a:moveTo>
                  <a:lnTo>
                    <a:pt x="8309" y="1923224"/>
                  </a:lnTo>
                </a:path>
              </a:pathLst>
            </a:custGeom>
            <a:ln w="1905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6047" y="2876000"/>
              <a:ext cx="3651250" cy="571500"/>
            </a:xfrm>
            <a:custGeom>
              <a:avLst/>
              <a:gdLst/>
              <a:ahLst/>
              <a:cxnLst/>
              <a:rect l="l" t="t" r="r" b="b"/>
              <a:pathLst>
                <a:path w="3651250" h="571500">
                  <a:moveTo>
                    <a:pt x="571021" y="0"/>
                  </a:moveTo>
                  <a:lnTo>
                    <a:pt x="0" y="286706"/>
                  </a:lnTo>
                  <a:lnTo>
                    <a:pt x="571977" y="571500"/>
                  </a:lnTo>
                  <a:lnTo>
                    <a:pt x="571659" y="381158"/>
                  </a:lnTo>
                  <a:lnTo>
                    <a:pt x="476408" y="381158"/>
                  </a:lnTo>
                  <a:lnTo>
                    <a:pt x="476089" y="190660"/>
                  </a:lnTo>
                  <a:lnTo>
                    <a:pt x="571339" y="190500"/>
                  </a:lnTo>
                  <a:lnTo>
                    <a:pt x="571021" y="0"/>
                  </a:lnTo>
                  <a:close/>
                </a:path>
                <a:path w="3651250" h="571500">
                  <a:moveTo>
                    <a:pt x="571339" y="190500"/>
                  </a:moveTo>
                  <a:lnTo>
                    <a:pt x="476089" y="190660"/>
                  </a:lnTo>
                  <a:lnTo>
                    <a:pt x="476408" y="381158"/>
                  </a:lnTo>
                  <a:lnTo>
                    <a:pt x="571658" y="380999"/>
                  </a:lnTo>
                  <a:lnTo>
                    <a:pt x="571339" y="190500"/>
                  </a:lnTo>
                  <a:close/>
                </a:path>
                <a:path w="3651250" h="571500">
                  <a:moveTo>
                    <a:pt x="571658" y="380999"/>
                  </a:moveTo>
                  <a:lnTo>
                    <a:pt x="476408" y="381158"/>
                  </a:lnTo>
                  <a:lnTo>
                    <a:pt x="571659" y="381158"/>
                  </a:lnTo>
                  <a:lnTo>
                    <a:pt x="571658" y="380999"/>
                  </a:lnTo>
                  <a:close/>
                </a:path>
                <a:path w="3651250" h="571500">
                  <a:moveTo>
                    <a:pt x="3650639" y="185348"/>
                  </a:moveTo>
                  <a:lnTo>
                    <a:pt x="571339" y="190500"/>
                  </a:lnTo>
                  <a:lnTo>
                    <a:pt x="571658" y="380999"/>
                  </a:lnTo>
                  <a:lnTo>
                    <a:pt x="3650957" y="375848"/>
                  </a:lnTo>
                  <a:lnTo>
                    <a:pt x="3650639" y="185348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37146" y="4187064"/>
            <a:ext cx="732006" cy="64371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35124" y="4193923"/>
            <a:ext cx="554288" cy="54592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908626" y="4967732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Dropout</a:t>
            </a:r>
            <a:r>
              <a:rPr spc="-45" dirty="0"/>
              <a:t> </a:t>
            </a:r>
            <a:r>
              <a:rPr sz="2200" dirty="0">
                <a:solidFill>
                  <a:srgbClr val="008000"/>
                </a:solidFill>
              </a:rPr>
              <a:t>(Srivastava,</a:t>
            </a:r>
            <a:r>
              <a:rPr sz="2200" spc="-35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Hinton,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Krizhevsky,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Sutskever,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&amp;</a:t>
            </a:r>
            <a:r>
              <a:rPr sz="2200" spc="-30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Salakhutdinov</a:t>
            </a:r>
            <a:r>
              <a:rPr sz="2200" spc="-25" dirty="0">
                <a:solidFill>
                  <a:srgbClr val="008000"/>
                </a:solidFill>
              </a:rPr>
              <a:t> </a:t>
            </a:r>
            <a:r>
              <a:rPr sz="2200" dirty="0">
                <a:solidFill>
                  <a:srgbClr val="008000"/>
                </a:solidFill>
              </a:rPr>
              <a:t>2012/JMLR</a:t>
            </a:r>
            <a:r>
              <a:rPr sz="2200" spc="-25" dirty="0">
                <a:solidFill>
                  <a:srgbClr val="008000"/>
                </a:solidFill>
              </a:rPr>
              <a:t> </a:t>
            </a:r>
            <a:r>
              <a:rPr sz="2200" spc="-10" dirty="0">
                <a:solidFill>
                  <a:srgbClr val="008000"/>
                </a:solidFill>
              </a:rPr>
              <a:t>2014)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85034" y="1075435"/>
            <a:ext cx="2896235" cy="54571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During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698500" marR="165100" lvl="1" indent="-228600">
              <a:lnSpc>
                <a:spcPct val="100800"/>
              </a:lnSpc>
              <a:spcBef>
                <a:spcPts val="575"/>
              </a:spcBef>
              <a:buClr>
                <a:srgbClr val="007C92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time:</a:t>
            </a:r>
            <a:endParaRPr sz="2400">
              <a:latin typeface="Calibri"/>
              <a:cs typeface="Calibri"/>
            </a:endParaRPr>
          </a:p>
          <a:p>
            <a:pPr marL="1040765" marR="54610" lvl="2" indent="-228600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Randomly</a:t>
            </a:r>
            <a:r>
              <a:rPr sz="2000" spc="-25" dirty="0">
                <a:latin typeface="Calibri"/>
                <a:cs typeface="Calibri"/>
              </a:rPr>
              <a:t> set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007C92"/>
                </a:solidFill>
                <a:latin typeface="Cambria Math"/>
                <a:cs typeface="Cambria Math"/>
              </a:rPr>
              <a:t>𝑝 </a:t>
            </a:r>
            <a:r>
              <a:rPr sz="2000" dirty="0">
                <a:latin typeface="Calibri"/>
                <a:cs typeface="Calibri"/>
              </a:rPr>
              <a:t>“dropout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ratio” </a:t>
            </a:r>
            <a:r>
              <a:rPr sz="2000" dirty="0">
                <a:latin typeface="Calibri"/>
                <a:cs typeface="Calibri"/>
              </a:rPr>
              <a:t>(often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p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0.5 </a:t>
            </a:r>
            <a:r>
              <a:rPr sz="2000" dirty="0">
                <a:latin typeface="Calibri"/>
                <a:cs typeface="Calibri"/>
              </a:rPr>
              <a:t>except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p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20" dirty="0">
                <a:latin typeface="Calibri"/>
                <a:cs typeface="Calibri"/>
              </a:rPr>
              <a:t>0.15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 </a:t>
            </a:r>
            <a:r>
              <a:rPr sz="2000" spc="-10" dirty="0">
                <a:latin typeface="Calibri"/>
                <a:cs typeface="Calibri"/>
              </a:rPr>
              <a:t>layer) </a:t>
            </a:r>
            <a:r>
              <a:rPr sz="2000" dirty="0">
                <a:latin typeface="Calibri"/>
                <a:cs typeface="Calibri"/>
              </a:rPr>
              <a:t>via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dropout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mask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During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698500" marR="90170" lvl="1" indent="-228600">
              <a:lnSpc>
                <a:spcPct val="100000"/>
              </a:lnSpc>
              <a:spcBef>
                <a:spcPts val="625"/>
              </a:spcBef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Multiply</a:t>
            </a:r>
            <a:r>
              <a:rPr sz="2400" spc="-3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7C92"/>
                </a:solidFill>
                <a:latin typeface="Calibri"/>
                <a:cs typeface="Calibri"/>
              </a:rPr>
              <a:t>all </a:t>
            </a: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weights</a:t>
            </a:r>
            <a:r>
              <a:rPr sz="2400" spc="-1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C92"/>
                </a:solidFill>
                <a:latin typeface="Calibri"/>
                <a:cs typeface="Calibri"/>
              </a:rPr>
              <a:t>by</a:t>
            </a:r>
            <a:r>
              <a:rPr sz="2400" spc="-1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C92"/>
                </a:solidFill>
                <a:latin typeface="Cambria Math"/>
                <a:cs typeface="Cambria Math"/>
              </a:rPr>
              <a:t>1</a:t>
            </a:r>
            <a:r>
              <a:rPr sz="2400" spc="-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7C92"/>
                </a:solidFill>
                <a:latin typeface="Cambria Math"/>
                <a:cs typeface="Cambria Math"/>
              </a:rPr>
              <a:t>−</a:t>
            </a:r>
            <a:r>
              <a:rPr sz="2400" spc="-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400" spc="-50" dirty="0">
                <a:solidFill>
                  <a:srgbClr val="007C92"/>
                </a:solidFill>
                <a:latin typeface="Cambria Math"/>
                <a:cs typeface="Cambria Math"/>
              </a:rPr>
              <a:t>𝑝</a:t>
            </a:r>
            <a:endParaRPr sz="2400">
              <a:latin typeface="Cambria Math"/>
              <a:cs typeface="Cambria Math"/>
            </a:endParaRPr>
          </a:p>
          <a:p>
            <a:pPr marL="697865" lvl="1" indent="-227965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10" dirty="0">
                <a:latin typeface="Calibri"/>
                <a:cs typeface="Calibri"/>
              </a:rPr>
              <a:t> dropout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20934" y="2052697"/>
            <a:ext cx="1848485" cy="3635375"/>
            <a:chOff x="6820934" y="2052697"/>
            <a:chExt cx="1848485" cy="3635375"/>
          </a:xfrm>
        </p:grpSpPr>
        <p:sp>
          <p:nvSpPr>
            <p:cNvPr id="5" name="object 5"/>
            <p:cNvSpPr/>
            <p:nvPr/>
          </p:nvSpPr>
          <p:spPr>
            <a:xfrm>
              <a:off x="6853829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3" y="404952"/>
                  </a:lnTo>
                  <a:lnTo>
                    <a:pt x="394351" y="377920"/>
                  </a:lnTo>
                  <a:lnTo>
                    <a:pt x="422559" y="345156"/>
                  </a:lnTo>
                  <a:lnTo>
                    <a:pt x="443858" y="307551"/>
                  </a:lnTo>
                  <a:lnTo>
                    <a:pt x="457318" y="265996"/>
                  </a:lnTo>
                  <a:lnTo>
                    <a:pt x="462012" y="221380"/>
                  </a:lnTo>
                  <a:lnTo>
                    <a:pt x="457318" y="176764"/>
                  </a:lnTo>
                  <a:lnTo>
                    <a:pt x="443858" y="135209"/>
                  </a:lnTo>
                  <a:lnTo>
                    <a:pt x="422559" y="97604"/>
                  </a:lnTo>
                  <a:lnTo>
                    <a:pt x="394351" y="64840"/>
                  </a:lnTo>
                  <a:lnTo>
                    <a:pt x="360163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3829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2224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1" y="4497"/>
                  </a:lnTo>
                  <a:lnTo>
                    <a:pt x="141088" y="17397"/>
                  </a:lnTo>
                  <a:lnTo>
                    <a:pt x="101849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9" y="404954"/>
                  </a:lnTo>
                  <a:lnTo>
                    <a:pt x="141088" y="425365"/>
                  </a:lnTo>
                  <a:lnTo>
                    <a:pt x="184451" y="438264"/>
                  </a:lnTo>
                  <a:lnTo>
                    <a:pt x="231006" y="442762"/>
                  </a:lnTo>
                  <a:lnTo>
                    <a:pt x="277562" y="438264"/>
                  </a:lnTo>
                  <a:lnTo>
                    <a:pt x="320924" y="425365"/>
                  </a:lnTo>
                  <a:lnTo>
                    <a:pt x="360164" y="404954"/>
                  </a:lnTo>
                  <a:lnTo>
                    <a:pt x="394353" y="377921"/>
                  </a:lnTo>
                  <a:lnTo>
                    <a:pt x="422561" y="345157"/>
                  </a:lnTo>
                  <a:lnTo>
                    <a:pt x="443859" y="307552"/>
                  </a:lnTo>
                  <a:lnTo>
                    <a:pt x="457320" y="265997"/>
                  </a:lnTo>
                  <a:lnTo>
                    <a:pt x="462013" y="221381"/>
                  </a:lnTo>
                  <a:lnTo>
                    <a:pt x="457320" y="176765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1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2224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94101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8" y="404954"/>
                  </a:lnTo>
                  <a:lnTo>
                    <a:pt x="141088" y="425365"/>
                  </a:lnTo>
                  <a:lnTo>
                    <a:pt x="184450" y="438264"/>
                  </a:lnTo>
                  <a:lnTo>
                    <a:pt x="231006" y="442762"/>
                  </a:lnTo>
                  <a:lnTo>
                    <a:pt x="277562" y="438264"/>
                  </a:lnTo>
                  <a:lnTo>
                    <a:pt x="320924" y="425365"/>
                  </a:lnTo>
                  <a:lnTo>
                    <a:pt x="360163" y="404954"/>
                  </a:lnTo>
                  <a:lnTo>
                    <a:pt x="394351" y="377921"/>
                  </a:lnTo>
                  <a:lnTo>
                    <a:pt x="422559" y="345157"/>
                  </a:lnTo>
                  <a:lnTo>
                    <a:pt x="443858" y="307552"/>
                  </a:lnTo>
                  <a:lnTo>
                    <a:pt x="457318" y="265997"/>
                  </a:lnTo>
                  <a:lnTo>
                    <a:pt x="462012" y="221381"/>
                  </a:lnTo>
                  <a:lnTo>
                    <a:pt x="457318" y="176765"/>
                  </a:lnTo>
                  <a:lnTo>
                    <a:pt x="443858" y="135209"/>
                  </a:lnTo>
                  <a:lnTo>
                    <a:pt x="422559" y="97604"/>
                  </a:lnTo>
                  <a:lnTo>
                    <a:pt x="394351" y="64841"/>
                  </a:lnTo>
                  <a:lnTo>
                    <a:pt x="360163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94101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5629" y="2271394"/>
              <a:ext cx="899160" cy="1198880"/>
            </a:xfrm>
            <a:custGeom>
              <a:avLst/>
              <a:gdLst/>
              <a:ahLst/>
              <a:cxnLst/>
              <a:rect l="l" t="t" r="r" b="b"/>
              <a:pathLst>
                <a:path w="899159" h="1198879">
                  <a:moveTo>
                    <a:pt x="898575" y="1168857"/>
                  </a:moveTo>
                  <a:lnTo>
                    <a:pt x="895489" y="1144193"/>
                  </a:lnTo>
                  <a:lnTo>
                    <a:pt x="871613" y="950582"/>
                  </a:lnTo>
                  <a:lnTo>
                    <a:pt x="868426" y="941019"/>
                  </a:lnTo>
                  <a:lnTo>
                    <a:pt x="862025" y="933665"/>
                  </a:lnTo>
                  <a:lnTo>
                    <a:pt x="853351" y="929259"/>
                  </a:lnTo>
                  <a:lnTo>
                    <a:pt x="843292" y="928484"/>
                  </a:lnTo>
                  <a:lnTo>
                    <a:pt x="833729" y="931672"/>
                  </a:lnTo>
                  <a:lnTo>
                    <a:pt x="826376" y="938072"/>
                  </a:lnTo>
                  <a:lnTo>
                    <a:pt x="821969" y="946746"/>
                  </a:lnTo>
                  <a:lnTo>
                    <a:pt x="821194" y="956805"/>
                  </a:lnTo>
                  <a:lnTo>
                    <a:pt x="831291" y="1038669"/>
                  </a:lnTo>
                  <a:lnTo>
                    <a:pt x="40411" y="0"/>
                  </a:lnTo>
                  <a:lnTo>
                    <a:pt x="0" y="30772"/>
                  </a:lnTo>
                  <a:lnTo>
                    <a:pt x="729691" y="989114"/>
                  </a:lnTo>
                  <a:lnTo>
                    <a:pt x="723404" y="996251"/>
                  </a:lnTo>
                  <a:lnTo>
                    <a:pt x="720267" y="1005459"/>
                  </a:lnTo>
                  <a:lnTo>
                    <a:pt x="720801" y="1015187"/>
                  </a:lnTo>
                  <a:lnTo>
                    <a:pt x="725182" y="1024267"/>
                  </a:lnTo>
                  <a:lnTo>
                    <a:pt x="745083" y="1050518"/>
                  </a:lnTo>
                  <a:lnTo>
                    <a:pt x="714641" y="1037932"/>
                  </a:lnTo>
                  <a:lnTo>
                    <a:pt x="704748" y="1036002"/>
                  </a:lnTo>
                  <a:lnTo>
                    <a:pt x="695210" y="1037945"/>
                  </a:lnTo>
                  <a:lnTo>
                    <a:pt x="687095" y="1043330"/>
                  </a:lnTo>
                  <a:lnTo>
                    <a:pt x="681774" y="1051242"/>
                  </a:lnTo>
                  <a:lnTo>
                    <a:pt x="28346" y="779602"/>
                  </a:lnTo>
                  <a:lnTo>
                    <a:pt x="8851" y="826516"/>
                  </a:lnTo>
                  <a:lnTo>
                    <a:pt x="755523" y="1136904"/>
                  </a:lnTo>
                  <a:lnTo>
                    <a:pt x="673785" y="1147927"/>
                  </a:lnTo>
                  <a:lnTo>
                    <a:pt x="664248" y="1151229"/>
                  </a:lnTo>
                  <a:lnTo>
                    <a:pt x="656971" y="1157706"/>
                  </a:lnTo>
                  <a:lnTo>
                    <a:pt x="652665" y="1166431"/>
                  </a:lnTo>
                  <a:lnTo>
                    <a:pt x="652005" y="1176502"/>
                  </a:lnTo>
                  <a:lnTo>
                    <a:pt x="655307" y="1186027"/>
                  </a:lnTo>
                  <a:lnTo>
                    <a:pt x="661784" y="1193304"/>
                  </a:lnTo>
                  <a:lnTo>
                    <a:pt x="670509" y="1197622"/>
                  </a:lnTo>
                  <a:lnTo>
                    <a:pt x="680567" y="1198270"/>
                  </a:lnTo>
                  <a:lnTo>
                    <a:pt x="868146" y="1172959"/>
                  </a:lnTo>
                  <a:lnTo>
                    <a:pt x="898448" y="1168882"/>
                  </a:lnTo>
                  <a:lnTo>
                    <a:pt x="898575" y="1168857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2224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1" y="4497"/>
                  </a:lnTo>
                  <a:lnTo>
                    <a:pt x="141088" y="17397"/>
                  </a:lnTo>
                  <a:lnTo>
                    <a:pt x="101849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9" y="404952"/>
                  </a:lnTo>
                  <a:lnTo>
                    <a:pt x="141088" y="425364"/>
                  </a:lnTo>
                  <a:lnTo>
                    <a:pt x="184451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2224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02820" y="3426553"/>
              <a:ext cx="891540" cy="479425"/>
            </a:xfrm>
            <a:custGeom>
              <a:avLst/>
              <a:gdLst/>
              <a:ahLst/>
              <a:cxnLst/>
              <a:rect l="l" t="t" r="r" b="b"/>
              <a:pathLst>
                <a:path w="891540" h="479425">
                  <a:moveTo>
                    <a:pt x="751012" y="55801"/>
                  </a:moveTo>
                  <a:lnTo>
                    <a:pt x="0" y="433724"/>
                  </a:lnTo>
                  <a:lnTo>
                    <a:pt x="22834" y="479102"/>
                  </a:lnTo>
                  <a:lnTo>
                    <a:pt x="773848" y="101178"/>
                  </a:lnTo>
                  <a:lnTo>
                    <a:pt x="801326" y="58917"/>
                  </a:lnTo>
                  <a:lnTo>
                    <a:pt x="751012" y="55801"/>
                  </a:lnTo>
                  <a:close/>
                </a:path>
                <a:path w="891540" h="479425">
                  <a:moveTo>
                    <a:pt x="890914" y="13568"/>
                  </a:moveTo>
                  <a:lnTo>
                    <a:pt x="834937" y="13568"/>
                  </a:lnTo>
                  <a:lnTo>
                    <a:pt x="857771" y="58947"/>
                  </a:lnTo>
                  <a:lnTo>
                    <a:pt x="773848" y="101178"/>
                  </a:lnTo>
                  <a:lnTo>
                    <a:pt x="728887" y="170329"/>
                  </a:lnTo>
                  <a:lnTo>
                    <a:pt x="725171" y="179707"/>
                  </a:lnTo>
                  <a:lnTo>
                    <a:pt x="725334" y="189443"/>
                  </a:lnTo>
                  <a:lnTo>
                    <a:pt x="729136" y="198408"/>
                  </a:lnTo>
                  <a:lnTo>
                    <a:pt x="736337" y="205470"/>
                  </a:lnTo>
                  <a:lnTo>
                    <a:pt x="745713" y="209185"/>
                  </a:lnTo>
                  <a:lnTo>
                    <a:pt x="755449" y="209022"/>
                  </a:lnTo>
                  <a:lnTo>
                    <a:pt x="764414" y="205221"/>
                  </a:lnTo>
                  <a:lnTo>
                    <a:pt x="771476" y="198020"/>
                  </a:lnTo>
                  <a:lnTo>
                    <a:pt x="891386" y="13597"/>
                  </a:lnTo>
                  <a:lnTo>
                    <a:pt x="890914" y="13568"/>
                  </a:lnTo>
                  <a:close/>
                </a:path>
                <a:path w="891540" h="479425">
                  <a:moveTo>
                    <a:pt x="801326" y="58917"/>
                  </a:moveTo>
                  <a:lnTo>
                    <a:pt x="773848" y="101178"/>
                  </a:lnTo>
                  <a:lnTo>
                    <a:pt x="852482" y="61608"/>
                  </a:lnTo>
                  <a:lnTo>
                    <a:pt x="844786" y="61608"/>
                  </a:lnTo>
                  <a:lnTo>
                    <a:pt x="801326" y="58917"/>
                  </a:lnTo>
                  <a:close/>
                </a:path>
                <a:path w="891540" h="479425">
                  <a:moveTo>
                    <a:pt x="825061" y="22412"/>
                  </a:moveTo>
                  <a:lnTo>
                    <a:pt x="801326" y="58917"/>
                  </a:lnTo>
                  <a:lnTo>
                    <a:pt x="844786" y="61608"/>
                  </a:lnTo>
                  <a:lnTo>
                    <a:pt x="825061" y="22412"/>
                  </a:lnTo>
                  <a:close/>
                </a:path>
                <a:path w="891540" h="479425">
                  <a:moveTo>
                    <a:pt x="839387" y="22412"/>
                  </a:moveTo>
                  <a:lnTo>
                    <a:pt x="825061" y="22412"/>
                  </a:lnTo>
                  <a:lnTo>
                    <a:pt x="844786" y="61608"/>
                  </a:lnTo>
                  <a:lnTo>
                    <a:pt x="852482" y="61608"/>
                  </a:lnTo>
                  <a:lnTo>
                    <a:pt x="857771" y="58947"/>
                  </a:lnTo>
                  <a:lnTo>
                    <a:pt x="839387" y="22412"/>
                  </a:lnTo>
                  <a:close/>
                </a:path>
                <a:path w="891540" h="479425">
                  <a:moveTo>
                    <a:pt x="834937" y="13568"/>
                  </a:moveTo>
                  <a:lnTo>
                    <a:pt x="751012" y="55801"/>
                  </a:lnTo>
                  <a:lnTo>
                    <a:pt x="801326" y="58917"/>
                  </a:lnTo>
                  <a:lnTo>
                    <a:pt x="825061" y="22412"/>
                  </a:lnTo>
                  <a:lnTo>
                    <a:pt x="839387" y="22412"/>
                  </a:lnTo>
                  <a:lnTo>
                    <a:pt x="834937" y="13568"/>
                  </a:lnTo>
                  <a:close/>
                </a:path>
                <a:path w="891540" h="479425">
                  <a:moveTo>
                    <a:pt x="671829" y="0"/>
                  </a:moveTo>
                  <a:lnTo>
                    <a:pt x="661838" y="1380"/>
                  </a:lnTo>
                  <a:lnTo>
                    <a:pt x="653443" y="6314"/>
                  </a:lnTo>
                  <a:lnTo>
                    <a:pt x="647511" y="14036"/>
                  </a:lnTo>
                  <a:lnTo>
                    <a:pt x="644908" y="23780"/>
                  </a:lnTo>
                  <a:lnTo>
                    <a:pt x="646289" y="33772"/>
                  </a:lnTo>
                  <a:lnTo>
                    <a:pt x="651222" y="42167"/>
                  </a:lnTo>
                  <a:lnTo>
                    <a:pt x="658944" y="48099"/>
                  </a:lnTo>
                  <a:lnTo>
                    <a:pt x="668689" y="50702"/>
                  </a:lnTo>
                  <a:lnTo>
                    <a:pt x="751012" y="55801"/>
                  </a:lnTo>
                  <a:lnTo>
                    <a:pt x="834937" y="13568"/>
                  </a:lnTo>
                  <a:lnTo>
                    <a:pt x="890914" y="13568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42600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42600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84075" y="3440109"/>
              <a:ext cx="910590" cy="1237615"/>
            </a:xfrm>
            <a:custGeom>
              <a:avLst/>
              <a:gdLst/>
              <a:ahLst/>
              <a:cxnLst/>
              <a:rect l="l" t="t" r="r" b="b"/>
              <a:pathLst>
                <a:path w="910590" h="1237614">
                  <a:moveTo>
                    <a:pt x="850775" y="81521"/>
                  </a:moveTo>
                  <a:lnTo>
                    <a:pt x="804617" y="101785"/>
                  </a:lnTo>
                  <a:lnTo>
                    <a:pt x="0" y="1207559"/>
                  </a:lnTo>
                  <a:lnTo>
                    <a:pt x="41076" y="1237448"/>
                  </a:lnTo>
                  <a:lnTo>
                    <a:pt x="845694" y="131675"/>
                  </a:lnTo>
                  <a:lnTo>
                    <a:pt x="850775" y="81521"/>
                  </a:lnTo>
                  <a:close/>
                </a:path>
                <a:path w="910590" h="1237614">
                  <a:moveTo>
                    <a:pt x="907479" y="25816"/>
                  </a:moveTo>
                  <a:lnTo>
                    <a:pt x="859896" y="25816"/>
                  </a:lnTo>
                  <a:lnTo>
                    <a:pt x="900973" y="55706"/>
                  </a:lnTo>
                  <a:lnTo>
                    <a:pt x="845694" y="131675"/>
                  </a:lnTo>
                  <a:lnTo>
                    <a:pt x="837380" y="213735"/>
                  </a:lnTo>
                  <a:lnTo>
                    <a:pt x="838370" y="223773"/>
                  </a:lnTo>
                  <a:lnTo>
                    <a:pt x="842972" y="232354"/>
                  </a:lnTo>
                  <a:lnTo>
                    <a:pt x="850456" y="238584"/>
                  </a:lnTo>
                  <a:lnTo>
                    <a:pt x="860090" y="241566"/>
                  </a:lnTo>
                  <a:lnTo>
                    <a:pt x="870129" y="240577"/>
                  </a:lnTo>
                  <a:lnTo>
                    <a:pt x="878710" y="235975"/>
                  </a:lnTo>
                  <a:lnTo>
                    <a:pt x="884939" y="228491"/>
                  </a:lnTo>
                  <a:lnTo>
                    <a:pt x="887921" y="218856"/>
                  </a:lnTo>
                  <a:lnTo>
                    <a:pt x="907479" y="25816"/>
                  </a:lnTo>
                  <a:close/>
                </a:path>
                <a:path w="910590" h="1237614">
                  <a:moveTo>
                    <a:pt x="910094" y="0"/>
                  </a:moveTo>
                  <a:lnTo>
                    <a:pt x="708673" y="88426"/>
                  </a:lnTo>
                  <a:lnTo>
                    <a:pt x="700423" y="94228"/>
                  </a:lnTo>
                  <a:lnTo>
                    <a:pt x="695218" y="102457"/>
                  </a:lnTo>
                  <a:lnTo>
                    <a:pt x="693480" y="112038"/>
                  </a:lnTo>
                  <a:lnTo>
                    <a:pt x="695627" y="121893"/>
                  </a:lnTo>
                  <a:lnTo>
                    <a:pt x="701429" y="130143"/>
                  </a:lnTo>
                  <a:lnTo>
                    <a:pt x="709658" y="135348"/>
                  </a:lnTo>
                  <a:lnTo>
                    <a:pt x="719239" y="137087"/>
                  </a:lnTo>
                  <a:lnTo>
                    <a:pt x="729094" y="134941"/>
                  </a:lnTo>
                  <a:lnTo>
                    <a:pt x="804617" y="101785"/>
                  </a:lnTo>
                  <a:lnTo>
                    <a:pt x="859896" y="25816"/>
                  </a:lnTo>
                  <a:lnTo>
                    <a:pt x="907479" y="25816"/>
                  </a:lnTo>
                  <a:lnTo>
                    <a:pt x="910094" y="0"/>
                  </a:lnTo>
                  <a:close/>
                </a:path>
                <a:path w="910590" h="1237614">
                  <a:moveTo>
                    <a:pt x="876915" y="38200"/>
                  </a:moveTo>
                  <a:lnTo>
                    <a:pt x="855164" y="38200"/>
                  </a:lnTo>
                  <a:lnTo>
                    <a:pt x="890645" y="64018"/>
                  </a:lnTo>
                  <a:lnTo>
                    <a:pt x="850775" y="81521"/>
                  </a:lnTo>
                  <a:lnTo>
                    <a:pt x="845694" y="131675"/>
                  </a:lnTo>
                  <a:lnTo>
                    <a:pt x="900973" y="55706"/>
                  </a:lnTo>
                  <a:lnTo>
                    <a:pt x="876915" y="38200"/>
                  </a:lnTo>
                  <a:close/>
                </a:path>
                <a:path w="910590" h="1237614">
                  <a:moveTo>
                    <a:pt x="859896" y="25816"/>
                  </a:moveTo>
                  <a:lnTo>
                    <a:pt x="804617" y="101785"/>
                  </a:lnTo>
                  <a:lnTo>
                    <a:pt x="850775" y="81521"/>
                  </a:lnTo>
                  <a:lnTo>
                    <a:pt x="855164" y="38200"/>
                  </a:lnTo>
                  <a:lnTo>
                    <a:pt x="876915" y="38200"/>
                  </a:lnTo>
                  <a:lnTo>
                    <a:pt x="859896" y="25816"/>
                  </a:lnTo>
                  <a:close/>
                </a:path>
                <a:path w="910590" h="1237614">
                  <a:moveTo>
                    <a:pt x="855164" y="38200"/>
                  </a:moveTo>
                  <a:lnTo>
                    <a:pt x="850775" y="81521"/>
                  </a:lnTo>
                  <a:lnTo>
                    <a:pt x="890645" y="64018"/>
                  </a:lnTo>
                  <a:lnTo>
                    <a:pt x="855164" y="3820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33634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33634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72452" y="3440097"/>
              <a:ext cx="945515" cy="2024380"/>
            </a:xfrm>
            <a:custGeom>
              <a:avLst/>
              <a:gdLst/>
              <a:ahLst/>
              <a:cxnLst/>
              <a:rect l="l" t="t" r="r" b="b"/>
              <a:pathLst>
                <a:path w="945515" h="2024379">
                  <a:moveTo>
                    <a:pt x="880613" y="92069"/>
                  </a:moveTo>
                  <a:lnTo>
                    <a:pt x="839675" y="121481"/>
                  </a:lnTo>
                  <a:lnTo>
                    <a:pt x="0" y="2003231"/>
                  </a:lnTo>
                  <a:lnTo>
                    <a:pt x="46390" y="2023931"/>
                  </a:lnTo>
                  <a:lnTo>
                    <a:pt x="886065" y="142184"/>
                  </a:lnTo>
                  <a:lnTo>
                    <a:pt x="880613" y="92069"/>
                  </a:lnTo>
                  <a:close/>
                </a:path>
                <a:path w="945515" h="2024379">
                  <a:moveTo>
                    <a:pt x="925578" y="35674"/>
                  </a:moveTo>
                  <a:lnTo>
                    <a:pt x="877964" y="35674"/>
                  </a:lnTo>
                  <a:lnTo>
                    <a:pt x="924355" y="56375"/>
                  </a:lnTo>
                  <a:lnTo>
                    <a:pt x="886065" y="142184"/>
                  </a:lnTo>
                  <a:lnTo>
                    <a:pt x="894986" y="224180"/>
                  </a:lnTo>
                  <a:lnTo>
                    <a:pt x="922985" y="246684"/>
                  </a:lnTo>
                  <a:lnTo>
                    <a:pt x="932598" y="243630"/>
                  </a:lnTo>
                  <a:lnTo>
                    <a:pt x="940035" y="237346"/>
                  </a:lnTo>
                  <a:lnTo>
                    <a:pt x="944573" y="228731"/>
                  </a:lnTo>
                  <a:lnTo>
                    <a:pt x="945488" y="218686"/>
                  </a:lnTo>
                  <a:lnTo>
                    <a:pt x="925578" y="35674"/>
                  </a:lnTo>
                  <a:close/>
                </a:path>
                <a:path w="945515" h="2024379">
                  <a:moveTo>
                    <a:pt x="921697" y="0"/>
                  </a:moveTo>
                  <a:lnTo>
                    <a:pt x="743049" y="128353"/>
                  </a:lnTo>
                  <a:lnTo>
                    <a:pt x="736184" y="135743"/>
                  </a:lnTo>
                  <a:lnTo>
                    <a:pt x="732803" y="144875"/>
                  </a:lnTo>
                  <a:lnTo>
                    <a:pt x="733093" y="154608"/>
                  </a:lnTo>
                  <a:lnTo>
                    <a:pt x="737241" y="163802"/>
                  </a:lnTo>
                  <a:lnTo>
                    <a:pt x="744631" y="170667"/>
                  </a:lnTo>
                  <a:lnTo>
                    <a:pt x="753762" y="174047"/>
                  </a:lnTo>
                  <a:lnTo>
                    <a:pt x="763495" y="173757"/>
                  </a:lnTo>
                  <a:lnTo>
                    <a:pt x="772689" y="169609"/>
                  </a:lnTo>
                  <a:lnTo>
                    <a:pt x="839675" y="121481"/>
                  </a:lnTo>
                  <a:lnTo>
                    <a:pt x="877964" y="35674"/>
                  </a:lnTo>
                  <a:lnTo>
                    <a:pt x="925578" y="35674"/>
                  </a:lnTo>
                  <a:lnTo>
                    <a:pt x="921697" y="0"/>
                  </a:lnTo>
                  <a:close/>
                </a:path>
                <a:path w="945515" h="2024379">
                  <a:moveTo>
                    <a:pt x="907339" y="48781"/>
                  </a:moveTo>
                  <a:lnTo>
                    <a:pt x="875903" y="48781"/>
                  </a:lnTo>
                  <a:lnTo>
                    <a:pt x="915976" y="66662"/>
                  </a:lnTo>
                  <a:lnTo>
                    <a:pt x="880613" y="92069"/>
                  </a:lnTo>
                  <a:lnTo>
                    <a:pt x="886065" y="142184"/>
                  </a:lnTo>
                  <a:lnTo>
                    <a:pt x="924355" y="56375"/>
                  </a:lnTo>
                  <a:lnTo>
                    <a:pt x="907339" y="48781"/>
                  </a:lnTo>
                  <a:close/>
                </a:path>
                <a:path w="945515" h="2024379">
                  <a:moveTo>
                    <a:pt x="877964" y="35674"/>
                  </a:moveTo>
                  <a:lnTo>
                    <a:pt x="839675" y="121481"/>
                  </a:lnTo>
                  <a:lnTo>
                    <a:pt x="880613" y="92069"/>
                  </a:lnTo>
                  <a:lnTo>
                    <a:pt x="875903" y="48781"/>
                  </a:lnTo>
                  <a:lnTo>
                    <a:pt x="907339" y="48781"/>
                  </a:lnTo>
                  <a:lnTo>
                    <a:pt x="877964" y="35674"/>
                  </a:lnTo>
                  <a:close/>
                </a:path>
                <a:path w="945515" h="2024379">
                  <a:moveTo>
                    <a:pt x="875903" y="48781"/>
                  </a:moveTo>
                  <a:lnTo>
                    <a:pt x="880613" y="92069"/>
                  </a:lnTo>
                  <a:lnTo>
                    <a:pt x="915976" y="66662"/>
                  </a:lnTo>
                  <a:lnTo>
                    <a:pt x="875903" y="48781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10312" y="2719323"/>
            <a:ext cx="417830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latin typeface="Cambria Math"/>
                <a:cs typeface="Cambria Math"/>
              </a:rPr>
              <a:t>𝑥</a:t>
            </a:r>
            <a:r>
              <a:rPr sz="3000" spc="37" baseline="-16666" dirty="0">
                <a:latin typeface="Cambria Math"/>
                <a:cs typeface="Cambria Math"/>
              </a:rPr>
              <a:t>$</a:t>
            </a:r>
            <a:endParaRPr sz="3000" baseline="-16666">
              <a:latin typeface="Cambria Math"/>
              <a:cs typeface="Cambria Math"/>
            </a:endParaRPr>
          </a:p>
          <a:p>
            <a:pPr marL="46990" marR="30480" indent="-635">
              <a:lnSpc>
                <a:spcPts val="6430"/>
              </a:lnSpc>
              <a:spcBef>
                <a:spcPts val="360"/>
              </a:spcBef>
            </a:pPr>
            <a:r>
              <a:rPr sz="2800" spc="140" dirty="0">
                <a:latin typeface="Cambria Math"/>
                <a:cs typeface="Cambria Math"/>
              </a:rPr>
              <a:t>𝑥</a:t>
            </a:r>
            <a:r>
              <a:rPr sz="3000" spc="209" baseline="-16666" dirty="0">
                <a:latin typeface="Cambria Math"/>
                <a:cs typeface="Cambria Math"/>
              </a:rPr>
              <a:t>" </a:t>
            </a:r>
            <a:r>
              <a:rPr sz="2800" spc="-50" dirty="0">
                <a:solidFill>
                  <a:srgbClr val="007C92"/>
                </a:solidFill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41143" y="2078228"/>
            <a:ext cx="827405" cy="29946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225"/>
              </a:spcBef>
            </a:pPr>
            <a:r>
              <a:rPr sz="2400" spc="165" dirty="0">
                <a:latin typeface="Cambria Math"/>
                <a:cs typeface="Cambria Math"/>
              </a:rPr>
              <a:t>𝑤</a:t>
            </a:r>
            <a:r>
              <a:rPr sz="2700" spc="247" baseline="-15432" dirty="0">
                <a:latin typeface="Cambria Math"/>
                <a:cs typeface="Cambria Math"/>
              </a:rPr>
              <a:t>!</a:t>
            </a:r>
            <a:endParaRPr sz="2700" baseline="-15432">
              <a:latin typeface="Cambria Math"/>
              <a:cs typeface="Cambria Math"/>
            </a:endParaRPr>
          </a:p>
          <a:p>
            <a:pPr marL="260350">
              <a:lnSpc>
                <a:spcPct val="100000"/>
              </a:lnSpc>
              <a:spcBef>
                <a:spcPts val="1130"/>
              </a:spcBef>
            </a:pPr>
            <a:r>
              <a:rPr sz="2400" spc="100" dirty="0">
                <a:latin typeface="Cambria Math"/>
                <a:cs typeface="Cambria Math"/>
              </a:rPr>
              <a:t>𝑤</a:t>
            </a:r>
            <a:r>
              <a:rPr sz="2700" spc="150" baseline="-15432" dirty="0">
                <a:latin typeface="Cambria Math"/>
                <a:cs typeface="Cambria Math"/>
              </a:rPr>
              <a:t>"</a:t>
            </a:r>
            <a:endParaRPr sz="2700" baseline="-15432">
              <a:latin typeface="Cambria Math"/>
              <a:cs typeface="Cambria Math"/>
            </a:endParaRPr>
          </a:p>
          <a:p>
            <a:pPr marL="225425">
              <a:lnSpc>
                <a:spcPct val="100000"/>
              </a:lnSpc>
              <a:spcBef>
                <a:spcPts val="158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endParaRPr sz="2700" baseline="-15432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7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$</a:t>
            </a:r>
            <a:endParaRPr sz="2700" baseline="-15432">
              <a:latin typeface="Cambria Math"/>
              <a:cs typeface="Cambria Math"/>
            </a:endParaRPr>
          </a:p>
          <a:p>
            <a:pPr marL="477520">
              <a:lnSpc>
                <a:spcPct val="100000"/>
              </a:lnSpc>
              <a:spcBef>
                <a:spcPts val="2665"/>
              </a:spcBef>
            </a:pPr>
            <a:r>
              <a:rPr sz="2400" spc="-5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33821" y="5232908"/>
            <a:ext cx="2023745" cy="126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5374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R="678180" algn="ctr">
              <a:lnSpc>
                <a:spcPct val="100000"/>
              </a:lnSpc>
              <a:spcBef>
                <a:spcPts val="2105"/>
              </a:spcBef>
            </a:pP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𝑦</a:t>
            </a:r>
            <a:r>
              <a:rPr sz="2000" spc="8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=</a:t>
            </a:r>
            <a:r>
              <a:rPr sz="2000" spc="7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25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spc="-37" baseline="-14814" dirty="0">
                <a:solidFill>
                  <a:srgbClr val="007C92"/>
                </a:solidFill>
                <a:latin typeface="Cambria Math"/>
                <a:cs typeface="Cambria Math"/>
              </a:rPr>
              <a:t>#</a:t>
            </a:r>
            <a:r>
              <a:rPr sz="2000" spc="-25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solidFill>
                  <a:srgbClr val="007C92"/>
                </a:solidFill>
                <a:latin typeface="Cambria Math"/>
                <a:cs typeface="Cambria Math"/>
              </a:rPr>
              <a:t>#</a:t>
            </a:r>
            <a:r>
              <a:rPr sz="2250" spc="195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5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endParaRPr sz="2000">
              <a:latin typeface="Cambria Math"/>
              <a:cs typeface="Cambria Math"/>
            </a:endParaRPr>
          </a:p>
          <a:p>
            <a:pPr marL="593725">
              <a:lnSpc>
                <a:spcPct val="100000"/>
              </a:lnSpc>
            </a:pP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$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$</a:t>
            </a:r>
            <a:r>
              <a:rPr sz="2250" spc="405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r>
              <a:rPr sz="2000" spc="9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18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spc="-270" baseline="-14814" dirty="0">
                <a:solidFill>
                  <a:srgbClr val="007C92"/>
                </a:solidFill>
                <a:latin typeface="Cambria Math"/>
                <a:cs typeface="Cambria Math"/>
              </a:rPr>
              <a:t>%</a:t>
            </a:r>
            <a:r>
              <a:rPr sz="2000" spc="-18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spc="-270" baseline="-14814" dirty="0">
                <a:solidFill>
                  <a:srgbClr val="007C92"/>
                </a:solidFill>
                <a:latin typeface="Cambria Math"/>
                <a:cs typeface="Cambria Math"/>
              </a:rPr>
              <a:t>%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40674" y="1789683"/>
            <a:ext cx="3166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4180" algn="l"/>
              </a:tabLst>
            </a:pPr>
            <a:r>
              <a:rPr sz="2800" spc="-50" dirty="0">
                <a:latin typeface="Cambria Math"/>
                <a:cs typeface="Cambria Math"/>
              </a:rPr>
              <a:t>𝑥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7903" y="1964435"/>
            <a:ext cx="3124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4180" algn="l"/>
              </a:tabLst>
            </a:pPr>
            <a:r>
              <a:rPr sz="2000" spc="-50" dirty="0">
                <a:latin typeface="Cambria Math"/>
                <a:cs typeface="Cambria Math"/>
              </a:rPr>
              <a:t>#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#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55082" y="1308099"/>
            <a:ext cx="6107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9210" algn="l"/>
                <a:tab pos="5521325" algn="l"/>
              </a:tabLst>
            </a:pPr>
            <a:r>
              <a:rPr sz="2800" spc="-25" dirty="0">
                <a:solidFill>
                  <a:srgbClr val="007C92"/>
                </a:solidFill>
                <a:latin typeface="Calibri"/>
                <a:cs typeface="Calibri"/>
              </a:rPr>
              <a:t>Train</a:t>
            </a:r>
            <a:r>
              <a:rPr sz="2800" spc="-13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007C92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007C92"/>
                </a:solidFill>
                <a:latin typeface="Calibri"/>
                <a:cs typeface="Calibri"/>
              </a:rPr>
              <a:t>Train</a:t>
            </a:r>
            <a:r>
              <a:rPr sz="2800" spc="-12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007C92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	</a:t>
            </a:r>
            <a:r>
              <a:rPr sz="2800" spc="-65" dirty="0">
                <a:solidFill>
                  <a:srgbClr val="007C92"/>
                </a:solidFill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73010" y="2052697"/>
            <a:ext cx="1838960" cy="2844165"/>
            <a:chOff x="4273010" y="2052697"/>
            <a:chExt cx="1838960" cy="2844165"/>
          </a:xfrm>
        </p:grpSpPr>
        <p:sp>
          <p:nvSpPr>
            <p:cNvPr id="28" name="object 28"/>
            <p:cNvSpPr/>
            <p:nvPr/>
          </p:nvSpPr>
          <p:spPr>
            <a:xfrm>
              <a:off x="4296939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96939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95335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8" y="404954"/>
                  </a:lnTo>
                  <a:lnTo>
                    <a:pt x="141088" y="425365"/>
                  </a:lnTo>
                  <a:lnTo>
                    <a:pt x="184450" y="438264"/>
                  </a:lnTo>
                  <a:lnTo>
                    <a:pt x="231006" y="442762"/>
                  </a:lnTo>
                  <a:lnTo>
                    <a:pt x="277562" y="438264"/>
                  </a:lnTo>
                  <a:lnTo>
                    <a:pt x="320924" y="425365"/>
                  </a:lnTo>
                  <a:lnTo>
                    <a:pt x="360164" y="404954"/>
                  </a:lnTo>
                  <a:lnTo>
                    <a:pt x="394353" y="377921"/>
                  </a:lnTo>
                  <a:lnTo>
                    <a:pt x="422561" y="345157"/>
                  </a:lnTo>
                  <a:lnTo>
                    <a:pt x="443859" y="307552"/>
                  </a:lnTo>
                  <a:lnTo>
                    <a:pt x="457320" y="265997"/>
                  </a:lnTo>
                  <a:lnTo>
                    <a:pt x="462013" y="221381"/>
                  </a:lnTo>
                  <a:lnTo>
                    <a:pt x="457320" y="176765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1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5335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37212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5" y="0"/>
                  </a:moveTo>
                  <a:lnTo>
                    <a:pt x="184449" y="4497"/>
                  </a:lnTo>
                  <a:lnTo>
                    <a:pt x="141087" y="17397"/>
                  </a:lnTo>
                  <a:lnTo>
                    <a:pt x="101848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8" y="404954"/>
                  </a:lnTo>
                  <a:lnTo>
                    <a:pt x="141087" y="425365"/>
                  </a:lnTo>
                  <a:lnTo>
                    <a:pt x="184449" y="438264"/>
                  </a:lnTo>
                  <a:lnTo>
                    <a:pt x="231005" y="442762"/>
                  </a:lnTo>
                  <a:lnTo>
                    <a:pt x="277561" y="438264"/>
                  </a:lnTo>
                  <a:lnTo>
                    <a:pt x="320923" y="425365"/>
                  </a:lnTo>
                  <a:lnTo>
                    <a:pt x="360163" y="404954"/>
                  </a:lnTo>
                  <a:lnTo>
                    <a:pt x="394351" y="377921"/>
                  </a:lnTo>
                  <a:lnTo>
                    <a:pt x="422559" y="345157"/>
                  </a:lnTo>
                  <a:lnTo>
                    <a:pt x="443858" y="307552"/>
                  </a:lnTo>
                  <a:lnTo>
                    <a:pt x="457318" y="265997"/>
                  </a:lnTo>
                  <a:lnTo>
                    <a:pt x="462012" y="221381"/>
                  </a:lnTo>
                  <a:lnTo>
                    <a:pt x="457318" y="176765"/>
                  </a:lnTo>
                  <a:lnTo>
                    <a:pt x="443858" y="135209"/>
                  </a:lnTo>
                  <a:lnTo>
                    <a:pt x="422559" y="97604"/>
                  </a:lnTo>
                  <a:lnTo>
                    <a:pt x="394351" y="64841"/>
                  </a:lnTo>
                  <a:lnTo>
                    <a:pt x="360163" y="37808"/>
                  </a:lnTo>
                  <a:lnTo>
                    <a:pt x="320923" y="17397"/>
                  </a:lnTo>
                  <a:lnTo>
                    <a:pt x="277561" y="4497"/>
                  </a:lnTo>
                  <a:lnTo>
                    <a:pt x="231005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37212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38738" y="2271394"/>
              <a:ext cx="899160" cy="1198880"/>
            </a:xfrm>
            <a:custGeom>
              <a:avLst/>
              <a:gdLst/>
              <a:ahLst/>
              <a:cxnLst/>
              <a:rect l="l" t="t" r="r" b="b"/>
              <a:pathLst>
                <a:path w="899160" h="1198879">
                  <a:moveTo>
                    <a:pt x="898575" y="1168857"/>
                  </a:moveTo>
                  <a:lnTo>
                    <a:pt x="895489" y="1144193"/>
                  </a:lnTo>
                  <a:lnTo>
                    <a:pt x="871613" y="950582"/>
                  </a:lnTo>
                  <a:lnTo>
                    <a:pt x="868426" y="941019"/>
                  </a:lnTo>
                  <a:lnTo>
                    <a:pt x="862037" y="933665"/>
                  </a:lnTo>
                  <a:lnTo>
                    <a:pt x="853351" y="929259"/>
                  </a:lnTo>
                  <a:lnTo>
                    <a:pt x="843292" y="928484"/>
                  </a:lnTo>
                  <a:lnTo>
                    <a:pt x="833729" y="931672"/>
                  </a:lnTo>
                  <a:lnTo>
                    <a:pt x="826376" y="938072"/>
                  </a:lnTo>
                  <a:lnTo>
                    <a:pt x="821969" y="946746"/>
                  </a:lnTo>
                  <a:lnTo>
                    <a:pt x="821194" y="956805"/>
                  </a:lnTo>
                  <a:lnTo>
                    <a:pt x="831291" y="1038669"/>
                  </a:lnTo>
                  <a:lnTo>
                    <a:pt x="40411" y="0"/>
                  </a:lnTo>
                  <a:lnTo>
                    <a:pt x="0" y="30772"/>
                  </a:lnTo>
                  <a:lnTo>
                    <a:pt x="729703" y="989114"/>
                  </a:lnTo>
                  <a:lnTo>
                    <a:pt x="723404" y="996251"/>
                  </a:lnTo>
                  <a:lnTo>
                    <a:pt x="720267" y="1005459"/>
                  </a:lnTo>
                  <a:lnTo>
                    <a:pt x="720801" y="1015187"/>
                  </a:lnTo>
                  <a:lnTo>
                    <a:pt x="725182" y="1024267"/>
                  </a:lnTo>
                  <a:lnTo>
                    <a:pt x="745070" y="1050518"/>
                  </a:lnTo>
                  <a:lnTo>
                    <a:pt x="714654" y="1037932"/>
                  </a:lnTo>
                  <a:lnTo>
                    <a:pt x="704748" y="1036002"/>
                  </a:lnTo>
                  <a:lnTo>
                    <a:pt x="695210" y="1037945"/>
                  </a:lnTo>
                  <a:lnTo>
                    <a:pt x="687095" y="1043330"/>
                  </a:lnTo>
                  <a:lnTo>
                    <a:pt x="681774" y="1051242"/>
                  </a:lnTo>
                  <a:lnTo>
                    <a:pt x="28359" y="779602"/>
                  </a:lnTo>
                  <a:lnTo>
                    <a:pt x="8851" y="826516"/>
                  </a:lnTo>
                  <a:lnTo>
                    <a:pt x="755523" y="1136904"/>
                  </a:lnTo>
                  <a:lnTo>
                    <a:pt x="673785" y="1147927"/>
                  </a:lnTo>
                  <a:lnTo>
                    <a:pt x="664248" y="1151229"/>
                  </a:lnTo>
                  <a:lnTo>
                    <a:pt x="656983" y="1157706"/>
                  </a:lnTo>
                  <a:lnTo>
                    <a:pt x="652665" y="1166431"/>
                  </a:lnTo>
                  <a:lnTo>
                    <a:pt x="652005" y="1176502"/>
                  </a:lnTo>
                  <a:lnTo>
                    <a:pt x="655307" y="1186027"/>
                  </a:lnTo>
                  <a:lnTo>
                    <a:pt x="661784" y="1193304"/>
                  </a:lnTo>
                  <a:lnTo>
                    <a:pt x="670509" y="1197622"/>
                  </a:lnTo>
                  <a:lnTo>
                    <a:pt x="680580" y="1198270"/>
                  </a:lnTo>
                  <a:lnTo>
                    <a:pt x="868146" y="1172959"/>
                  </a:lnTo>
                  <a:lnTo>
                    <a:pt x="898448" y="1168882"/>
                  </a:lnTo>
                  <a:lnTo>
                    <a:pt x="898575" y="1168857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5335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95335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45931" y="3426553"/>
              <a:ext cx="891540" cy="479425"/>
            </a:xfrm>
            <a:custGeom>
              <a:avLst/>
              <a:gdLst/>
              <a:ahLst/>
              <a:cxnLst/>
              <a:rect l="l" t="t" r="r" b="b"/>
              <a:pathLst>
                <a:path w="891539" h="479425">
                  <a:moveTo>
                    <a:pt x="751012" y="55801"/>
                  </a:moveTo>
                  <a:lnTo>
                    <a:pt x="0" y="433724"/>
                  </a:lnTo>
                  <a:lnTo>
                    <a:pt x="22834" y="479102"/>
                  </a:lnTo>
                  <a:lnTo>
                    <a:pt x="773848" y="101179"/>
                  </a:lnTo>
                  <a:lnTo>
                    <a:pt x="801326" y="58917"/>
                  </a:lnTo>
                  <a:lnTo>
                    <a:pt x="751012" y="55801"/>
                  </a:lnTo>
                  <a:close/>
                </a:path>
                <a:path w="891539" h="479425">
                  <a:moveTo>
                    <a:pt x="890913" y="13568"/>
                  </a:moveTo>
                  <a:lnTo>
                    <a:pt x="834937" y="13568"/>
                  </a:lnTo>
                  <a:lnTo>
                    <a:pt x="857771" y="58947"/>
                  </a:lnTo>
                  <a:lnTo>
                    <a:pt x="773848" y="101179"/>
                  </a:lnTo>
                  <a:lnTo>
                    <a:pt x="728887" y="170329"/>
                  </a:lnTo>
                  <a:lnTo>
                    <a:pt x="725171" y="179707"/>
                  </a:lnTo>
                  <a:lnTo>
                    <a:pt x="725334" y="189443"/>
                  </a:lnTo>
                  <a:lnTo>
                    <a:pt x="729135" y="198408"/>
                  </a:lnTo>
                  <a:lnTo>
                    <a:pt x="736337" y="205470"/>
                  </a:lnTo>
                  <a:lnTo>
                    <a:pt x="745713" y="209185"/>
                  </a:lnTo>
                  <a:lnTo>
                    <a:pt x="755449" y="209022"/>
                  </a:lnTo>
                  <a:lnTo>
                    <a:pt x="764414" y="205221"/>
                  </a:lnTo>
                  <a:lnTo>
                    <a:pt x="771476" y="198020"/>
                  </a:lnTo>
                  <a:lnTo>
                    <a:pt x="891385" y="13597"/>
                  </a:lnTo>
                  <a:lnTo>
                    <a:pt x="890913" y="13568"/>
                  </a:lnTo>
                  <a:close/>
                </a:path>
                <a:path w="891539" h="479425">
                  <a:moveTo>
                    <a:pt x="801326" y="58917"/>
                  </a:moveTo>
                  <a:lnTo>
                    <a:pt x="773848" y="101179"/>
                  </a:lnTo>
                  <a:lnTo>
                    <a:pt x="852482" y="61608"/>
                  </a:lnTo>
                  <a:lnTo>
                    <a:pt x="844786" y="61608"/>
                  </a:lnTo>
                  <a:lnTo>
                    <a:pt x="801326" y="58917"/>
                  </a:lnTo>
                  <a:close/>
                </a:path>
                <a:path w="891539" h="479425">
                  <a:moveTo>
                    <a:pt x="825060" y="22412"/>
                  </a:moveTo>
                  <a:lnTo>
                    <a:pt x="801326" y="58917"/>
                  </a:lnTo>
                  <a:lnTo>
                    <a:pt x="844786" y="61608"/>
                  </a:lnTo>
                  <a:lnTo>
                    <a:pt x="825060" y="22412"/>
                  </a:lnTo>
                  <a:close/>
                </a:path>
                <a:path w="891539" h="479425">
                  <a:moveTo>
                    <a:pt x="839387" y="22412"/>
                  </a:moveTo>
                  <a:lnTo>
                    <a:pt x="825060" y="22412"/>
                  </a:lnTo>
                  <a:lnTo>
                    <a:pt x="844786" y="61608"/>
                  </a:lnTo>
                  <a:lnTo>
                    <a:pt x="852482" y="61608"/>
                  </a:lnTo>
                  <a:lnTo>
                    <a:pt x="857771" y="58947"/>
                  </a:lnTo>
                  <a:lnTo>
                    <a:pt x="839387" y="22412"/>
                  </a:lnTo>
                  <a:close/>
                </a:path>
                <a:path w="891539" h="479425">
                  <a:moveTo>
                    <a:pt x="834937" y="13568"/>
                  </a:moveTo>
                  <a:lnTo>
                    <a:pt x="751012" y="55801"/>
                  </a:lnTo>
                  <a:lnTo>
                    <a:pt x="801326" y="58917"/>
                  </a:lnTo>
                  <a:lnTo>
                    <a:pt x="825060" y="22412"/>
                  </a:lnTo>
                  <a:lnTo>
                    <a:pt x="839387" y="22412"/>
                  </a:lnTo>
                  <a:lnTo>
                    <a:pt x="834937" y="13568"/>
                  </a:lnTo>
                  <a:close/>
                </a:path>
                <a:path w="891539" h="479425">
                  <a:moveTo>
                    <a:pt x="671828" y="0"/>
                  </a:moveTo>
                  <a:lnTo>
                    <a:pt x="661837" y="1380"/>
                  </a:lnTo>
                  <a:lnTo>
                    <a:pt x="653443" y="6314"/>
                  </a:lnTo>
                  <a:lnTo>
                    <a:pt x="647510" y="14036"/>
                  </a:lnTo>
                  <a:lnTo>
                    <a:pt x="644907" y="23780"/>
                  </a:lnTo>
                  <a:lnTo>
                    <a:pt x="646288" y="33772"/>
                  </a:lnTo>
                  <a:lnTo>
                    <a:pt x="651222" y="42167"/>
                  </a:lnTo>
                  <a:lnTo>
                    <a:pt x="658944" y="48099"/>
                  </a:lnTo>
                  <a:lnTo>
                    <a:pt x="668689" y="50702"/>
                  </a:lnTo>
                  <a:lnTo>
                    <a:pt x="751012" y="55801"/>
                  </a:lnTo>
                  <a:lnTo>
                    <a:pt x="834937" y="13568"/>
                  </a:lnTo>
                  <a:lnTo>
                    <a:pt x="890913" y="13568"/>
                  </a:lnTo>
                  <a:lnTo>
                    <a:pt x="671828" y="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5710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1" y="4497"/>
                  </a:lnTo>
                  <a:lnTo>
                    <a:pt x="141088" y="17397"/>
                  </a:lnTo>
                  <a:lnTo>
                    <a:pt x="101849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9" y="404952"/>
                  </a:lnTo>
                  <a:lnTo>
                    <a:pt x="141088" y="425364"/>
                  </a:lnTo>
                  <a:lnTo>
                    <a:pt x="184451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85710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27184" y="3440109"/>
              <a:ext cx="910590" cy="1237615"/>
            </a:xfrm>
            <a:custGeom>
              <a:avLst/>
              <a:gdLst/>
              <a:ahLst/>
              <a:cxnLst/>
              <a:rect l="l" t="t" r="r" b="b"/>
              <a:pathLst>
                <a:path w="910589" h="1237614">
                  <a:moveTo>
                    <a:pt x="850776" y="81521"/>
                  </a:moveTo>
                  <a:lnTo>
                    <a:pt x="804618" y="101785"/>
                  </a:lnTo>
                  <a:lnTo>
                    <a:pt x="0" y="1207559"/>
                  </a:lnTo>
                  <a:lnTo>
                    <a:pt x="41076" y="1237448"/>
                  </a:lnTo>
                  <a:lnTo>
                    <a:pt x="845696" y="131673"/>
                  </a:lnTo>
                  <a:lnTo>
                    <a:pt x="850776" y="81521"/>
                  </a:lnTo>
                  <a:close/>
                </a:path>
                <a:path w="910589" h="1237614">
                  <a:moveTo>
                    <a:pt x="907480" y="25816"/>
                  </a:moveTo>
                  <a:lnTo>
                    <a:pt x="859897" y="25816"/>
                  </a:lnTo>
                  <a:lnTo>
                    <a:pt x="900973" y="55706"/>
                  </a:lnTo>
                  <a:lnTo>
                    <a:pt x="845696" y="131673"/>
                  </a:lnTo>
                  <a:lnTo>
                    <a:pt x="837382" y="213735"/>
                  </a:lnTo>
                  <a:lnTo>
                    <a:pt x="838370" y="223773"/>
                  </a:lnTo>
                  <a:lnTo>
                    <a:pt x="842972" y="232354"/>
                  </a:lnTo>
                  <a:lnTo>
                    <a:pt x="850456" y="238584"/>
                  </a:lnTo>
                  <a:lnTo>
                    <a:pt x="860092" y="241566"/>
                  </a:lnTo>
                  <a:lnTo>
                    <a:pt x="870129" y="240577"/>
                  </a:lnTo>
                  <a:lnTo>
                    <a:pt x="878710" y="235975"/>
                  </a:lnTo>
                  <a:lnTo>
                    <a:pt x="884940" y="228491"/>
                  </a:lnTo>
                  <a:lnTo>
                    <a:pt x="887923" y="218856"/>
                  </a:lnTo>
                  <a:lnTo>
                    <a:pt x="907480" y="25816"/>
                  </a:lnTo>
                  <a:close/>
                </a:path>
                <a:path w="910589" h="1237614">
                  <a:moveTo>
                    <a:pt x="910095" y="0"/>
                  </a:moveTo>
                  <a:lnTo>
                    <a:pt x="708673" y="88426"/>
                  </a:lnTo>
                  <a:lnTo>
                    <a:pt x="700423" y="94228"/>
                  </a:lnTo>
                  <a:lnTo>
                    <a:pt x="695219" y="102457"/>
                  </a:lnTo>
                  <a:lnTo>
                    <a:pt x="693480" y="112038"/>
                  </a:lnTo>
                  <a:lnTo>
                    <a:pt x="695627" y="121893"/>
                  </a:lnTo>
                  <a:lnTo>
                    <a:pt x="701429" y="130143"/>
                  </a:lnTo>
                  <a:lnTo>
                    <a:pt x="709659" y="135348"/>
                  </a:lnTo>
                  <a:lnTo>
                    <a:pt x="719240" y="137087"/>
                  </a:lnTo>
                  <a:lnTo>
                    <a:pt x="729095" y="134941"/>
                  </a:lnTo>
                  <a:lnTo>
                    <a:pt x="804618" y="101785"/>
                  </a:lnTo>
                  <a:lnTo>
                    <a:pt x="859897" y="25816"/>
                  </a:lnTo>
                  <a:lnTo>
                    <a:pt x="907480" y="25816"/>
                  </a:lnTo>
                  <a:lnTo>
                    <a:pt x="910095" y="0"/>
                  </a:lnTo>
                  <a:close/>
                </a:path>
                <a:path w="910589" h="1237614">
                  <a:moveTo>
                    <a:pt x="876916" y="38200"/>
                  </a:moveTo>
                  <a:lnTo>
                    <a:pt x="855165" y="38200"/>
                  </a:lnTo>
                  <a:lnTo>
                    <a:pt x="890647" y="64018"/>
                  </a:lnTo>
                  <a:lnTo>
                    <a:pt x="850776" y="81521"/>
                  </a:lnTo>
                  <a:lnTo>
                    <a:pt x="845696" y="131673"/>
                  </a:lnTo>
                  <a:lnTo>
                    <a:pt x="900973" y="55706"/>
                  </a:lnTo>
                  <a:lnTo>
                    <a:pt x="876916" y="38200"/>
                  </a:lnTo>
                  <a:close/>
                </a:path>
                <a:path w="910589" h="1237614">
                  <a:moveTo>
                    <a:pt x="859897" y="25816"/>
                  </a:moveTo>
                  <a:lnTo>
                    <a:pt x="804618" y="101785"/>
                  </a:lnTo>
                  <a:lnTo>
                    <a:pt x="850776" y="81521"/>
                  </a:lnTo>
                  <a:lnTo>
                    <a:pt x="855165" y="38200"/>
                  </a:lnTo>
                  <a:lnTo>
                    <a:pt x="876916" y="38200"/>
                  </a:lnTo>
                  <a:lnTo>
                    <a:pt x="859897" y="25816"/>
                  </a:lnTo>
                  <a:close/>
                </a:path>
                <a:path w="910589" h="1237614">
                  <a:moveTo>
                    <a:pt x="855165" y="38200"/>
                  </a:moveTo>
                  <a:lnTo>
                    <a:pt x="850776" y="81521"/>
                  </a:lnTo>
                  <a:lnTo>
                    <a:pt x="890647" y="64018"/>
                  </a:lnTo>
                  <a:lnTo>
                    <a:pt x="855165" y="3820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62076" y="3514851"/>
            <a:ext cx="408940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140" dirty="0">
                <a:latin typeface="Cambria Math"/>
                <a:cs typeface="Cambria Math"/>
              </a:rPr>
              <a:t>𝑥</a:t>
            </a:r>
            <a:r>
              <a:rPr sz="3000" spc="209" baseline="-16666" dirty="0">
                <a:latin typeface="Cambria Math"/>
                <a:cs typeface="Cambria Math"/>
              </a:rPr>
              <a:t>"</a:t>
            </a:r>
            <a:endParaRPr sz="3000" baseline="-16666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070"/>
              </a:spcBef>
            </a:pPr>
            <a:r>
              <a:rPr sz="2800" dirty="0">
                <a:solidFill>
                  <a:srgbClr val="007C92"/>
                </a:solidFill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64045" y="5219598"/>
            <a:ext cx="487680" cy="468630"/>
            <a:chOff x="4264045" y="5219598"/>
            <a:chExt cx="487680" cy="468630"/>
          </a:xfrm>
        </p:grpSpPr>
        <p:sp>
          <p:nvSpPr>
            <p:cNvPr id="43" name="object 43"/>
            <p:cNvSpPr/>
            <p:nvPr/>
          </p:nvSpPr>
          <p:spPr>
            <a:xfrm>
              <a:off x="4276745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2" y="377920"/>
                  </a:lnTo>
                  <a:lnTo>
                    <a:pt x="422560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0" y="97604"/>
                  </a:lnTo>
                  <a:lnTo>
                    <a:pt x="394352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76745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786908" y="5232908"/>
            <a:ext cx="2376805" cy="98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270"/>
              </a:spcBef>
            </a:pP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𝑦</a:t>
            </a:r>
            <a:r>
              <a:rPr sz="2000" spc="13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=</a:t>
            </a:r>
            <a:r>
              <a:rPr sz="2000" spc="10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1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1</a:t>
            </a:r>
            <a:r>
              <a:rPr sz="2250" spc="247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r>
              <a:rPr sz="2000" spc="-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3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3</a:t>
            </a:r>
            <a:r>
              <a:rPr sz="2250" spc="247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r>
              <a:rPr sz="2000" spc="-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50" dirty="0">
                <a:solidFill>
                  <a:srgbClr val="007C92"/>
                </a:solidFill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15562" y="3440097"/>
            <a:ext cx="945515" cy="2024380"/>
          </a:xfrm>
          <a:custGeom>
            <a:avLst/>
            <a:gdLst/>
            <a:ahLst/>
            <a:cxnLst/>
            <a:rect l="l" t="t" r="r" b="b"/>
            <a:pathLst>
              <a:path w="945514" h="2024379">
                <a:moveTo>
                  <a:pt x="880614" y="92069"/>
                </a:moveTo>
                <a:lnTo>
                  <a:pt x="839675" y="121482"/>
                </a:lnTo>
                <a:lnTo>
                  <a:pt x="0" y="2003231"/>
                </a:lnTo>
                <a:lnTo>
                  <a:pt x="46390" y="2023931"/>
                </a:lnTo>
                <a:lnTo>
                  <a:pt x="886066" y="142183"/>
                </a:lnTo>
                <a:lnTo>
                  <a:pt x="880614" y="92069"/>
                </a:lnTo>
                <a:close/>
              </a:path>
              <a:path w="945514" h="2024379">
                <a:moveTo>
                  <a:pt x="925578" y="35674"/>
                </a:moveTo>
                <a:lnTo>
                  <a:pt x="877964" y="35674"/>
                </a:lnTo>
                <a:lnTo>
                  <a:pt x="924355" y="56375"/>
                </a:lnTo>
                <a:lnTo>
                  <a:pt x="886066" y="142183"/>
                </a:lnTo>
                <a:lnTo>
                  <a:pt x="894986" y="224180"/>
                </a:lnTo>
                <a:lnTo>
                  <a:pt x="922985" y="246684"/>
                </a:lnTo>
                <a:lnTo>
                  <a:pt x="932598" y="243630"/>
                </a:lnTo>
                <a:lnTo>
                  <a:pt x="940035" y="237346"/>
                </a:lnTo>
                <a:lnTo>
                  <a:pt x="944574" y="228731"/>
                </a:lnTo>
                <a:lnTo>
                  <a:pt x="945489" y="218686"/>
                </a:lnTo>
                <a:lnTo>
                  <a:pt x="925578" y="35674"/>
                </a:lnTo>
                <a:close/>
              </a:path>
              <a:path w="945514" h="2024379">
                <a:moveTo>
                  <a:pt x="921697" y="0"/>
                </a:moveTo>
                <a:lnTo>
                  <a:pt x="743049" y="128353"/>
                </a:lnTo>
                <a:lnTo>
                  <a:pt x="736184" y="135743"/>
                </a:lnTo>
                <a:lnTo>
                  <a:pt x="732803" y="144875"/>
                </a:lnTo>
                <a:lnTo>
                  <a:pt x="733093" y="154608"/>
                </a:lnTo>
                <a:lnTo>
                  <a:pt x="737241" y="163802"/>
                </a:lnTo>
                <a:lnTo>
                  <a:pt x="744631" y="170667"/>
                </a:lnTo>
                <a:lnTo>
                  <a:pt x="753763" y="174047"/>
                </a:lnTo>
                <a:lnTo>
                  <a:pt x="763496" y="173757"/>
                </a:lnTo>
                <a:lnTo>
                  <a:pt x="772690" y="169609"/>
                </a:lnTo>
                <a:lnTo>
                  <a:pt x="839675" y="121482"/>
                </a:lnTo>
                <a:lnTo>
                  <a:pt x="877964" y="35674"/>
                </a:lnTo>
                <a:lnTo>
                  <a:pt x="925578" y="35674"/>
                </a:lnTo>
                <a:lnTo>
                  <a:pt x="921697" y="0"/>
                </a:lnTo>
                <a:close/>
              </a:path>
              <a:path w="945514" h="2024379">
                <a:moveTo>
                  <a:pt x="907339" y="48781"/>
                </a:moveTo>
                <a:lnTo>
                  <a:pt x="875905" y="48781"/>
                </a:lnTo>
                <a:lnTo>
                  <a:pt x="915976" y="66662"/>
                </a:lnTo>
                <a:lnTo>
                  <a:pt x="880614" y="92069"/>
                </a:lnTo>
                <a:lnTo>
                  <a:pt x="886066" y="142183"/>
                </a:lnTo>
                <a:lnTo>
                  <a:pt x="924355" y="56375"/>
                </a:lnTo>
                <a:lnTo>
                  <a:pt x="907339" y="48781"/>
                </a:lnTo>
                <a:close/>
              </a:path>
              <a:path w="945514" h="2024379">
                <a:moveTo>
                  <a:pt x="877964" y="35674"/>
                </a:moveTo>
                <a:lnTo>
                  <a:pt x="839675" y="121482"/>
                </a:lnTo>
                <a:lnTo>
                  <a:pt x="880614" y="92069"/>
                </a:lnTo>
                <a:lnTo>
                  <a:pt x="875905" y="48781"/>
                </a:lnTo>
                <a:lnTo>
                  <a:pt x="907339" y="48781"/>
                </a:lnTo>
                <a:lnTo>
                  <a:pt x="877964" y="35674"/>
                </a:lnTo>
                <a:close/>
              </a:path>
              <a:path w="945514" h="2024379">
                <a:moveTo>
                  <a:pt x="875905" y="48781"/>
                </a:moveTo>
                <a:lnTo>
                  <a:pt x="880614" y="92069"/>
                </a:lnTo>
                <a:lnTo>
                  <a:pt x="915976" y="66662"/>
                </a:lnTo>
                <a:lnTo>
                  <a:pt x="875905" y="48781"/>
                </a:lnTo>
                <a:close/>
              </a:path>
            </a:pathLst>
          </a:custGeom>
          <a:solidFill>
            <a:srgbClr val="8C1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584254" y="2078228"/>
            <a:ext cx="827405" cy="29946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225"/>
              </a:spcBef>
            </a:pPr>
            <a:r>
              <a:rPr sz="2400" spc="165" dirty="0">
                <a:latin typeface="Cambria Math"/>
                <a:cs typeface="Cambria Math"/>
              </a:rPr>
              <a:t>𝑤</a:t>
            </a:r>
            <a:r>
              <a:rPr sz="2700" spc="247" baseline="-15432" dirty="0">
                <a:latin typeface="Cambria Math"/>
                <a:cs typeface="Cambria Math"/>
              </a:rPr>
              <a:t>!</a:t>
            </a:r>
            <a:endParaRPr sz="2700" baseline="-15432">
              <a:latin typeface="Cambria Math"/>
              <a:cs typeface="Cambria Math"/>
            </a:endParaRPr>
          </a:p>
          <a:p>
            <a:pPr marL="260350">
              <a:lnSpc>
                <a:spcPct val="100000"/>
              </a:lnSpc>
              <a:spcBef>
                <a:spcPts val="1130"/>
              </a:spcBef>
            </a:pPr>
            <a:r>
              <a:rPr sz="2400" spc="100" dirty="0">
                <a:latin typeface="Cambria Math"/>
                <a:cs typeface="Cambria Math"/>
              </a:rPr>
              <a:t>𝑤</a:t>
            </a:r>
            <a:r>
              <a:rPr sz="2700" spc="150" baseline="-15432" dirty="0">
                <a:latin typeface="Cambria Math"/>
                <a:cs typeface="Cambria Math"/>
              </a:rPr>
              <a:t>"</a:t>
            </a:r>
            <a:endParaRPr sz="2700" baseline="-15432">
              <a:latin typeface="Cambria Math"/>
              <a:cs typeface="Cambria Math"/>
            </a:endParaRPr>
          </a:p>
          <a:p>
            <a:pPr marL="225425">
              <a:lnSpc>
                <a:spcPct val="100000"/>
              </a:lnSpc>
              <a:spcBef>
                <a:spcPts val="158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endParaRPr sz="2700" baseline="-15432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7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$</a:t>
            </a:r>
            <a:endParaRPr sz="2700" baseline="-15432">
              <a:latin typeface="Cambria Math"/>
              <a:cs typeface="Cambria Math"/>
            </a:endParaRPr>
          </a:p>
          <a:p>
            <a:pPr marL="477520">
              <a:lnSpc>
                <a:spcPct val="100000"/>
              </a:lnSpc>
              <a:spcBef>
                <a:spcPts val="2665"/>
              </a:spcBef>
            </a:pPr>
            <a:r>
              <a:rPr sz="2400" spc="-5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83785" y="1789683"/>
            <a:ext cx="215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61014" y="1964435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Cambria Math"/>
                <a:cs typeface="Cambria Math"/>
              </a:rPr>
              <a:t>#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78125" y="2719323"/>
            <a:ext cx="222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7C92"/>
                </a:solidFill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772995" y="2052697"/>
            <a:ext cx="1848485" cy="3635375"/>
            <a:chOff x="9772995" y="2052697"/>
            <a:chExt cx="1848485" cy="3635375"/>
          </a:xfrm>
        </p:grpSpPr>
        <p:sp>
          <p:nvSpPr>
            <p:cNvPr id="52" name="object 52"/>
            <p:cNvSpPr/>
            <p:nvPr/>
          </p:nvSpPr>
          <p:spPr>
            <a:xfrm>
              <a:off x="9805891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3" y="404952"/>
                  </a:lnTo>
                  <a:lnTo>
                    <a:pt x="394351" y="377920"/>
                  </a:lnTo>
                  <a:lnTo>
                    <a:pt x="422559" y="345156"/>
                  </a:lnTo>
                  <a:lnTo>
                    <a:pt x="443858" y="307551"/>
                  </a:lnTo>
                  <a:lnTo>
                    <a:pt x="457318" y="265996"/>
                  </a:lnTo>
                  <a:lnTo>
                    <a:pt x="462012" y="221380"/>
                  </a:lnTo>
                  <a:lnTo>
                    <a:pt x="457318" y="176764"/>
                  </a:lnTo>
                  <a:lnTo>
                    <a:pt x="443858" y="135209"/>
                  </a:lnTo>
                  <a:lnTo>
                    <a:pt x="422559" y="97604"/>
                  </a:lnTo>
                  <a:lnTo>
                    <a:pt x="394351" y="64840"/>
                  </a:lnTo>
                  <a:lnTo>
                    <a:pt x="360163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05891" y="2065397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30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04287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8" y="404954"/>
                  </a:lnTo>
                  <a:lnTo>
                    <a:pt x="141088" y="425365"/>
                  </a:lnTo>
                  <a:lnTo>
                    <a:pt x="184450" y="438264"/>
                  </a:lnTo>
                  <a:lnTo>
                    <a:pt x="231006" y="442762"/>
                  </a:lnTo>
                  <a:lnTo>
                    <a:pt x="277562" y="438264"/>
                  </a:lnTo>
                  <a:lnTo>
                    <a:pt x="320924" y="425365"/>
                  </a:lnTo>
                  <a:lnTo>
                    <a:pt x="360164" y="404954"/>
                  </a:lnTo>
                  <a:lnTo>
                    <a:pt x="394353" y="377921"/>
                  </a:lnTo>
                  <a:lnTo>
                    <a:pt x="422561" y="345157"/>
                  </a:lnTo>
                  <a:lnTo>
                    <a:pt x="443859" y="307552"/>
                  </a:lnTo>
                  <a:lnTo>
                    <a:pt x="457320" y="265997"/>
                  </a:lnTo>
                  <a:lnTo>
                    <a:pt x="462013" y="221381"/>
                  </a:lnTo>
                  <a:lnTo>
                    <a:pt x="457320" y="176765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1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04287" y="285306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46162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1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5"/>
                  </a:lnTo>
                  <a:lnTo>
                    <a:pt x="0" y="221381"/>
                  </a:lnTo>
                  <a:lnTo>
                    <a:pt x="4693" y="265997"/>
                  </a:lnTo>
                  <a:lnTo>
                    <a:pt x="18153" y="307552"/>
                  </a:lnTo>
                  <a:lnTo>
                    <a:pt x="39452" y="345157"/>
                  </a:lnTo>
                  <a:lnTo>
                    <a:pt x="67660" y="377921"/>
                  </a:lnTo>
                  <a:lnTo>
                    <a:pt x="101848" y="404954"/>
                  </a:lnTo>
                  <a:lnTo>
                    <a:pt x="141088" y="425365"/>
                  </a:lnTo>
                  <a:lnTo>
                    <a:pt x="184450" y="438264"/>
                  </a:lnTo>
                  <a:lnTo>
                    <a:pt x="231006" y="442762"/>
                  </a:lnTo>
                  <a:lnTo>
                    <a:pt x="277562" y="438264"/>
                  </a:lnTo>
                  <a:lnTo>
                    <a:pt x="320924" y="425365"/>
                  </a:lnTo>
                  <a:lnTo>
                    <a:pt x="360164" y="404954"/>
                  </a:lnTo>
                  <a:lnTo>
                    <a:pt x="394353" y="377921"/>
                  </a:lnTo>
                  <a:lnTo>
                    <a:pt x="422561" y="345157"/>
                  </a:lnTo>
                  <a:lnTo>
                    <a:pt x="443859" y="307552"/>
                  </a:lnTo>
                  <a:lnTo>
                    <a:pt x="457320" y="265997"/>
                  </a:lnTo>
                  <a:lnTo>
                    <a:pt x="462013" y="221381"/>
                  </a:lnTo>
                  <a:lnTo>
                    <a:pt x="457320" y="176765"/>
                  </a:lnTo>
                  <a:lnTo>
                    <a:pt x="443859" y="135209"/>
                  </a:lnTo>
                  <a:lnTo>
                    <a:pt x="422561" y="97604"/>
                  </a:lnTo>
                  <a:lnTo>
                    <a:pt x="394353" y="64841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46162" y="321882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47694" y="2271394"/>
              <a:ext cx="899160" cy="1198880"/>
            </a:xfrm>
            <a:custGeom>
              <a:avLst/>
              <a:gdLst/>
              <a:ahLst/>
              <a:cxnLst/>
              <a:rect l="l" t="t" r="r" b="b"/>
              <a:pathLst>
                <a:path w="899159" h="1198879">
                  <a:moveTo>
                    <a:pt x="898575" y="1168857"/>
                  </a:moveTo>
                  <a:lnTo>
                    <a:pt x="895489" y="1144193"/>
                  </a:lnTo>
                  <a:lnTo>
                    <a:pt x="871613" y="950582"/>
                  </a:lnTo>
                  <a:lnTo>
                    <a:pt x="868413" y="941019"/>
                  </a:lnTo>
                  <a:lnTo>
                    <a:pt x="862025" y="933665"/>
                  </a:lnTo>
                  <a:lnTo>
                    <a:pt x="853351" y="929259"/>
                  </a:lnTo>
                  <a:lnTo>
                    <a:pt x="843292" y="928484"/>
                  </a:lnTo>
                  <a:lnTo>
                    <a:pt x="833729" y="931672"/>
                  </a:lnTo>
                  <a:lnTo>
                    <a:pt x="826376" y="938072"/>
                  </a:lnTo>
                  <a:lnTo>
                    <a:pt x="821956" y="946746"/>
                  </a:lnTo>
                  <a:lnTo>
                    <a:pt x="821194" y="956805"/>
                  </a:lnTo>
                  <a:lnTo>
                    <a:pt x="831291" y="1038669"/>
                  </a:lnTo>
                  <a:lnTo>
                    <a:pt x="40411" y="0"/>
                  </a:lnTo>
                  <a:lnTo>
                    <a:pt x="0" y="30772"/>
                  </a:lnTo>
                  <a:lnTo>
                    <a:pt x="729691" y="989114"/>
                  </a:lnTo>
                  <a:lnTo>
                    <a:pt x="723404" y="996251"/>
                  </a:lnTo>
                  <a:lnTo>
                    <a:pt x="720255" y="1005459"/>
                  </a:lnTo>
                  <a:lnTo>
                    <a:pt x="720801" y="1015187"/>
                  </a:lnTo>
                  <a:lnTo>
                    <a:pt x="725182" y="1024267"/>
                  </a:lnTo>
                  <a:lnTo>
                    <a:pt x="745083" y="1050518"/>
                  </a:lnTo>
                  <a:lnTo>
                    <a:pt x="714641" y="1037932"/>
                  </a:lnTo>
                  <a:lnTo>
                    <a:pt x="704748" y="1036002"/>
                  </a:lnTo>
                  <a:lnTo>
                    <a:pt x="695198" y="1037945"/>
                  </a:lnTo>
                  <a:lnTo>
                    <a:pt x="687082" y="1043330"/>
                  </a:lnTo>
                  <a:lnTo>
                    <a:pt x="681774" y="1051242"/>
                  </a:lnTo>
                  <a:lnTo>
                    <a:pt x="28346" y="779602"/>
                  </a:lnTo>
                  <a:lnTo>
                    <a:pt x="8851" y="826516"/>
                  </a:lnTo>
                  <a:lnTo>
                    <a:pt x="755523" y="1136904"/>
                  </a:lnTo>
                  <a:lnTo>
                    <a:pt x="673773" y="1147927"/>
                  </a:lnTo>
                  <a:lnTo>
                    <a:pt x="664248" y="1151229"/>
                  </a:lnTo>
                  <a:lnTo>
                    <a:pt x="656971" y="1157706"/>
                  </a:lnTo>
                  <a:lnTo>
                    <a:pt x="652653" y="1166431"/>
                  </a:lnTo>
                  <a:lnTo>
                    <a:pt x="652005" y="1176502"/>
                  </a:lnTo>
                  <a:lnTo>
                    <a:pt x="655307" y="1186027"/>
                  </a:lnTo>
                  <a:lnTo>
                    <a:pt x="661771" y="1193304"/>
                  </a:lnTo>
                  <a:lnTo>
                    <a:pt x="670509" y="1197622"/>
                  </a:lnTo>
                  <a:lnTo>
                    <a:pt x="680567" y="1198270"/>
                  </a:lnTo>
                  <a:lnTo>
                    <a:pt x="868146" y="1172959"/>
                  </a:lnTo>
                  <a:lnTo>
                    <a:pt x="898448" y="1168882"/>
                  </a:lnTo>
                  <a:lnTo>
                    <a:pt x="898575" y="1168857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804287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04287" y="3661586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254883" y="3426553"/>
              <a:ext cx="891540" cy="479425"/>
            </a:xfrm>
            <a:custGeom>
              <a:avLst/>
              <a:gdLst/>
              <a:ahLst/>
              <a:cxnLst/>
              <a:rect l="l" t="t" r="r" b="b"/>
              <a:pathLst>
                <a:path w="891540" h="479425">
                  <a:moveTo>
                    <a:pt x="751011" y="55800"/>
                  </a:moveTo>
                  <a:lnTo>
                    <a:pt x="0" y="433724"/>
                  </a:lnTo>
                  <a:lnTo>
                    <a:pt x="22834" y="479102"/>
                  </a:lnTo>
                  <a:lnTo>
                    <a:pt x="773848" y="101179"/>
                  </a:lnTo>
                  <a:lnTo>
                    <a:pt x="801326" y="58917"/>
                  </a:lnTo>
                  <a:lnTo>
                    <a:pt x="751011" y="55800"/>
                  </a:lnTo>
                  <a:close/>
                </a:path>
                <a:path w="891540" h="479425">
                  <a:moveTo>
                    <a:pt x="890913" y="13568"/>
                  </a:moveTo>
                  <a:lnTo>
                    <a:pt x="834936" y="13568"/>
                  </a:lnTo>
                  <a:lnTo>
                    <a:pt x="857771" y="58947"/>
                  </a:lnTo>
                  <a:lnTo>
                    <a:pt x="773848" y="101179"/>
                  </a:lnTo>
                  <a:lnTo>
                    <a:pt x="728887" y="170329"/>
                  </a:lnTo>
                  <a:lnTo>
                    <a:pt x="725171" y="179707"/>
                  </a:lnTo>
                  <a:lnTo>
                    <a:pt x="725333" y="189443"/>
                  </a:lnTo>
                  <a:lnTo>
                    <a:pt x="729135" y="198408"/>
                  </a:lnTo>
                  <a:lnTo>
                    <a:pt x="736335" y="205470"/>
                  </a:lnTo>
                  <a:lnTo>
                    <a:pt x="745713" y="209185"/>
                  </a:lnTo>
                  <a:lnTo>
                    <a:pt x="755449" y="209022"/>
                  </a:lnTo>
                  <a:lnTo>
                    <a:pt x="764413" y="205221"/>
                  </a:lnTo>
                  <a:lnTo>
                    <a:pt x="771476" y="198020"/>
                  </a:lnTo>
                  <a:lnTo>
                    <a:pt x="891385" y="13597"/>
                  </a:lnTo>
                  <a:lnTo>
                    <a:pt x="890913" y="13568"/>
                  </a:lnTo>
                  <a:close/>
                </a:path>
                <a:path w="891540" h="479425">
                  <a:moveTo>
                    <a:pt x="801326" y="58917"/>
                  </a:moveTo>
                  <a:lnTo>
                    <a:pt x="773848" y="101179"/>
                  </a:lnTo>
                  <a:lnTo>
                    <a:pt x="852482" y="61608"/>
                  </a:lnTo>
                  <a:lnTo>
                    <a:pt x="844784" y="61608"/>
                  </a:lnTo>
                  <a:lnTo>
                    <a:pt x="801326" y="58917"/>
                  </a:lnTo>
                  <a:close/>
                </a:path>
                <a:path w="891540" h="479425">
                  <a:moveTo>
                    <a:pt x="825060" y="22412"/>
                  </a:moveTo>
                  <a:lnTo>
                    <a:pt x="801326" y="58917"/>
                  </a:lnTo>
                  <a:lnTo>
                    <a:pt x="844784" y="61608"/>
                  </a:lnTo>
                  <a:lnTo>
                    <a:pt x="825060" y="22412"/>
                  </a:lnTo>
                  <a:close/>
                </a:path>
                <a:path w="891540" h="479425">
                  <a:moveTo>
                    <a:pt x="839386" y="22412"/>
                  </a:moveTo>
                  <a:lnTo>
                    <a:pt x="825060" y="22412"/>
                  </a:lnTo>
                  <a:lnTo>
                    <a:pt x="844784" y="61608"/>
                  </a:lnTo>
                  <a:lnTo>
                    <a:pt x="852482" y="61608"/>
                  </a:lnTo>
                  <a:lnTo>
                    <a:pt x="857771" y="58947"/>
                  </a:lnTo>
                  <a:lnTo>
                    <a:pt x="839386" y="22412"/>
                  </a:lnTo>
                  <a:close/>
                </a:path>
                <a:path w="891540" h="479425">
                  <a:moveTo>
                    <a:pt x="834936" y="13568"/>
                  </a:moveTo>
                  <a:lnTo>
                    <a:pt x="751011" y="55800"/>
                  </a:lnTo>
                  <a:lnTo>
                    <a:pt x="801326" y="58917"/>
                  </a:lnTo>
                  <a:lnTo>
                    <a:pt x="825060" y="22412"/>
                  </a:lnTo>
                  <a:lnTo>
                    <a:pt x="839386" y="22412"/>
                  </a:lnTo>
                  <a:lnTo>
                    <a:pt x="834936" y="13568"/>
                  </a:lnTo>
                  <a:close/>
                </a:path>
                <a:path w="891540" h="479425">
                  <a:moveTo>
                    <a:pt x="671828" y="0"/>
                  </a:moveTo>
                  <a:lnTo>
                    <a:pt x="661837" y="1380"/>
                  </a:lnTo>
                  <a:lnTo>
                    <a:pt x="653443" y="6314"/>
                  </a:lnTo>
                  <a:lnTo>
                    <a:pt x="647510" y="14036"/>
                  </a:lnTo>
                  <a:lnTo>
                    <a:pt x="644907" y="23780"/>
                  </a:lnTo>
                  <a:lnTo>
                    <a:pt x="646288" y="33772"/>
                  </a:lnTo>
                  <a:lnTo>
                    <a:pt x="651222" y="42167"/>
                  </a:lnTo>
                  <a:lnTo>
                    <a:pt x="658944" y="48099"/>
                  </a:lnTo>
                  <a:lnTo>
                    <a:pt x="668689" y="50702"/>
                  </a:lnTo>
                  <a:lnTo>
                    <a:pt x="751011" y="55800"/>
                  </a:lnTo>
                  <a:lnTo>
                    <a:pt x="834936" y="13568"/>
                  </a:lnTo>
                  <a:lnTo>
                    <a:pt x="890913" y="13568"/>
                  </a:lnTo>
                  <a:lnTo>
                    <a:pt x="671828" y="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794661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0" y="4497"/>
                  </a:lnTo>
                  <a:lnTo>
                    <a:pt x="141088" y="17397"/>
                  </a:lnTo>
                  <a:lnTo>
                    <a:pt x="101848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9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8" y="404952"/>
                  </a:lnTo>
                  <a:lnTo>
                    <a:pt x="141088" y="425364"/>
                  </a:lnTo>
                  <a:lnTo>
                    <a:pt x="184450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2" y="377920"/>
                  </a:lnTo>
                  <a:lnTo>
                    <a:pt x="422560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9"/>
                  </a:lnTo>
                  <a:lnTo>
                    <a:pt x="422560" y="97604"/>
                  </a:lnTo>
                  <a:lnTo>
                    <a:pt x="394352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794661" y="4441233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236136" y="3440109"/>
              <a:ext cx="910590" cy="1237615"/>
            </a:xfrm>
            <a:custGeom>
              <a:avLst/>
              <a:gdLst/>
              <a:ahLst/>
              <a:cxnLst/>
              <a:rect l="l" t="t" r="r" b="b"/>
              <a:pathLst>
                <a:path w="910590" h="1237614">
                  <a:moveTo>
                    <a:pt x="850775" y="81521"/>
                  </a:moveTo>
                  <a:lnTo>
                    <a:pt x="804617" y="101785"/>
                  </a:lnTo>
                  <a:lnTo>
                    <a:pt x="0" y="1207559"/>
                  </a:lnTo>
                  <a:lnTo>
                    <a:pt x="41075" y="1237448"/>
                  </a:lnTo>
                  <a:lnTo>
                    <a:pt x="845694" y="131674"/>
                  </a:lnTo>
                  <a:lnTo>
                    <a:pt x="850775" y="81521"/>
                  </a:lnTo>
                  <a:close/>
                </a:path>
                <a:path w="910590" h="1237614">
                  <a:moveTo>
                    <a:pt x="907479" y="25816"/>
                  </a:moveTo>
                  <a:lnTo>
                    <a:pt x="859896" y="25816"/>
                  </a:lnTo>
                  <a:lnTo>
                    <a:pt x="900973" y="55706"/>
                  </a:lnTo>
                  <a:lnTo>
                    <a:pt x="845694" y="131674"/>
                  </a:lnTo>
                  <a:lnTo>
                    <a:pt x="837380" y="213735"/>
                  </a:lnTo>
                  <a:lnTo>
                    <a:pt x="838370" y="223773"/>
                  </a:lnTo>
                  <a:lnTo>
                    <a:pt x="842972" y="232354"/>
                  </a:lnTo>
                  <a:lnTo>
                    <a:pt x="850456" y="238584"/>
                  </a:lnTo>
                  <a:lnTo>
                    <a:pt x="860090" y="241566"/>
                  </a:lnTo>
                  <a:lnTo>
                    <a:pt x="870129" y="240577"/>
                  </a:lnTo>
                  <a:lnTo>
                    <a:pt x="878710" y="235975"/>
                  </a:lnTo>
                  <a:lnTo>
                    <a:pt x="884939" y="228491"/>
                  </a:lnTo>
                  <a:lnTo>
                    <a:pt x="887921" y="218856"/>
                  </a:lnTo>
                  <a:lnTo>
                    <a:pt x="907479" y="25816"/>
                  </a:lnTo>
                  <a:close/>
                </a:path>
                <a:path w="910590" h="1237614">
                  <a:moveTo>
                    <a:pt x="910094" y="0"/>
                  </a:moveTo>
                  <a:lnTo>
                    <a:pt x="708673" y="88426"/>
                  </a:lnTo>
                  <a:lnTo>
                    <a:pt x="700423" y="94228"/>
                  </a:lnTo>
                  <a:lnTo>
                    <a:pt x="695218" y="102457"/>
                  </a:lnTo>
                  <a:lnTo>
                    <a:pt x="693480" y="112038"/>
                  </a:lnTo>
                  <a:lnTo>
                    <a:pt x="695627" y="121893"/>
                  </a:lnTo>
                  <a:lnTo>
                    <a:pt x="701429" y="130143"/>
                  </a:lnTo>
                  <a:lnTo>
                    <a:pt x="709658" y="135348"/>
                  </a:lnTo>
                  <a:lnTo>
                    <a:pt x="719239" y="137087"/>
                  </a:lnTo>
                  <a:lnTo>
                    <a:pt x="729094" y="134941"/>
                  </a:lnTo>
                  <a:lnTo>
                    <a:pt x="804617" y="101785"/>
                  </a:lnTo>
                  <a:lnTo>
                    <a:pt x="859896" y="25816"/>
                  </a:lnTo>
                  <a:lnTo>
                    <a:pt x="907479" y="25816"/>
                  </a:lnTo>
                  <a:lnTo>
                    <a:pt x="910094" y="0"/>
                  </a:lnTo>
                  <a:close/>
                </a:path>
                <a:path w="910590" h="1237614">
                  <a:moveTo>
                    <a:pt x="876915" y="38200"/>
                  </a:moveTo>
                  <a:lnTo>
                    <a:pt x="855164" y="38200"/>
                  </a:lnTo>
                  <a:lnTo>
                    <a:pt x="890645" y="64018"/>
                  </a:lnTo>
                  <a:lnTo>
                    <a:pt x="850775" y="81521"/>
                  </a:lnTo>
                  <a:lnTo>
                    <a:pt x="845694" y="131674"/>
                  </a:lnTo>
                  <a:lnTo>
                    <a:pt x="900973" y="55706"/>
                  </a:lnTo>
                  <a:lnTo>
                    <a:pt x="876915" y="38200"/>
                  </a:lnTo>
                  <a:close/>
                </a:path>
                <a:path w="910590" h="1237614">
                  <a:moveTo>
                    <a:pt x="859896" y="25816"/>
                  </a:moveTo>
                  <a:lnTo>
                    <a:pt x="804617" y="101785"/>
                  </a:lnTo>
                  <a:lnTo>
                    <a:pt x="850775" y="81521"/>
                  </a:lnTo>
                  <a:lnTo>
                    <a:pt x="855164" y="38200"/>
                  </a:lnTo>
                  <a:lnTo>
                    <a:pt x="876915" y="38200"/>
                  </a:lnTo>
                  <a:lnTo>
                    <a:pt x="859896" y="25816"/>
                  </a:lnTo>
                  <a:close/>
                </a:path>
                <a:path w="910590" h="1237614">
                  <a:moveTo>
                    <a:pt x="855164" y="38200"/>
                  </a:moveTo>
                  <a:lnTo>
                    <a:pt x="850775" y="81521"/>
                  </a:lnTo>
                  <a:lnTo>
                    <a:pt x="890645" y="64018"/>
                  </a:lnTo>
                  <a:lnTo>
                    <a:pt x="855164" y="38200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85695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231006" y="0"/>
                  </a:moveTo>
                  <a:lnTo>
                    <a:pt x="184451" y="4497"/>
                  </a:lnTo>
                  <a:lnTo>
                    <a:pt x="141088" y="17397"/>
                  </a:lnTo>
                  <a:lnTo>
                    <a:pt x="101849" y="37808"/>
                  </a:lnTo>
                  <a:lnTo>
                    <a:pt x="67660" y="64840"/>
                  </a:lnTo>
                  <a:lnTo>
                    <a:pt x="39452" y="97604"/>
                  </a:lnTo>
                  <a:lnTo>
                    <a:pt x="18153" y="135208"/>
                  </a:lnTo>
                  <a:lnTo>
                    <a:pt x="4693" y="176764"/>
                  </a:lnTo>
                  <a:lnTo>
                    <a:pt x="0" y="221380"/>
                  </a:lnTo>
                  <a:lnTo>
                    <a:pt x="4693" y="265996"/>
                  </a:lnTo>
                  <a:lnTo>
                    <a:pt x="18153" y="307551"/>
                  </a:lnTo>
                  <a:lnTo>
                    <a:pt x="39452" y="345156"/>
                  </a:lnTo>
                  <a:lnTo>
                    <a:pt x="67660" y="377920"/>
                  </a:lnTo>
                  <a:lnTo>
                    <a:pt x="101849" y="404952"/>
                  </a:lnTo>
                  <a:lnTo>
                    <a:pt x="141088" y="425364"/>
                  </a:lnTo>
                  <a:lnTo>
                    <a:pt x="184451" y="438263"/>
                  </a:lnTo>
                  <a:lnTo>
                    <a:pt x="231006" y="442761"/>
                  </a:lnTo>
                  <a:lnTo>
                    <a:pt x="277562" y="438263"/>
                  </a:lnTo>
                  <a:lnTo>
                    <a:pt x="320924" y="425364"/>
                  </a:lnTo>
                  <a:lnTo>
                    <a:pt x="360164" y="404952"/>
                  </a:lnTo>
                  <a:lnTo>
                    <a:pt x="394353" y="377920"/>
                  </a:lnTo>
                  <a:lnTo>
                    <a:pt x="422561" y="345156"/>
                  </a:lnTo>
                  <a:lnTo>
                    <a:pt x="443859" y="307551"/>
                  </a:lnTo>
                  <a:lnTo>
                    <a:pt x="457320" y="265996"/>
                  </a:lnTo>
                  <a:lnTo>
                    <a:pt x="462013" y="221380"/>
                  </a:lnTo>
                  <a:lnTo>
                    <a:pt x="457320" y="176764"/>
                  </a:lnTo>
                  <a:lnTo>
                    <a:pt x="443859" y="135208"/>
                  </a:lnTo>
                  <a:lnTo>
                    <a:pt x="422561" y="97604"/>
                  </a:lnTo>
                  <a:lnTo>
                    <a:pt x="394353" y="64840"/>
                  </a:lnTo>
                  <a:lnTo>
                    <a:pt x="360164" y="37808"/>
                  </a:lnTo>
                  <a:lnTo>
                    <a:pt x="320924" y="17397"/>
                  </a:lnTo>
                  <a:lnTo>
                    <a:pt x="277562" y="4497"/>
                  </a:lnTo>
                  <a:lnTo>
                    <a:pt x="23100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85695" y="5232298"/>
              <a:ext cx="462280" cy="443230"/>
            </a:xfrm>
            <a:custGeom>
              <a:avLst/>
              <a:gdLst/>
              <a:ahLst/>
              <a:cxnLst/>
              <a:rect l="l" t="t" r="r" b="b"/>
              <a:pathLst>
                <a:path w="462279" h="443229">
                  <a:moveTo>
                    <a:pt x="0" y="221381"/>
                  </a:moveTo>
                  <a:lnTo>
                    <a:pt x="4693" y="176765"/>
                  </a:lnTo>
                  <a:lnTo>
                    <a:pt x="18153" y="135209"/>
                  </a:lnTo>
                  <a:lnTo>
                    <a:pt x="39452" y="97604"/>
                  </a:lnTo>
                  <a:lnTo>
                    <a:pt x="67660" y="64840"/>
                  </a:lnTo>
                  <a:lnTo>
                    <a:pt x="101848" y="37808"/>
                  </a:lnTo>
                  <a:lnTo>
                    <a:pt x="141088" y="17397"/>
                  </a:lnTo>
                  <a:lnTo>
                    <a:pt x="184450" y="4497"/>
                  </a:lnTo>
                  <a:lnTo>
                    <a:pt x="231006" y="0"/>
                  </a:lnTo>
                  <a:lnTo>
                    <a:pt x="277562" y="4497"/>
                  </a:lnTo>
                  <a:lnTo>
                    <a:pt x="320924" y="17397"/>
                  </a:lnTo>
                  <a:lnTo>
                    <a:pt x="360164" y="37808"/>
                  </a:lnTo>
                  <a:lnTo>
                    <a:pt x="394352" y="64840"/>
                  </a:lnTo>
                  <a:lnTo>
                    <a:pt x="422560" y="97604"/>
                  </a:lnTo>
                  <a:lnTo>
                    <a:pt x="443859" y="135209"/>
                  </a:lnTo>
                  <a:lnTo>
                    <a:pt x="457319" y="176765"/>
                  </a:lnTo>
                  <a:lnTo>
                    <a:pt x="462013" y="221381"/>
                  </a:lnTo>
                  <a:lnTo>
                    <a:pt x="457319" y="265996"/>
                  </a:lnTo>
                  <a:lnTo>
                    <a:pt x="443859" y="307552"/>
                  </a:lnTo>
                  <a:lnTo>
                    <a:pt x="422560" y="345157"/>
                  </a:lnTo>
                  <a:lnTo>
                    <a:pt x="394352" y="377920"/>
                  </a:lnTo>
                  <a:lnTo>
                    <a:pt x="360164" y="404953"/>
                  </a:lnTo>
                  <a:lnTo>
                    <a:pt x="320924" y="425364"/>
                  </a:lnTo>
                  <a:lnTo>
                    <a:pt x="277562" y="438264"/>
                  </a:lnTo>
                  <a:lnTo>
                    <a:pt x="231006" y="442762"/>
                  </a:lnTo>
                  <a:lnTo>
                    <a:pt x="184450" y="438264"/>
                  </a:lnTo>
                  <a:lnTo>
                    <a:pt x="141088" y="425364"/>
                  </a:lnTo>
                  <a:lnTo>
                    <a:pt x="101848" y="404953"/>
                  </a:lnTo>
                  <a:lnTo>
                    <a:pt x="67660" y="377920"/>
                  </a:lnTo>
                  <a:lnTo>
                    <a:pt x="39452" y="345157"/>
                  </a:lnTo>
                  <a:lnTo>
                    <a:pt x="18153" y="307552"/>
                  </a:lnTo>
                  <a:lnTo>
                    <a:pt x="4693" y="265996"/>
                  </a:lnTo>
                  <a:lnTo>
                    <a:pt x="0" y="221381"/>
                  </a:lnTo>
                  <a:close/>
                </a:path>
              </a:pathLst>
            </a:custGeom>
            <a:ln w="25400">
              <a:solidFill>
                <a:srgbClr val="650C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24513" y="3440097"/>
              <a:ext cx="945515" cy="2024380"/>
            </a:xfrm>
            <a:custGeom>
              <a:avLst/>
              <a:gdLst/>
              <a:ahLst/>
              <a:cxnLst/>
              <a:rect l="l" t="t" r="r" b="b"/>
              <a:pathLst>
                <a:path w="945515" h="2024379">
                  <a:moveTo>
                    <a:pt x="880613" y="92069"/>
                  </a:moveTo>
                  <a:lnTo>
                    <a:pt x="839675" y="121481"/>
                  </a:lnTo>
                  <a:lnTo>
                    <a:pt x="0" y="2003231"/>
                  </a:lnTo>
                  <a:lnTo>
                    <a:pt x="46390" y="2023931"/>
                  </a:lnTo>
                  <a:lnTo>
                    <a:pt x="886065" y="142184"/>
                  </a:lnTo>
                  <a:lnTo>
                    <a:pt x="880613" y="92069"/>
                  </a:lnTo>
                  <a:close/>
                </a:path>
                <a:path w="945515" h="2024379">
                  <a:moveTo>
                    <a:pt x="925578" y="35674"/>
                  </a:moveTo>
                  <a:lnTo>
                    <a:pt x="877964" y="35674"/>
                  </a:lnTo>
                  <a:lnTo>
                    <a:pt x="924355" y="56375"/>
                  </a:lnTo>
                  <a:lnTo>
                    <a:pt x="886065" y="142184"/>
                  </a:lnTo>
                  <a:lnTo>
                    <a:pt x="894986" y="224180"/>
                  </a:lnTo>
                  <a:lnTo>
                    <a:pt x="922985" y="246684"/>
                  </a:lnTo>
                  <a:lnTo>
                    <a:pt x="932598" y="243630"/>
                  </a:lnTo>
                  <a:lnTo>
                    <a:pt x="940035" y="237346"/>
                  </a:lnTo>
                  <a:lnTo>
                    <a:pt x="944573" y="228731"/>
                  </a:lnTo>
                  <a:lnTo>
                    <a:pt x="945488" y="218686"/>
                  </a:lnTo>
                  <a:lnTo>
                    <a:pt x="925578" y="35674"/>
                  </a:lnTo>
                  <a:close/>
                </a:path>
                <a:path w="945515" h="2024379">
                  <a:moveTo>
                    <a:pt x="921697" y="0"/>
                  </a:moveTo>
                  <a:lnTo>
                    <a:pt x="743049" y="128353"/>
                  </a:lnTo>
                  <a:lnTo>
                    <a:pt x="736184" y="135743"/>
                  </a:lnTo>
                  <a:lnTo>
                    <a:pt x="732803" y="144875"/>
                  </a:lnTo>
                  <a:lnTo>
                    <a:pt x="733093" y="154608"/>
                  </a:lnTo>
                  <a:lnTo>
                    <a:pt x="737241" y="163802"/>
                  </a:lnTo>
                  <a:lnTo>
                    <a:pt x="744631" y="170667"/>
                  </a:lnTo>
                  <a:lnTo>
                    <a:pt x="753762" y="174047"/>
                  </a:lnTo>
                  <a:lnTo>
                    <a:pt x="763495" y="173757"/>
                  </a:lnTo>
                  <a:lnTo>
                    <a:pt x="772689" y="169609"/>
                  </a:lnTo>
                  <a:lnTo>
                    <a:pt x="839675" y="121481"/>
                  </a:lnTo>
                  <a:lnTo>
                    <a:pt x="877964" y="35674"/>
                  </a:lnTo>
                  <a:lnTo>
                    <a:pt x="925578" y="35674"/>
                  </a:lnTo>
                  <a:lnTo>
                    <a:pt x="921697" y="0"/>
                  </a:lnTo>
                  <a:close/>
                </a:path>
                <a:path w="945515" h="2024379">
                  <a:moveTo>
                    <a:pt x="907339" y="48781"/>
                  </a:moveTo>
                  <a:lnTo>
                    <a:pt x="875903" y="48781"/>
                  </a:lnTo>
                  <a:lnTo>
                    <a:pt x="915976" y="66662"/>
                  </a:lnTo>
                  <a:lnTo>
                    <a:pt x="880613" y="92069"/>
                  </a:lnTo>
                  <a:lnTo>
                    <a:pt x="886065" y="142184"/>
                  </a:lnTo>
                  <a:lnTo>
                    <a:pt x="924355" y="56375"/>
                  </a:lnTo>
                  <a:lnTo>
                    <a:pt x="907339" y="48781"/>
                  </a:lnTo>
                  <a:close/>
                </a:path>
                <a:path w="945515" h="2024379">
                  <a:moveTo>
                    <a:pt x="877964" y="35674"/>
                  </a:moveTo>
                  <a:lnTo>
                    <a:pt x="839675" y="121481"/>
                  </a:lnTo>
                  <a:lnTo>
                    <a:pt x="880613" y="92069"/>
                  </a:lnTo>
                  <a:lnTo>
                    <a:pt x="875903" y="48781"/>
                  </a:lnTo>
                  <a:lnTo>
                    <a:pt x="907339" y="48781"/>
                  </a:lnTo>
                  <a:lnTo>
                    <a:pt x="877964" y="35674"/>
                  </a:lnTo>
                  <a:close/>
                </a:path>
                <a:path w="945515" h="2024379">
                  <a:moveTo>
                    <a:pt x="875903" y="48781"/>
                  </a:moveTo>
                  <a:lnTo>
                    <a:pt x="880613" y="92069"/>
                  </a:lnTo>
                  <a:lnTo>
                    <a:pt x="915976" y="66662"/>
                  </a:lnTo>
                  <a:lnTo>
                    <a:pt x="875903" y="48781"/>
                  </a:lnTo>
                  <a:close/>
                </a:path>
              </a:pathLst>
            </a:custGeom>
            <a:solidFill>
              <a:srgbClr val="8C11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62374" y="2719323"/>
            <a:ext cx="418465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latin typeface="Cambria Math"/>
                <a:cs typeface="Cambria Math"/>
              </a:rPr>
              <a:t>𝑥</a:t>
            </a:r>
            <a:r>
              <a:rPr sz="3000" spc="37" baseline="-16666" dirty="0">
                <a:latin typeface="Cambria Math"/>
                <a:cs typeface="Cambria Math"/>
              </a:rPr>
              <a:t>$</a:t>
            </a:r>
            <a:endParaRPr sz="3000" baseline="-16666">
              <a:latin typeface="Cambria Math"/>
              <a:cs typeface="Cambria Math"/>
            </a:endParaRPr>
          </a:p>
          <a:p>
            <a:pPr marL="46355">
              <a:lnSpc>
                <a:spcPct val="100000"/>
              </a:lnSpc>
              <a:spcBef>
                <a:spcPts val="2905"/>
              </a:spcBef>
            </a:pPr>
            <a:r>
              <a:rPr sz="2800" spc="140" dirty="0">
                <a:latin typeface="Cambria Math"/>
                <a:cs typeface="Cambria Math"/>
              </a:rPr>
              <a:t>𝑥</a:t>
            </a:r>
            <a:r>
              <a:rPr sz="3000" spc="209" baseline="-16666" dirty="0">
                <a:latin typeface="Cambria Math"/>
                <a:cs typeface="Cambria Math"/>
              </a:rPr>
              <a:t>"</a:t>
            </a:r>
            <a:endParaRPr sz="3000" baseline="-16666">
              <a:latin typeface="Cambria Math"/>
              <a:cs typeface="Cambria Math"/>
            </a:endParaRPr>
          </a:p>
          <a:p>
            <a:pPr marL="47625">
              <a:lnSpc>
                <a:spcPct val="100000"/>
              </a:lnSpc>
              <a:spcBef>
                <a:spcPts val="3070"/>
              </a:spcBef>
            </a:pPr>
            <a:r>
              <a:rPr sz="2800" spc="-65" dirty="0">
                <a:latin typeface="Cambria Math"/>
                <a:cs typeface="Cambria Math"/>
              </a:rPr>
              <a:t>𝑥</a:t>
            </a:r>
            <a:r>
              <a:rPr sz="3000" spc="-97" baseline="-16666" dirty="0">
                <a:latin typeface="Cambria Math"/>
                <a:cs typeface="Cambria Math"/>
              </a:rPr>
              <a:t>+</a:t>
            </a:r>
            <a:endParaRPr sz="3000" baseline="-16666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093205" y="2078228"/>
            <a:ext cx="827405" cy="29946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225"/>
              </a:spcBef>
            </a:pPr>
            <a:r>
              <a:rPr sz="2400" spc="165" dirty="0">
                <a:latin typeface="Cambria Math"/>
                <a:cs typeface="Cambria Math"/>
              </a:rPr>
              <a:t>𝑤</a:t>
            </a:r>
            <a:r>
              <a:rPr sz="2700" spc="247" baseline="-15432" dirty="0">
                <a:latin typeface="Cambria Math"/>
                <a:cs typeface="Cambria Math"/>
              </a:rPr>
              <a:t>!</a:t>
            </a:r>
            <a:endParaRPr sz="2700" baseline="-15432">
              <a:latin typeface="Cambria Math"/>
              <a:cs typeface="Cambria Math"/>
            </a:endParaRPr>
          </a:p>
          <a:p>
            <a:pPr marL="260350">
              <a:lnSpc>
                <a:spcPct val="100000"/>
              </a:lnSpc>
              <a:spcBef>
                <a:spcPts val="1130"/>
              </a:spcBef>
            </a:pPr>
            <a:r>
              <a:rPr sz="2400" spc="100" dirty="0">
                <a:latin typeface="Cambria Math"/>
                <a:cs typeface="Cambria Math"/>
              </a:rPr>
              <a:t>𝑤</a:t>
            </a:r>
            <a:r>
              <a:rPr sz="2700" spc="150" baseline="-15432" dirty="0">
                <a:latin typeface="Cambria Math"/>
                <a:cs typeface="Cambria Math"/>
              </a:rPr>
              <a:t>"</a:t>
            </a:r>
            <a:endParaRPr sz="2700" baseline="-15432">
              <a:latin typeface="Cambria Math"/>
              <a:cs typeface="Cambria Math"/>
            </a:endParaRPr>
          </a:p>
          <a:p>
            <a:pPr marL="225425">
              <a:lnSpc>
                <a:spcPct val="100000"/>
              </a:lnSpc>
              <a:spcBef>
                <a:spcPts val="158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endParaRPr sz="2700" baseline="-15432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7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$</a:t>
            </a:r>
            <a:endParaRPr sz="2700" baseline="-15432">
              <a:latin typeface="Cambria Math"/>
              <a:cs typeface="Cambria Math"/>
            </a:endParaRPr>
          </a:p>
          <a:p>
            <a:pPr marL="477520">
              <a:lnSpc>
                <a:spcPct val="100000"/>
              </a:lnSpc>
              <a:spcBef>
                <a:spcPts val="2665"/>
              </a:spcBef>
            </a:pPr>
            <a:r>
              <a:rPr sz="2400" spc="-5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010332" y="5232908"/>
            <a:ext cx="2981960" cy="126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105"/>
              </a:spcBef>
            </a:pP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𝑦</a:t>
            </a:r>
            <a:r>
              <a:rPr sz="2000" spc="11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=</a:t>
            </a:r>
            <a:r>
              <a:rPr sz="2000" spc="9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(1</a:t>
            </a:r>
            <a:r>
              <a:rPr sz="2000" spc="-15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−</a:t>
            </a:r>
            <a:r>
              <a:rPr sz="2000" spc="-20" dirty="0">
                <a:solidFill>
                  <a:srgbClr val="007C92"/>
                </a:solidFill>
                <a:latin typeface="Cambria Math"/>
                <a:cs typeface="Cambria Math"/>
              </a:rPr>
              <a:t> 𝑝)(𝑤</a:t>
            </a:r>
            <a:r>
              <a:rPr sz="2250" spc="-30" baseline="-14814" dirty="0">
                <a:solidFill>
                  <a:srgbClr val="007C92"/>
                </a:solidFill>
                <a:latin typeface="Cambria Math"/>
                <a:cs typeface="Cambria Math"/>
              </a:rPr>
              <a:t>#</a:t>
            </a:r>
            <a:r>
              <a:rPr sz="2000" spc="-2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solidFill>
                  <a:srgbClr val="007C92"/>
                </a:solidFill>
                <a:latin typeface="Cambria Math"/>
                <a:cs typeface="Cambria Math"/>
              </a:rPr>
              <a:t>#</a:t>
            </a:r>
            <a:r>
              <a:rPr sz="2250" spc="232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5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endParaRPr sz="2000">
              <a:latin typeface="Cambria Math"/>
              <a:cs typeface="Cambria Math"/>
            </a:endParaRPr>
          </a:p>
          <a:p>
            <a:pPr marL="593090">
              <a:lnSpc>
                <a:spcPct val="100000"/>
              </a:lnSpc>
            </a:pP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$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baseline="-14814" dirty="0">
                <a:solidFill>
                  <a:srgbClr val="007C92"/>
                </a:solidFill>
                <a:latin typeface="Cambria Math"/>
                <a:cs typeface="Cambria Math"/>
              </a:rPr>
              <a:t>$</a:t>
            </a:r>
            <a:r>
              <a:rPr sz="2250" spc="337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r>
              <a:rPr sz="2000" spc="5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245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spc="-367" baseline="-14814" dirty="0">
                <a:solidFill>
                  <a:srgbClr val="007C92"/>
                </a:solidFill>
                <a:latin typeface="Cambria Math"/>
                <a:cs typeface="Cambria Math"/>
              </a:rPr>
              <a:t>%</a:t>
            </a:r>
            <a:r>
              <a:rPr sz="2000" spc="-245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spc="-367" baseline="-14814" dirty="0">
                <a:solidFill>
                  <a:srgbClr val="007C92"/>
                </a:solidFill>
                <a:latin typeface="Cambria Math"/>
                <a:cs typeface="Cambria Math"/>
              </a:rPr>
              <a:t>%</a:t>
            </a:r>
            <a:r>
              <a:rPr sz="2250" spc="345" baseline="-14814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007C92"/>
                </a:solidFill>
                <a:latin typeface="Cambria Math"/>
                <a:cs typeface="Cambria Math"/>
              </a:rPr>
              <a:t>+</a:t>
            </a:r>
            <a:r>
              <a:rPr sz="2000" spc="50" dirty="0">
                <a:solidFill>
                  <a:srgbClr val="007C92"/>
                </a:solidFill>
                <a:latin typeface="Cambria Math"/>
                <a:cs typeface="Cambria Math"/>
              </a:rPr>
              <a:t> </a:t>
            </a:r>
            <a:r>
              <a:rPr sz="2000" spc="-20" dirty="0">
                <a:solidFill>
                  <a:srgbClr val="007C92"/>
                </a:solidFill>
                <a:latin typeface="Cambria Math"/>
                <a:cs typeface="Cambria Math"/>
              </a:rPr>
              <a:t>𝑤</a:t>
            </a:r>
            <a:r>
              <a:rPr sz="2250" spc="-30" baseline="-14814" dirty="0">
                <a:solidFill>
                  <a:srgbClr val="007C92"/>
                </a:solidFill>
                <a:latin typeface="Cambria Math"/>
                <a:cs typeface="Cambria Math"/>
              </a:rPr>
              <a:t>&amp;</a:t>
            </a:r>
            <a:r>
              <a:rPr sz="2000" spc="-20" dirty="0">
                <a:solidFill>
                  <a:srgbClr val="007C92"/>
                </a:solidFill>
                <a:latin typeface="Cambria Math"/>
                <a:cs typeface="Cambria Math"/>
              </a:rPr>
              <a:t>𝑥</a:t>
            </a:r>
            <a:r>
              <a:rPr sz="2250" spc="-30" baseline="-14814" dirty="0">
                <a:solidFill>
                  <a:srgbClr val="007C92"/>
                </a:solidFill>
                <a:latin typeface="Cambria Math"/>
                <a:cs typeface="Cambria Math"/>
              </a:rPr>
              <a:t>&amp;</a:t>
            </a:r>
            <a:r>
              <a:rPr sz="2000" spc="-20" dirty="0">
                <a:solidFill>
                  <a:srgbClr val="007C92"/>
                </a:solidFill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066210" y="2200487"/>
            <a:ext cx="0" cy="2874010"/>
          </a:xfrm>
          <a:custGeom>
            <a:avLst/>
            <a:gdLst/>
            <a:ahLst/>
            <a:cxnLst/>
            <a:rect l="l" t="t" r="r" b="b"/>
            <a:pathLst>
              <a:path h="2874010">
                <a:moveTo>
                  <a:pt x="0" y="0"/>
                </a:moveTo>
                <a:lnTo>
                  <a:pt x="1" y="28736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8737" y="821691"/>
            <a:ext cx="6684645" cy="3190240"/>
            <a:chOff x="2708737" y="821691"/>
            <a:chExt cx="6684645" cy="31902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59067" y="821702"/>
              <a:ext cx="2934335" cy="3190240"/>
            </a:xfrm>
            <a:custGeom>
              <a:avLst/>
              <a:gdLst/>
              <a:ahLst/>
              <a:cxnLst/>
              <a:rect l="l" t="t" r="r" b="b"/>
              <a:pathLst>
                <a:path w="2934334" h="3190240">
                  <a:moveTo>
                    <a:pt x="899261" y="1492275"/>
                  </a:moveTo>
                  <a:lnTo>
                    <a:pt x="0" y="1492275"/>
                  </a:lnTo>
                  <a:lnTo>
                    <a:pt x="0" y="3189744"/>
                  </a:lnTo>
                  <a:lnTo>
                    <a:pt x="899261" y="3189744"/>
                  </a:lnTo>
                  <a:lnTo>
                    <a:pt x="899261" y="1492275"/>
                  </a:lnTo>
                  <a:close/>
                </a:path>
                <a:path w="2934334" h="3190240">
                  <a:moveTo>
                    <a:pt x="2934119" y="0"/>
                  </a:moveTo>
                  <a:lnTo>
                    <a:pt x="1985937" y="0"/>
                  </a:lnTo>
                  <a:lnTo>
                    <a:pt x="1985937" y="445198"/>
                  </a:lnTo>
                  <a:lnTo>
                    <a:pt x="2934119" y="445198"/>
                  </a:lnTo>
                  <a:lnTo>
                    <a:pt x="2934119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19101" y="1266893"/>
              <a:ext cx="8890" cy="1923414"/>
            </a:xfrm>
            <a:custGeom>
              <a:avLst/>
              <a:gdLst/>
              <a:ahLst/>
              <a:cxnLst/>
              <a:rect l="l" t="t" r="r" b="b"/>
              <a:pathLst>
                <a:path w="8890" h="1923414">
                  <a:moveTo>
                    <a:pt x="0" y="0"/>
                  </a:moveTo>
                  <a:lnTo>
                    <a:pt x="8309" y="1923224"/>
                  </a:lnTo>
                </a:path>
              </a:pathLst>
            </a:custGeom>
            <a:ln w="1905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58332" y="2872966"/>
              <a:ext cx="1642745" cy="571500"/>
            </a:xfrm>
            <a:custGeom>
              <a:avLst/>
              <a:gdLst/>
              <a:ahLst/>
              <a:cxnLst/>
              <a:rect l="l" t="t" r="r" b="b"/>
              <a:pathLst>
                <a:path w="1642745" h="571500">
                  <a:moveTo>
                    <a:pt x="571500" y="0"/>
                  </a:moveTo>
                  <a:lnTo>
                    <a:pt x="0" y="285751"/>
                  </a:lnTo>
                  <a:lnTo>
                    <a:pt x="571500" y="571500"/>
                  </a:lnTo>
                  <a:lnTo>
                    <a:pt x="571500" y="381000"/>
                  </a:lnTo>
                  <a:lnTo>
                    <a:pt x="476250" y="381000"/>
                  </a:lnTo>
                  <a:lnTo>
                    <a:pt x="476250" y="190500"/>
                  </a:lnTo>
                  <a:lnTo>
                    <a:pt x="571500" y="190500"/>
                  </a:lnTo>
                  <a:lnTo>
                    <a:pt x="571500" y="0"/>
                  </a:lnTo>
                  <a:close/>
                </a:path>
                <a:path w="1642745" h="571500">
                  <a:moveTo>
                    <a:pt x="571500" y="190500"/>
                  </a:moveTo>
                  <a:lnTo>
                    <a:pt x="476250" y="190500"/>
                  </a:lnTo>
                  <a:lnTo>
                    <a:pt x="476250" y="381000"/>
                  </a:lnTo>
                  <a:lnTo>
                    <a:pt x="571500" y="381000"/>
                  </a:lnTo>
                  <a:lnTo>
                    <a:pt x="571500" y="190500"/>
                  </a:lnTo>
                  <a:close/>
                </a:path>
                <a:path w="1642745" h="571500">
                  <a:moveTo>
                    <a:pt x="1642228" y="190500"/>
                  </a:moveTo>
                  <a:lnTo>
                    <a:pt x="571500" y="190500"/>
                  </a:lnTo>
                  <a:lnTo>
                    <a:pt x="571500" y="381000"/>
                  </a:lnTo>
                  <a:lnTo>
                    <a:pt x="1642228" y="381000"/>
                  </a:lnTo>
                  <a:lnTo>
                    <a:pt x="1642228" y="190500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37146" y="4187064"/>
            <a:ext cx="732006" cy="64371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30595" y="4210400"/>
            <a:ext cx="726582" cy="54245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02584" y="4204197"/>
            <a:ext cx="548837" cy="63037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901467" y="4967732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8737" y="821691"/>
            <a:ext cx="6684645" cy="3140075"/>
            <a:chOff x="2708737" y="821691"/>
            <a:chExt cx="6684645" cy="314007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5004" y="821702"/>
              <a:ext cx="948690" cy="3140075"/>
            </a:xfrm>
            <a:custGeom>
              <a:avLst/>
              <a:gdLst/>
              <a:ahLst/>
              <a:cxnLst/>
              <a:rect l="l" t="t" r="r" b="b"/>
              <a:pathLst>
                <a:path w="948690" h="3140075">
                  <a:moveTo>
                    <a:pt x="921512" y="1442212"/>
                  </a:moveTo>
                  <a:lnTo>
                    <a:pt x="22250" y="1442212"/>
                  </a:lnTo>
                  <a:lnTo>
                    <a:pt x="22250" y="3139681"/>
                  </a:lnTo>
                  <a:lnTo>
                    <a:pt x="921512" y="3139681"/>
                  </a:lnTo>
                  <a:lnTo>
                    <a:pt x="921512" y="1442212"/>
                  </a:lnTo>
                  <a:close/>
                </a:path>
                <a:path w="948690" h="3140075">
                  <a:moveTo>
                    <a:pt x="948182" y="0"/>
                  </a:moveTo>
                  <a:lnTo>
                    <a:pt x="0" y="0"/>
                  </a:lnTo>
                  <a:lnTo>
                    <a:pt x="0" y="445198"/>
                  </a:lnTo>
                  <a:lnTo>
                    <a:pt x="948182" y="445198"/>
                  </a:lnTo>
                  <a:lnTo>
                    <a:pt x="948182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2407" y="1266682"/>
              <a:ext cx="571500" cy="997585"/>
            </a:xfrm>
            <a:custGeom>
              <a:avLst/>
              <a:gdLst/>
              <a:ahLst/>
              <a:cxnLst/>
              <a:rect l="l" t="t" r="r" b="b"/>
              <a:pathLst>
                <a:path w="571500" h="997585">
                  <a:moveTo>
                    <a:pt x="0" y="425090"/>
                  </a:moveTo>
                  <a:lnTo>
                    <a:pt x="284480" y="997224"/>
                  </a:lnTo>
                  <a:lnTo>
                    <a:pt x="523822" y="521186"/>
                  </a:lnTo>
                  <a:lnTo>
                    <a:pt x="380787" y="521186"/>
                  </a:lnTo>
                  <a:lnTo>
                    <a:pt x="190287" y="520763"/>
                  </a:lnTo>
                  <a:lnTo>
                    <a:pt x="190499" y="425513"/>
                  </a:lnTo>
                  <a:lnTo>
                    <a:pt x="0" y="425090"/>
                  </a:lnTo>
                  <a:close/>
                </a:path>
                <a:path w="571500" h="997585">
                  <a:moveTo>
                    <a:pt x="190499" y="425513"/>
                  </a:moveTo>
                  <a:lnTo>
                    <a:pt x="190287" y="520763"/>
                  </a:lnTo>
                  <a:lnTo>
                    <a:pt x="380787" y="521186"/>
                  </a:lnTo>
                  <a:lnTo>
                    <a:pt x="380999" y="425937"/>
                  </a:lnTo>
                  <a:lnTo>
                    <a:pt x="190499" y="425513"/>
                  </a:lnTo>
                  <a:close/>
                </a:path>
                <a:path w="571500" h="997585">
                  <a:moveTo>
                    <a:pt x="380999" y="425937"/>
                  </a:moveTo>
                  <a:lnTo>
                    <a:pt x="380787" y="521186"/>
                  </a:lnTo>
                  <a:lnTo>
                    <a:pt x="523822" y="521186"/>
                  </a:lnTo>
                  <a:lnTo>
                    <a:pt x="571498" y="426360"/>
                  </a:lnTo>
                  <a:lnTo>
                    <a:pt x="380999" y="425937"/>
                  </a:lnTo>
                  <a:close/>
                </a:path>
                <a:path w="571500" h="997585">
                  <a:moveTo>
                    <a:pt x="191443" y="0"/>
                  </a:moveTo>
                  <a:lnTo>
                    <a:pt x="190499" y="425513"/>
                  </a:lnTo>
                  <a:lnTo>
                    <a:pt x="380999" y="425937"/>
                  </a:lnTo>
                  <a:lnTo>
                    <a:pt x="381943" y="422"/>
                  </a:lnTo>
                  <a:lnTo>
                    <a:pt x="191443" y="0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37146" y="4187064"/>
            <a:ext cx="732006" cy="6437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30595" y="4210400"/>
            <a:ext cx="726582" cy="54245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7420" y="4205284"/>
            <a:ext cx="725620" cy="5424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13716" y="4192697"/>
            <a:ext cx="548443" cy="63813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885245" y="4967732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4B3C"/>
                </a:solidFill>
                <a:latin typeface="Calibri"/>
                <a:cs typeface="Calibri"/>
              </a:rPr>
              <a:t>chain</a:t>
            </a:r>
            <a:r>
              <a:rPr sz="1800" spc="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D4B3C"/>
                </a:solidFill>
                <a:latin typeface="Calibri"/>
                <a:cs typeface="Calibri"/>
              </a:rPr>
              <a:t>rule!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47911" y="821691"/>
            <a:ext cx="7745730" cy="2883535"/>
            <a:chOff x="1647911" y="821691"/>
            <a:chExt cx="7745730" cy="28835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13243"/>
              <a:ext cx="1879600" cy="2000885"/>
            </a:xfrm>
            <a:custGeom>
              <a:avLst/>
              <a:gdLst/>
              <a:ahLst/>
              <a:cxnLst/>
              <a:rect l="l" t="t" r="r" b="b"/>
              <a:pathLst>
                <a:path w="1879600" h="2000885">
                  <a:moveTo>
                    <a:pt x="1641221" y="1945474"/>
                  </a:moveTo>
                  <a:lnTo>
                    <a:pt x="1546364" y="1890153"/>
                  </a:lnTo>
                  <a:lnTo>
                    <a:pt x="1540535" y="1891690"/>
                  </a:lnTo>
                  <a:lnTo>
                    <a:pt x="1535239" y="1900770"/>
                  </a:lnTo>
                  <a:lnTo>
                    <a:pt x="1536763" y="1906600"/>
                  </a:lnTo>
                  <a:lnTo>
                    <a:pt x="1587080" y="1935949"/>
                  </a:lnTo>
                  <a:lnTo>
                    <a:pt x="0" y="1935949"/>
                  </a:lnTo>
                  <a:lnTo>
                    <a:pt x="0" y="1954999"/>
                  </a:lnTo>
                  <a:lnTo>
                    <a:pt x="1587080" y="1954999"/>
                  </a:lnTo>
                  <a:lnTo>
                    <a:pt x="1536763" y="1984349"/>
                  </a:lnTo>
                  <a:lnTo>
                    <a:pt x="1535239" y="1990178"/>
                  </a:lnTo>
                  <a:lnTo>
                    <a:pt x="1540535" y="1999272"/>
                  </a:lnTo>
                  <a:lnTo>
                    <a:pt x="1546364" y="2000808"/>
                  </a:lnTo>
                  <a:lnTo>
                    <a:pt x="1624888" y="1954999"/>
                  </a:lnTo>
                  <a:lnTo>
                    <a:pt x="1641221" y="1945474"/>
                  </a:lnTo>
                  <a:close/>
                </a:path>
                <a:path w="1879600" h="2000885">
                  <a:moveTo>
                    <a:pt x="1879384" y="94856"/>
                  </a:moveTo>
                  <a:lnTo>
                    <a:pt x="1835073" y="18910"/>
                  </a:lnTo>
                  <a:lnTo>
                    <a:pt x="1824050" y="0"/>
                  </a:lnTo>
                  <a:lnTo>
                    <a:pt x="1768729" y="94856"/>
                  </a:lnTo>
                  <a:lnTo>
                    <a:pt x="1770253" y="100685"/>
                  </a:lnTo>
                  <a:lnTo>
                    <a:pt x="1779346" y="105981"/>
                  </a:lnTo>
                  <a:lnTo>
                    <a:pt x="1785175" y="104444"/>
                  </a:lnTo>
                  <a:lnTo>
                    <a:pt x="1814525" y="54140"/>
                  </a:lnTo>
                  <a:lnTo>
                    <a:pt x="1814525" y="1409001"/>
                  </a:lnTo>
                  <a:lnTo>
                    <a:pt x="1833575" y="1409001"/>
                  </a:lnTo>
                  <a:lnTo>
                    <a:pt x="1833575" y="54140"/>
                  </a:lnTo>
                  <a:lnTo>
                    <a:pt x="1862924" y="104444"/>
                  </a:lnTo>
                  <a:lnTo>
                    <a:pt x="1868754" y="105981"/>
                  </a:lnTo>
                  <a:lnTo>
                    <a:pt x="1877847" y="100685"/>
                  </a:lnTo>
                  <a:lnTo>
                    <a:pt x="1879384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1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1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1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1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50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7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7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7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7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3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3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3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3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30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5015" y="821691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90" h="445769">
                  <a:moveTo>
                    <a:pt x="948173" y="0"/>
                  </a:moveTo>
                  <a:lnTo>
                    <a:pt x="0" y="0"/>
                  </a:lnTo>
                  <a:lnTo>
                    <a:pt x="0" y="445201"/>
                  </a:lnTo>
                  <a:lnTo>
                    <a:pt x="948173" y="445201"/>
                  </a:lnTo>
                  <a:lnTo>
                    <a:pt x="94817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47901" y="1263751"/>
              <a:ext cx="7562850" cy="2181225"/>
            </a:xfrm>
            <a:custGeom>
              <a:avLst/>
              <a:gdLst/>
              <a:ahLst/>
              <a:cxnLst/>
              <a:rect l="l" t="t" r="r" b="b"/>
              <a:pathLst>
                <a:path w="7562850" h="2181225">
                  <a:moveTo>
                    <a:pt x="1070356" y="1869567"/>
                  </a:moveTo>
                  <a:lnTo>
                    <a:pt x="152400" y="1869567"/>
                  </a:lnTo>
                  <a:lnTo>
                    <a:pt x="152400" y="1818767"/>
                  </a:lnTo>
                  <a:lnTo>
                    <a:pt x="0" y="1894967"/>
                  </a:lnTo>
                  <a:lnTo>
                    <a:pt x="152400" y="1971167"/>
                  </a:lnTo>
                  <a:lnTo>
                    <a:pt x="152400" y="1920367"/>
                  </a:lnTo>
                  <a:lnTo>
                    <a:pt x="1070356" y="1920367"/>
                  </a:lnTo>
                  <a:lnTo>
                    <a:pt x="1070356" y="1869567"/>
                  </a:lnTo>
                  <a:close/>
                </a:path>
                <a:path w="7562850" h="2181225">
                  <a:moveTo>
                    <a:pt x="3077286" y="1844167"/>
                  </a:moveTo>
                  <a:lnTo>
                    <a:pt x="1740916" y="1844167"/>
                  </a:lnTo>
                  <a:lnTo>
                    <a:pt x="1740916" y="1742567"/>
                  </a:lnTo>
                  <a:lnTo>
                    <a:pt x="1436116" y="1894967"/>
                  </a:lnTo>
                  <a:lnTo>
                    <a:pt x="1740916" y="2047367"/>
                  </a:lnTo>
                  <a:lnTo>
                    <a:pt x="1740916" y="1945767"/>
                  </a:lnTo>
                  <a:lnTo>
                    <a:pt x="3077286" y="1945767"/>
                  </a:lnTo>
                  <a:lnTo>
                    <a:pt x="3077286" y="1844167"/>
                  </a:lnTo>
                  <a:close/>
                </a:path>
                <a:path w="7562850" h="2181225">
                  <a:moveTo>
                    <a:pt x="5084203" y="1818767"/>
                  </a:moveTo>
                  <a:lnTo>
                    <a:pt x="3900246" y="1818767"/>
                  </a:lnTo>
                  <a:lnTo>
                    <a:pt x="3900246" y="1666367"/>
                  </a:lnTo>
                  <a:lnTo>
                    <a:pt x="3443046" y="1894967"/>
                  </a:lnTo>
                  <a:lnTo>
                    <a:pt x="3900246" y="2123567"/>
                  </a:lnTo>
                  <a:lnTo>
                    <a:pt x="3900246" y="1971167"/>
                  </a:lnTo>
                  <a:lnTo>
                    <a:pt x="5084203" y="1971167"/>
                  </a:lnTo>
                  <a:lnTo>
                    <a:pt x="5084203" y="1818767"/>
                  </a:lnTo>
                  <a:close/>
                </a:path>
                <a:path w="7562850" h="2181225">
                  <a:moveTo>
                    <a:pt x="7091134" y="1799717"/>
                  </a:moveTo>
                  <a:lnTo>
                    <a:pt x="6021463" y="1799717"/>
                  </a:lnTo>
                  <a:lnTo>
                    <a:pt x="6021463" y="1609217"/>
                  </a:lnTo>
                  <a:lnTo>
                    <a:pt x="5449976" y="1894967"/>
                  </a:lnTo>
                  <a:lnTo>
                    <a:pt x="6021476" y="2180717"/>
                  </a:lnTo>
                  <a:lnTo>
                    <a:pt x="6021463" y="1990217"/>
                  </a:lnTo>
                  <a:lnTo>
                    <a:pt x="7091134" y="1990217"/>
                  </a:lnTo>
                  <a:lnTo>
                    <a:pt x="7091134" y="1799717"/>
                  </a:lnTo>
                  <a:close/>
                </a:path>
                <a:path w="7562850" h="2181225">
                  <a:moveTo>
                    <a:pt x="7562786" y="1353642"/>
                  </a:moveTo>
                  <a:lnTo>
                    <a:pt x="7372286" y="1354467"/>
                  </a:lnTo>
                  <a:lnTo>
                    <a:pt x="7366444" y="0"/>
                  </a:lnTo>
                  <a:lnTo>
                    <a:pt x="7175944" y="825"/>
                  </a:lnTo>
                  <a:lnTo>
                    <a:pt x="7181786" y="1355293"/>
                  </a:lnTo>
                  <a:lnTo>
                    <a:pt x="6991286" y="1356106"/>
                  </a:lnTo>
                  <a:lnTo>
                    <a:pt x="7279500" y="1926374"/>
                  </a:lnTo>
                  <a:lnTo>
                    <a:pt x="7514857" y="1450530"/>
                  </a:lnTo>
                  <a:lnTo>
                    <a:pt x="7562786" y="1353642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40" dirty="0"/>
              <a:t> </a:t>
            </a:r>
            <a:r>
              <a:rPr spc="-10" dirty="0"/>
              <a:t>intuition</a:t>
            </a:r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8349" y="4177231"/>
            <a:ext cx="829887" cy="54945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657610" y="4069513"/>
            <a:ext cx="4735830" cy="826769"/>
            <a:chOff x="3657610" y="4069513"/>
            <a:chExt cx="4735830" cy="826769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7146" y="4187064"/>
              <a:ext cx="732006" cy="6437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67135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0595" y="4210400"/>
              <a:ext cx="726582" cy="54245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0934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7420" y="4205284"/>
              <a:ext cx="725620" cy="54245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591972" y="4079038"/>
              <a:ext cx="652780" cy="807720"/>
            </a:xfrm>
            <a:custGeom>
              <a:avLst/>
              <a:gdLst/>
              <a:ahLst/>
              <a:cxnLst/>
              <a:rect l="l" t="t" r="r" b="b"/>
              <a:pathLst>
                <a:path w="652779" h="807720">
                  <a:moveTo>
                    <a:pt x="0" y="0"/>
                  </a:moveTo>
                  <a:lnTo>
                    <a:pt x="652316" y="0"/>
                  </a:lnTo>
                  <a:lnTo>
                    <a:pt x="652316" y="807707"/>
                  </a:lnTo>
                  <a:lnTo>
                    <a:pt x="0" y="8077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13716" y="4192697"/>
            <a:ext cx="548443" cy="63813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047114" y="5854700"/>
            <a:ext cx="41421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What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happens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if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these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small?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46626" y="4856314"/>
            <a:ext cx="3971925" cy="1000760"/>
          </a:xfrm>
          <a:custGeom>
            <a:avLst/>
            <a:gdLst/>
            <a:ahLst/>
            <a:cxnLst/>
            <a:rect l="l" t="t" r="r" b="b"/>
            <a:pathLst>
              <a:path w="3971925" h="1000760">
                <a:moveTo>
                  <a:pt x="3971493" y="30441"/>
                </a:moveTo>
                <a:lnTo>
                  <a:pt x="3832809" y="0"/>
                </a:lnTo>
                <a:lnTo>
                  <a:pt x="3846042" y="52324"/>
                </a:lnTo>
                <a:lnTo>
                  <a:pt x="248958" y="961745"/>
                </a:lnTo>
                <a:lnTo>
                  <a:pt x="1922005" y="97205"/>
                </a:lnTo>
                <a:lnTo>
                  <a:pt x="1946783" y="145148"/>
                </a:lnTo>
                <a:lnTo>
                  <a:pt x="1998357" y="74447"/>
                </a:lnTo>
                <a:lnTo>
                  <a:pt x="2030463" y="30441"/>
                </a:lnTo>
                <a:lnTo>
                  <a:pt x="1888477" y="32321"/>
                </a:lnTo>
                <a:lnTo>
                  <a:pt x="1913255" y="80276"/>
                </a:lnTo>
                <a:lnTo>
                  <a:pt x="178816" y="976541"/>
                </a:lnTo>
                <a:lnTo>
                  <a:pt x="72415" y="155155"/>
                </a:lnTo>
                <a:lnTo>
                  <a:pt x="125945" y="148221"/>
                </a:lnTo>
                <a:lnTo>
                  <a:pt x="122135" y="142570"/>
                </a:lnTo>
                <a:lnTo>
                  <a:pt x="46659" y="30441"/>
                </a:lnTo>
                <a:lnTo>
                  <a:pt x="0" y="164541"/>
                </a:lnTo>
                <a:lnTo>
                  <a:pt x="53530" y="157607"/>
                </a:lnTo>
                <a:lnTo>
                  <a:pt x="161671" y="992466"/>
                </a:lnTo>
                <a:lnTo>
                  <a:pt x="171119" y="991247"/>
                </a:lnTo>
                <a:lnTo>
                  <a:pt x="173456" y="1000480"/>
                </a:lnTo>
                <a:lnTo>
                  <a:pt x="3850703" y="70802"/>
                </a:lnTo>
                <a:lnTo>
                  <a:pt x="3863937" y="123126"/>
                </a:lnTo>
                <a:lnTo>
                  <a:pt x="3949700" y="49225"/>
                </a:lnTo>
                <a:lnTo>
                  <a:pt x="3971493" y="30441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272408" y="5186363"/>
            <a:ext cx="4003675" cy="132397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2880" marR="175895" indent="1270" algn="ctr">
              <a:lnSpc>
                <a:spcPct val="100000"/>
              </a:lnSpc>
              <a:spcBef>
                <a:spcPts val="265"/>
              </a:spcBef>
            </a:pP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Vanishing</a:t>
            </a:r>
            <a:r>
              <a:rPr sz="2000" b="1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b="1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285F4"/>
                </a:solidFill>
                <a:latin typeface="Calibri"/>
                <a:cs typeface="Calibri"/>
              </a:rPr>
              <a:t>problem:</a:t>
            </a:r>
            <a:r>
              <a:rPr sz="2000" b="1" spc="50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When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these are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small,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gradient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gets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smaller</a:t>
            </a:r>
            <a:r>
              <a:rPr sz="20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as 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backpropagates</a:t>
            </a:r>
            <a:r>
              <a:rPr sz="2000" spc="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further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10" dirty="0"/>
              <a:t> </a:t>
            </a:r>
            <a:r>
              <a:rPr dirty="0"/>
              <a:t>proof</a:t>
            </a:r>
            <a:r>
              <a:rPr spc="-15" dirty="0"/>
              <a:t> </a:t>
            </a:r>
            <a:r>
              <a:rPr dirty="0"/>
              <a:t>sketch</a:t>
            </a:r>
            <a:r>
              <a:rPr spc="-20" dirty="0"/>
              <a:t> </a:t>
            </a:r>
            <a:r>
              <a:rPr b="0" dirty="0">
                <a:latin typeface="Calibri"/>
                <a:cs typeface="Calibri"/>
              </a:rPr>
              <a:t>(linear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case)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644080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Recall: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1676400" algn="l"/>
                <a:tab pos="6286500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if</a:t>
            </a:r>
            <a:r>
              <a:rPr sz="2400" dirty="0">
                <a:latin typeface="Calibri"/>
                <a:cs typeface="Calibri"/>
              </a:rPr>
              <a:t>	were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identity</a:t>
            </a:r>
            <a:r>
              <a:rPr sz="2400" spc="-10" dirty="0">
                <a:latin typeface="Calibri"/>
                <a:cs typeface="Calibri"/>
              </a:rPr>
              <a:t> function,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645" y="1112836"/>
            <a:ext cx="3245476" cy="3920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33152" y="2002883"/>
            <a:ext cx="4700905" cy="1315085"/>
            <a:chOff x="3833152" y="2002883"/>
            <a:chExt cx="4700905" cy="1315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3152" y="2002883"/>
              <a:ext cx="4700653" cy="494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6505" y="2971800"/>
              <a:ext cx="760960" cy="3460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004" y="2493344"/>
              <a:ext cx="399430" cy="4806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3391" y="2426005"/>
              <a:ext cx="214820" cy="5319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9749" y="2644597"/>
              <a:ext cx="757523" cy="17747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90407" y="6268211"/>
            <a:ext cx="971359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difficulty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training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recurrent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neural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dirty="0">
                <a:latin typeface="Calibri"/>
                <a:cs typeface="Calibri"/>
              </a:rPr>
              <a:t>Pascanu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2013.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8"/>
              </a:rPr>
              <a:t>http://proceedings.mlr.press/v28/pascanu13.pdf</a:t>
            </a:r>
            <a:endParaRPr sz="1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alibri"/>
                <a:cs typeface="Calibri"/>
              </a:rPr>
              <a:t>(and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supplemental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materials),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9"/>
              </a:rPr>
              <a:t>http://proceedings.mlr.press/v28/pascanu13-supp.pdf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87624" y="3388593"/>
            <a:ext cx="433022" cy="2396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62117" y="3425723"/>
            <a:ext cx="1260701" cy="3098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63317" y="3027365"/>
            <a:ext cx="179073" cy="3098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53729" y="3405671"/>
            <a:ext cx="151665" cy="3098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68015" y="3816118"/>
            <a:ext cx="2851498" cy="57256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35601" y="5449316"/>
            <a:ext cx="43059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 marR="30480" indent="501650">
              <a:lnSpc>
                <a:spcPts val="2090"/>
              </a:lnSpc>
              <a:spcBef>
                <a:spcPts val="225"/>
              </a:spcBef>
              <a:tabLst>
                <a:tab pos="2920365" algn="l"/>
              </a:tabLst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If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30EE"/>
                </a:solidFill>
                <a:latin typeface="Calibri"/>
                <a:cs typeface="Calibri"/>
              </a:rPr>
              <a:t>W</a:t>
            </a:r>
            <a:r>
              <a:rPr sz="1800" i="1" baseline="-13888" dirty="0">
                <a:solidFill>
                  <a:srgbClr val="FF30EE"/>
                </a:solidFill>
                <a:latin typeface="Calibri"/>
                <a:cs typeface="Calibri"/>
              </a:rPr>
              <a:t>h</a:t>
            </a:r>
            <a:r>
              <a:rPr sz="1800" i="1" spc="187" baseline="-13888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“small”,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then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term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gets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exponentially</a:t>
            </a:r>
            <a:r>
              <a:rPr sz="1800" spc="-7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problematic</a:t>
            </a:r>
            <a:r>
              <a:rPr sz="18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	becomes</a:t>
            </a:r>
            <a:r>
              <a:rPr sz="18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large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83991" y="4569667"/>
            <a:ext cx="409575" cy="859155"/>
            <a:chOff x="7383991" y="4569667"/>
            <a:chExt cx="409575" cy="859155"/>
          </a:xfrm>
        </p:grpSpPr>
        <p:sp>
          <p:nvSpPr>
            <p:cNvPr id="20" name="object 20"/>
            <p:cNvSpPr/>
            <p:nvPr/>
          </p:nvSpPr>
          <p:spPr>
            <a:xfrm>
              <a:off x="7525165" y="4963658"/>
              <a:ext cx="127000" cy="465455"/>
            </a:xfrm>
            <a:custGeom>
              <a:avLst/>
              <a:gdLst/>
              <a:ahLst/>
              <a:cxnLst/>
              <a:rect l="l" t="t" r="r" b="b"/>
              <a:pathLst>
                <a:path w="127000" h="465454">
                  <a:moveTo>
                    <a:pt x="73025" y="114300"/>
                  </a:moveTo>
                  <a:lnTo>
                    <a:pt x="53975" y="114300"/>
                  </a:lnTo>
                  <a:lnTo>
                    <a:pt x="53973" y="465113"/>
                  </a:lnTo>
                  <a:lnTo>
                    <a:pt x="73023" y="465113"/>
                  </a:lnTo>
                  <a:lnTo>
                    <a:pt x="73025" y="114300"/>
                  </a:lnTo>
                  <a:close/>
                </a:path>
                <a:path w="127000" h="465454">
                  <a:moveTo>
                    <a:pt x="63500" y="0"/>
                  </a:moveTo>
                  <a:lnTo>
                    <a:pt x="0" y="127000"/>
                  </a:lnTo>
                  <a:lnTo>
                    <a:pt x="53974" y="12700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465454">
                  <a:moveTo>
                    <a:pt x="120650" y="114300"/>
                  </a:moveTo>
                  <a:lnTo>
                    <a:pt x="73025" y="114300"/>
                  </a:lnTo>
                  <a:lnTo>
                    <a:pt x="73024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5D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93516" y="4579192"/>
              <a:ext cx="390525" cy="384810"/>
            </a:xfrm>
            <a:custGeom>
              <a:avLst/>
              <a:gdLst/>
              <a:ahLst/>
              <a:cxnLst/>
              <a:rect l="l" t="t" r="r" b="b"/>
              <a:pathLst>
                <a:path w="390525" h="384810">
                  <a:moveTo>
                    <a:pt x="0" y="0"/>
                  </a:moveTo>
                  <a:lnTo>
                    <a:pt x="390294" y="0"/>
                  </a:lnTo>
                  <a:lnTo>
                    <a:pt x="390294" y="384466"/>
                  </a:lnTo>
                  <a:lnTo>
                    <a:pt x="0" y="38446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5033" y="2117852"/>
            <a:ext cx="9874250" cy="282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843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(chain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354965" marR="1790064" indent="-342900">
              <a:lnSpc>
                <a:spcPts val="2810"/>
              </a:lnSpc>
              <a:spcBef>
                <a:spcPts val="188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335020" algn="l"/>
                <a:tab pos="5333365" algn="l"/>
                <a:tab pos="6339840" algn="l"/>
                <a:tab pos="6392545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loss</a:t>
            </a:r>
            <a:r>
              <a:rPr sz="2400" dirty="0">
                <a:latin typeface="Calibri"/>
                <a:cs typeface="Calibri"/>
              </a:rPr>
              <a:t>	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r>
              <a:rPr sz="2400" dirty="0">
                <a:latin typeface="Calibri"/>
                <a:cs typeface="Calibri"/>
              </a:rPr>
              <a:t>		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respect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</a:t>
            </a:r>
            <a:r>
              <a:rPr sz="2400" dirty="0">
                <a:latin typeface="Calibri"/>
                <a:cs typeface="Calibri"/>
              </a:rPr>
              <a:t>	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previous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i="1" dirty="0">
                <a:latin typeface="Calibri"/>
                <a:cs typeface="Calibri"/>
              </a:rPr>
              <a:t>.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Let</a:t>
            </a:r>
            <a:endParaRPr sz="24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  <a:spcBef>
                <a:spcPts val="2075"/>
              </a:spcBef>
            </a:pPr>
            <a:r>
              <a:rPr sz="1800" dirty="0">
                <a:latin typeface="Calibri"/>
                <a:cs typeface="Calibri"/>
              </a:rPr>
              <a:t>(chain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1597025" algn="l"/>
              </a:tabLst>
            </a:pPr>
            <a:r>
              <a:rPr sz="1800" dirty="0">
                <a:latin typeface="Calibri"/>
                <a:cs typeface="Calibri"/>
              </a:rPr>
              <a:t>(value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94099" y="5785127"/>
            <a:ext cx="129921" cy="21581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45194" y="1696918"/>
            <a:ext cx="988578" cy="2592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4204" y="1683115"/>
            <a:ext cx="131533" cy="25929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90010" y="4598617"/>
            <a:ext cx="615403" cy="44478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652658" y="4559012"/>
            <a:ext cx="3081020" cy="648335"/>
            <a:chOff x="4652658" y="4559012"/>
            <a:chExt cx="3081020" cy="648335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9506" y="4559012"/>
              <a:ext cx="2153594" cy="5645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2658" y="4822513"/>
              <a:ext cx="134187" cy="499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1515" y="4560769"/>
              <a:ext cx="781232" cy="6463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40603" y="4846197"/>
              <a:ext cx="647998" cy="248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Vanishing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10" dirty="0"/>
              <a:t> </a:t>
            </a:r>
            <a:r>
              <a:rPr dirty="0"/>
              <a:t>proof</a:t>
            </a:r>
            <a:r>
              <a:rPr spc="-15" dirty="0"/>
              <a:t> </a:t>
            </a:r>
            <a:r>
              <a:rPr dirty="0"/>
              <a:t>sketch</a:t>
            </a:r>
            <a:r>
              <a:rPr spc="-20" dirty="0"/>
              <a:t> </a:t>
            </a:r>
            <a:r>
              <a:rPr b="0" dirty="0">
                <a:latin typeface="Calibri"/>
                <a:cs typeface="Calibri"/>
              </a:rPr>
              <a:t>(linear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case)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952" y="1099820"/>
            <a:ext cx="3403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248660" algn="l"/>
              </a:tabLst>
            </a:pPr>
            <a:r>
              <a:rPr sz="2400" dirty="0">
                <a:latin typeface="Calibri"/>
                <a:cs typeface="Calibri"/>
              </a:rPr>
              <a:t>What’s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wrong</a:t>
            </a:r>
            <a:r>
              <a:rPr sz="2400" spc="-20" dirty="0">
                <a:latin typeface="Calibri"/>
                <a:cs typeface="Calibri"/>
              </a:rPr>
              <a:t> with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952" y="1544828"/>
            <a:ext cx="680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4560570" algn="l"/>
              </a:tabLst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eigenvalues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	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952" y="2675635"/>
            <a:ext cx="201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write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6528" y="2675635"/>
            <a:ext cx="1269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5952" y="4790947"/>
            <a:ext cx="7442200" cy="9156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4768215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nonlinear</a:t>
            </a:r>
            <a:r>
              <a:rPr sz="2400" spc="-10" dirty="0">
                <a:latin typeface="Calibri"/>
                <a:cs typeface="Calibri"/>
              </a:rPr>
              <a:t> activations</a:t>
            </a:r>
            <a:r>
              <a:rPr sz="2400" dirty="0">
                <a:latin typeface="Calibri"/>
                <a:cs typeface="Calibri"/>
              </a:rPr>
              <a:t>	(i.e.,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use?)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Pretty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thing,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except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3152" y="5748020"/>
            <a:ext cx="112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96945" y="5748020"/>
            <a:ext cx="6980555" cy="1020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dependent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dimensionality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550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000" dirty="0">
                <a:latin typeface="Calibri"/>
                <a:cs typeface="Calibri"/>
              </a:rPr>
              <a:t>: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“On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difficulty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training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recurrent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neural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networks”,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Pascanu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2013.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10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(and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supplemental</a:t>
            </a:r>
            <a:r>
              <a:rPr sz="1000" spc="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materials),</a:t>
            </a:r>
            <a:r>
              <a:rPr sz="1000" spc="6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at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http://proceedings.mlr.press/v28/pascanu13-supp.pdf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54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7676" y="1687986"/>
            <a:ext cx="368295" cy="2272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8968" y="2036555"/>
            <a:ext cx="2082258" cy="2446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8967" y="2383640"/>
            <a:ext cx="1579316" cy="1938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20629" y="2236724"/>
            <a:ext cx="313499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9355">
              <a:lnSpc>
                <a:spcPct val="11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(eigenvectors)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eigenvectors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5351" y="1147324"/>
            <a:ext cx="369329" cy="56502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4608" y="2806897"/>
            <a:ext cx="368295" cy="22729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927938" y="2666645"/>
            <a:ext cx="1137285" cy="646430"/>
            <a:chOff x="3927938" y="2666645"/>
            <a:chExt cx="1137285" cy="6464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8247" y="2713497"/>
              <a:ext cx="1076433" cy="5023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938" y="2666645"/>
              <a:ext cx="781232" cy="64633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92802" y="4196588"/>
            <a:ext cx="1544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Approaches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0</a:t>
            </a:r>
            <a:r>
              <a:rPr sz="18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1155" y="4196588"/>
            <a:ext cx="2573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grows,</a:t>
            </a:r>
            <a:r>
              <a:rPr sz="18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so</a:t>
            </a:r>
            <a:r>
              <a:rPr sz="18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18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vanishes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03654" y="4247033"/>
            <a:ext cx="128957" cy="23735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137958" y="3391049"/>
            <a:ext cx="4302760" cy="814069"/>
            <a:chOff x="4137958" y="3391049"/>
            <a:chExt cx="4302760" cy="814069"/>
          </a:xfrm>
        </p:grpSpPr>
        <p:sp>
          <p:nvSpPr>
            <p:cNvPr id="24" name="object 24"/>
            <p:cNvSpPr/>
            <p:nvPr/>
          </p:nvSpPr>
          <p:spPr>
            <a:xfrm>
              <a:off x="6281407" y="3475117"/>
              <a:ext cx="250190" cy="384810"/>
            </a:xfrm>
            <a:custGeom>
              <a:avLst/>
              <a:gdLst/>
              <a:ahLst/>
              <a:cxnLst/>
              <a:rect l="l" t="t" r="r" b="b"/>
              <a:pathLst>
                <a:path w="250190" h="384810">
                  <a:moveTo>
                    <a:pt x="0" y="0"/>
                  </a:moveTo>
                  <a:lnTo>
                    <a:pt x="249609" y="0"/>
                  </a:lnTo>
                  <a:lnTo>
                    <a:pt x="249609" y="384466"/>
                  </a:lnTo>
                  <a:lnTo>
                    <a:pt x="0" y="38446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D4B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42712" y="3859583"/>
              <a:ext cx="127000" cy="345440"/>
            </a:xfrm>
            <a:custGeom>
              <a:avLst/>
              <a:gdLst/>
              <a:ahLst/>
              <a:cxnLst/>
              <a:rect l="l" t="t" r="r" b="b"/>
              <a:pathLst>
                <a:path w="127000" h="345439">
                  <a:moveTo>
                    <a:pt x="73026" y="114300"/>
                  </a:moveTo>
                  <a:lnTo>
                    <a:pt x="53976" y="114300"/>
                  </a:lnTo>
                  <a:lnTo>
                    <a:pt x="53975" y="345441"/>
                  </a:lnTo>
                  <a:lnTo>
                    <a:pt x="73025" y="345441"/>
                  </a:lnTo>
                  <a:lnTo>
                    <a:pt x="73026" y="114300"/>
                  </a:lnTo>
                  <a:close/>
                </a:path>
                <a:path w="127000" h="345439">
                  <a:moveTo>
                    <a:pt x="63501" y="0"/>
                  </a:moveTo>
                  <a:lnTo>
                    <a:pt x="0" y="127000"/>
                  </a:lnTo>
                  <a:lnTo>
                    <a:pt x="53976" y="127000"/>
                  </a:lnTo>
                  <a:lnTo>
                    <a:pt x="53976" y="114300"/>
                  </a:lnTo>
                  <a:lnTo>
                    <a:pt x="120650" y="114300"/>
                  </a:lnTo>
                  <a:lnTo>
                    <a:pt x="63501" y="0"/>
                  </a:lnTo>
                  <a:close/>
                </a:path>
                <a:path w="127000" h="345439">
                  <a:moveTo>
                    <a:pt x="120650" y="114300"/>
                  </a:moveTo>
                  <a:lnTo>
                    <a:pt x="73026" y="114300"/>
                  </a:lnTo>
                  <a:lnTo>
                    <a:pt x="73026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5D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0522" y="3394995"/>
              <a:ext cx="4260198" cy="64095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7958" y="3391049"/>
              <a:ext cx="866611" cy="7169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76554" y="4964538"/>
            <a:ext cx="131535" cy="25929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14261" y="5409612"/>
            <a:ext cx="807307" cy="26707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24206" y="5860520"/>
            <a:ext cx="203233" cy="2403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93459" y="5867132"/>
            <a:ext cx="131533" cy="25929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170397" y="887983"/>
            <a:ext cx="10496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30EE"/>
                </a:solidFill>
                <a:latin typeface="Calibri"/>
                <a:cs typeface="Calibri"/>
              </a:rPr>
              <a:t>sufficient</a:t>
            </a:r>
            <a:r>
              <a:rPr sz="1500" spc="-25" dirty="0">
                <a:solidFill>
                  <a:srgbClr val="FF30EE"/>
                </a:solidFill>
                <a:latin typeface="Calibri"/>
                <a:cs typeface="Calibri"/>
              </a:rPr>
              <a:t> but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70397" y="1116584"/>
            <a:ext cx="10972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30EE"/>
                </a:solidFill>
                <a:latin typeface="Calibri"/>
                <a:cs typeface="Calibri"/>
              </a:rPr>
              <a:t>not</a:t>
            </a:r>
            <a:r>
              <a:rPr sz="15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30EE"/>
                </a:solidFill>
                <a:latin typeface="Calibri"/>
                <a:cs typeface="Calibri"/>
              </a:rPr>
              <a:t>necessary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7229" y="1409428"/>
            <a:ext cx="1478280" cy="230504"/>
          </a:xfrm>
          <a:custGeom>
            <a:avLst/>
            <a:gdLst/>
            <a:ahLst/>
            <a:cxnLst/>
            <a:rect l="l" t="t" r="r" b="b"/>
            <a:pathLst>
              <a:path w="1478279" h="230505">
                <a:moveTo>
                  <a:pt x="0" y="230380"/>
                </a:moveTo>
                <a:lnTo>
                  <a:pt x="1508" y="185542"/>
                </a:lnTo>
                <a:lnTo>
                  <a:pt x="5622" y="148927"/>
                </a:lnTo>
                <a:lnTo>
                  <a:pt x="11724" y="124241"/>
                </a:lnTo>
                <a:lnTo>
                  <a:pt x="19197" y="115189"/>
                </a:lnTo>
                <a:lnTo>
                  <a:pt x="719796" y="115190"/>
                </a:lnTo>
                <a:lnTo>
                  <a:pt x="727268" y="106138"/>
                </a:lnTo>
                <a:lnTo>
                  <a:pt x="733370" y="81452"/>
                </a:lnTo>
                <a:lnTo>
                  <a:pt x="737484" y="44837"/>
                </a:lnTo>
                <a:lnTo>
                  <a:pt x="738993" y="0"/>
                </a:lnTo>
                <a:lnTo>
                  <a:pt x="740502" y="44837"/>
                </a:lnTo>
                <a:lnTo>
                  <a:pt x="744616" y="81452"/>
                </a:lnTo>
                <a:lnTo>
                  <a:pt x="750718" y="106138"/>
                </a:lnTo>
                <a:lnTo>
                  <a:pt x="758190" y="115190"/>
                </a:lnTo>
                <a:lnTo>
                  <a:pt x="1458789" y="115190"/>
                </a:lnTo>
                <a:lnTo>
                  <a:pt x="1466262" y="124243"/>
                </a:lnTo>
                <a:lnTo>
                  <a:pt x="1472364" y="148929"/>
                </a:lnTo>
                <a:lnTo>
                  <a:pt x="1476478" y="185544"/>
                </a:lnTo>
                <a:lnTo>
                  <a:pt x="1477987" y="230381"/>
                </a:lnTo>
              </a:path>
            </a:pathLst>
          </a:custGeom>
          <a:ln w="19050">
            <a:solidFill>
              <a:srgbClr val="FF30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317" y="2364797"/>
            <a:ext cx="377192" cy="223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6169" y="2350848"/>
            <a:ext cx="392120" cy="256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99" y="2350848"/>
            <a:ext cx="430988" cy="25665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08737" y="814256"/>
            <a:ext cx="6695440" cy="2890520"/>
            <a:chOff x="2708737" y="814256"/>
            <a:chExt cx="6695440" cy="28905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6973" y="2367959"/>
              <a:ext cx="392031" cy="239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97865" y="1266850"/>
              <a:ext cx="1887220" cy="1947545"/>
            </a:xfrm>
            <a:custGeom>
              <a:avLst/>
              <a:gdLst/>
              <a:ahLst/>
              <a:cxnLst/>
              <a:rect l="l" t="t" r="r" b="b"/>
              <a:pathLst>
                <a:path w="1887220" h="1947545">
                  <a:moveTo>
                    <a:pt x="1641221" y="1891868"/>
                  </a:moveTo>
                  <a:lnTo>
                    <a:pt x="1546364" y="1836547"/>
                  </a:lnTo>
                  <a:lnTo>
                    <a:pt x="1540535" y="1838083"/>
                  </a:lnTo>
                  <a:lnTo>
                    <a:pt x="1535239" y="1847164"/>
                  </a:lnTo>
                  <a:lnTo>
                    <a:pt x="1536763" y="1852993"/>
                  </a:lnTo>
                  <a:lnTo>
                    <a:pt x="1587080" y="1882343"/>
                  </a:lnTo>
                  <a:lnTo>
                    <a:pt x="0" y="1882343"/>
                  </a:lnTo>
                  <a:lnTo>
                    <a:pt x="0" y="1901393"/>
                  </a:lnTo>
                  <a:lnTo>
                    <a:pt x="1587080" y="1901393"/>
                  </a:lnTo>
                  <a:lnTo>
                    <a:pt x="1536763" y="1930742"/>
                  </a:lnTo>
                  <a:lnTo>
                    <a:pt x="1535239" y="1936572"/>
                  </a:lnTo>
                  <a:lnTo>
                    <a:pt x="1540535" y="1945665"/>
                  </a:lnTo>
                  <a:lnTo>
                    <a:pt x="1546364" y="1947202"/>
                  </a:lnTo>
                  <a:lnTo>
                    <a:pt x="1624888" y="1901393"/>
                  </a:lnTo>
                  <a:lnTo>
                    <a:pt x="1641221" y="1891868"/>
                  </a:lnTo>
                  <a:close/>
                </a:path>
                <a:path w="1887220" h="1947545">
                  <a:moveTo>
                    <a:pt x="1886877" y="95186"/>
                  </a:moveTo>
                  <a:lnTo>
                    <a:pt x="1842960" y="18846"/>
                  </a:lnTo>
                  <a:lnTo>
                    <a:pt x="1832114" y="0"/>
                  </a:lnTo>
                  <a:lnTo>
                    <a:pt x="1776222" y="94526"/>
                  </a:lnTo>
                  <a:lnTo>
                    <a:pt x="1777720" y="100368"/>
                  </a:lnTo>
                  <a:lnTo>
                    <a:pt x="1786788" y="105714"/>
                  </a:lnTo>
                  <a:lnTo>
                    <a:pt x="1792617" y="104216"/>
                  </a:lnTo>
                  <a:lnTo>
                    <a:pt x="1822272" y="54089"/>
                  </a:lnTo>
                  <a:lnTo>
                    <a:pt x="1814525" y="1355331"/>
                  </a:lnTo>
                  <a:lnTo>
                    <a:pt x="1833575" y="1355445"/>
                  </a:lnTo>
                  <a:lnTo>
                    <a:pt x="1841322" y="54190"/>
                  </a:lnTo>
                  <a:lnTo>
                    <a:pt x="1870367" y="104686"/>
                  </a:lnTo>
                  <a:lnTo>
                    <a:pt x="1876196" y="106248"/>
                  </a:lnTo>
                  <a:lnTo>
                    <a:pt x="1885315" y="101003"/>
                  </a:lnTo>
                  <a:lnTo>
                    <a:pt x="1886877" y="951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715752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732" y="2948171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180591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4732" y="3413010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39041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0949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0" y="1535"/>
                  </a:lnTo>
                  <a:lnTo>
                    <a:pt x="1535229" y="10622"/>
                  </a:lnTo>
                  <a:lnTo>
                    <a:pt x="1536763" y="16455"/>
                  </a:lnTo>
                  <a:lnTo>
                    <a:pt x="1587075" y="45803"/>
                  </a:lnTo>
                  <a:lnTo>
                    <a:pt x="1622305" y="45803"/>
                  </a:lnTo>
                  <a:lnTo>
                    <a:pt x="1622305" y="64853"/>
                  </a:lnTo>
                  <a:lnTo>
                    <a:pt x="1587073" y="64853"/>
                  </a:lnTo>
                  <a:lnTo>
                    <a:pt x="1536763" y="94200"/>
                  </a:lnTo>
                  <a:lnTo>
                    <a:pt x="1535229" y="100034"/>
                  </a:lnTo>
                  <a:lnTo>
                    <a:pt x="1540530" y="109120"/>
                  </a:lnTo>
                  <a:lnTo>
                    <a:pt x="1546363" y="110656"/>
                  </a:lnTo>
                  <a:lnTo>
                    <a:pt x="1624882" y="64853"/>
                  </a:lnTo>
                  <a:lnTo>
                    <a:pt x="1622305" y="64853"/>
                  </a:lnTo>
                  <a:lnTo>
                    <a:pt x="1624884" y="64852"/>
                  </a:lnTo>
                  <a:lnTo>
                    <a:pt x="1641210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2" y="55328"/>
                  </a:moveTo>
                  <a:lnTo>
                    <a:pt x="1587073" y="64853"/>
                  </a:lnTo>
                  <a:lnTo>
                    <a:pt x="1622305" y="64853"/>
                  </a:lnTo>
                  <a:lnTo>
                    <a:pt x="1622305" y="63555"/>
                  </a:lnTo>
                  <a:lnTo>
                    <a:pt x="1617507" y="63555"/>
                  </a:lnTo>
                  <a:lnTo>
                    <a:pt x="1603402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5" y="64852"/>
                  </a:lnTo>
                  <a:lnTo>
                    <a:pt x="1603402" y="55328"/>
                  </a:lnTo>
                  <a:lnTo>
                    <a:pt x="1587075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7" y="47100"/>
                  </a:moveTo>
                  <a:lnTo>
                    <a:pt x="1603402" y="55328"/>
                  </a:lnTo>
                  <a:lnTo>
                    <a:pt x="1617507" y="63555"/>
                  </a:lnTo>
                  <a:lnTo>
                    <a:pt x="1617507" y="47100"/>
                  </a:lnTo>
                  <a:close/>
                </a:path>
                <a:path w="1641475" h="111125">
                  <a:moveTo>
                    <a:pt x="1622305" y="47100"/>
                  </a:moveTo>
                  <a:lnTo>
                    <a:pt x="1617507" y="47100"/>
                  </a:lnTo>
                  <a:lnTo>
                    <a:pt x="1617507" y="63555"/>
                  </a:lnTo>
                  <a:lnTo>
                    <a:pt x="1622305" y="63555"/>
                  </a:lnTo>
                  <a:lnTo>
                    <a:pt x="1622305" y="47100"/>
                  </a:lnTo>
                  <a:close/>
                </a:path>
                <a:path w="1641475" h="111125">
                  <a:moveTo>
                    <a:pt x="1587075" y="45803"/>
                  </a:moveTo>
                  <a:lnTo>
                    <a:pt x="1603402" y="55328"/>
                  </a:lnTo>
                  <a:lnTo>
                    <a:pt x="1617507" y="47100"/>
                  </a:lnTo>
                  <a:lnTo>
                    <a:pt x="1622305" y="47100"/>
                  </a:lnTo>
                  <a:lnTo>
                    <a:pt x="1622305" y="45803"/>
                  </a:lnTo>
                  <a:lnTo>
                    <a:pt x="1587075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715752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806" y="2948171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180591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7806" y="3413010"/>
              <a:ext cx="165353" cy="173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116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715752"/>
              <a:ext cx="165353" cy="173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952" y="2948171"/>
              <a:ext cx="165353" cy="173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180591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3952" y="3413010"/>
              <a:ext cx="165353" cy="1739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8262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22" y="3103388"/>
              <a:ext cx="1641475" cy="111125"/>
            </a:xfrm>
            <a:custGeom>
              <a:avLst/>
              <a:gdLst/>
              <a:ahLst/>
              <a:cxnLst/>
              <a:rect l="l" t="t" r="r" b="b"/>
              <a:pathLst>
                <a:path w="1641475" h="111125">
                  <a:moveTo>
                    <a:pt x="1546363" y="0"/>
                  </a:moveTo>
                  <a:lnTo>
                    <a:pt x="1540531" y="1535"/>
                  </a:lnTo>
                  <a:lnTo>
                    <a:pt x="1535229" y="10622"/>
                  </a:lnTo>
                  <a:lnTo>
                    <a:pt x="1536764" y="16455"/>
                  </a:lnTo>
                  <a:lnTo>
                    <a:pt x="1587076" y="45803"/>
                  </a:lnTo>
                  <a:lnTo>
                    <a:pt x="1622306" y="45803"/>
                  </a:lnTo>
                  <a:lnTo>
                    <a:pt x="1622306" y="64853"/>
                  </a:lnTo>
                  <a:lnTo>
                    <a:pt x="1587074" y="64853"/>
                  </a:lnTo>
                  <a:lnTo>
                    <a:pt x="1536764" y="94200"/>
                  </a:lnTo>
                  <a:lnTo>
                    <a:pt x="1535229" y="100034"/>
                  </a:lnTo>
                  <a:lnTo>
                    <a:pt x="1540531" y="109120"/>
                  </a:lnTo>
                  <a:lnTo>
                    <a:pt x="1546363" y="110656"/>
                  </a:lnTo>
                  <a:lnTo>
                    <a:pt x="1624883" y="64853"/>
                  </a:lnTo>
                  <a:lnTo>
                    <a:pt x="1622306" y="64853"/>
                  </a:lnTo>
                  <a:lnTo>
                    <a:pt x="1624885" y="64852"/>
                  </a:lnTo>
                  <a:lnTo>
                    <a:pt x="1641212" y="55328"/>
                  </a:lnTo>
                  <a:lnTo>
                    <a:pt x="1546363" y="0"/>
                  </a:lnTo>
                  <a:close/>
                </a:path>
                <a:path w="1641475" h="111125">
                  <a:moveTo>
                    <a:pt x="1603404" y="55328"/>
                  </a:moveTo>
                  <a:lnTo>
                    <a:pt x="1587074" y="64853"/>
                  </a:lnTo>
                  <a:lnTo>
                    <a:pt x="1622306" y="64853"/>
                  </a:lnTo>
                  <a:lnTo>
                    <a:pt x="1622306" y="63555"/>
                  </a:lnTo>
                  <a:lnTo>
                    <a:pt x="1617508" y="63555"/>
                  </a:lnTo>
                  <a:lnTo>
                    <a:pt x="1603404" y="55328"/>
                  </a:lnTo>
                  <a:close/>
                </a:path>
                <a:path w="1641475" h="111125">
                  <a:moveTo>
                    <a:pt x="0" y="45802"/>
                  </a:moveTo>
                  <a:lnTo>
                    <a:pt x="0" y="64852"/>
                  </a:lnTo>
                  <a:lnTo>
                    <a:pt x="1587076" y="64852"/>
                  </a:lnTo>
                  <a:lnTo>
                    <a:pt x="1603404" y="55328"/>
                  </a:lnTo>
                  <a:lnTo>
                    <a:pt x="1587076" y="45803"/>
                  </a:lnTo>
                  <a:lnTo>
                    <a:pt x="0" y="45802"/>
                  </a:lnTo>
                  <a:close/>
                </a:path>
                <a:path w="1641475" h="111125">
                  <a:moveTo>
                    <a:pt x="1617508" y="47100"/>
                  </a:moveTo>
                  <a:lnTo>
                    <a:pt x="1603404" y="55328"/>
                  </a:lnTo>
                  <a:lnTo>
                    <a:pt x="1617508" y="63555"/>
                  </a:lnTo>
                  <a:lnTo>
                    <a:pt x="1617508" y="47100"/>
                  </a:lnTo>
                  <a:close/>
                </a:path>
                <a:path w="1641475" h="111125">
                  <a:moveTo>
                    <a:pt x="1622306" y="47100"/>
                  </a:moveTo>
                  <a:lnTo>
                    <a:pt x="1617508" y="47100"/>
                  </a:lnTo>
                  <a:lnTo>
                    <a:pt x="1617508" y="63555"/>
                  </a:lnTo>
                  <a:lnTo>
                    <a:pt x="1622306" y="63555"/>
                  </a:lnTo>
                  <a:lnTo>
                    <a:pt x="1622306" y="47100"/>
                  </a:lnTo>
                  <a:close/>
                </a:path>
                <a:path w="1641475" h="111125">
                  <a:moveTo>
                    <a:pt x="1587076" y="45803"/>
                  </a:moveTo>
                  <a:lnTo>
                    <a:pt x="1603404" y="55328"/>
                  </a:lnTo>
                  <a:lnTo>
                    <a:pt x="1617508" y="47100"/>
                  </a:lnTo>
                  <a:lnTo>
                    <a:pt x="1622306" y="47100"/>
                  </a:lnTo>
                  <a:lnTo>
                    <a:pt x="1622306" y="45803"/>
                  </a:lnTo>
                  <a:lnTo>
                    <a:pt x="1587076" y="458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715752"/>
              <a:ext cx="165353" cy="173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879" y="2948171"/>
              <a:ext cx="165353" cy="1739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180591"/>
              <a:ext cx="165353" cy="1739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879" y="3413010"/>
              <a:ext cx="165353" cy="1739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25188" y="262223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756" y="2873278"/>
              <a:ext cx="302182" cy="188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704" y="2873278"/>
              <a:ext cx="302182" cy="188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629" y="2873278"/>
              <a:ext cx="302182" cy="1887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6168" y="912208"/>
              <a:ext cx="669359" cy="2763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55901" y="821691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90" h="445769">
                  <a:moveTo>
                    <a:pt x="948173" y="0"/>
                  </a:moveTo>
                  <a:lnTo>
                    <a:pt x="0" y="0"/>
                  </a:lnTo>
                  <a:lnTo>
                    <a:pt x="0" y="445201"/>
                  </a:lnTo>
                  <a:lnTo>
                    <a:pt x="948173" y="445201"/>
                  </a:lnTo>
                  <a:lnTo>
                    <a:pt x="948173" y="0"/>
                  </a:lnTo>
                  <a:close/>
                </a:path>
              </a:pathLst>
            </a:custGeom>
            <a:solidFill>
              <a:srgbClr val="4285F4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4017" y="1266773"/>
              <a:ext cx="6130290" cy="2178050"/>
            </a:xfrm>
            <a:custGeom>
              <a:avLst/>
              <a:gdLst/>
              <a:ahLst/>
              <a:cxnLst/>
              <a:rect l="l" t="t" r="r" b="b"/>
              <a:pathLst>
                <a:path w="6130290" h="2178050">
                  <a:moveTo>
                    <a:pt x="1641170" y="1860194"/>
                  </a:moveTo>
                  <a:lnTo>
                    <a:pt x="190500" y="1860194"/>
                  </a:lnTo>
                  <a:lnTo>
                    <a:pt x="190500" y="1796694"/>
                  </a:lnTo>
                  <a:lnTo>
                    <a:pt x="0" y="1891944"/>
                  </a:lnTo>
                  <a:lnTo>
                    <a:pt x="190500" y="1987194"/>
                  </a:lnTo>
                  <a:lnTo>
                    <a:pt x="190500" y="1923694"/>
                  </a:lnTo>
                  <a:lnTo>
                    <a:pt x="1641170" y="1923694"/>
                  </a:lnTo>
                  <a:lnTo>
                    <a:pt x="1641170" y="1860194"/>
                  </a:lnTo>
                  <a:close/>
                </a:path>
                <a:path w="6130290" h="2178050">
                  <a:moveTo>
                    <a:pt x="3648087" y="1828444"/>
                  </a:moveTo>
                  <a:lnTo>
                    <a:pt x="2387930" y="1828444"/>
                  </a:lnTo>
                  <a:lnTo>
                    <a:pt x="2387930" y="1701444"/>
                  </a:lnTo>
                  <a:lnTo>
                    <a:pt x="2006930" y="1891944"/>
                  </a:lnTo>
                  <a:lnTo>
                    <a:pt x="2387930" y="2082444"/>
                  </a:lnTo>
                  <a:lnTo>
                    <a:pt x="2387930" y="1955444"/>
                  </a:lnTo>
                  <a:lnTo>
                    <a:pt x="3648087" y="1955444"/>
                  </a:lnTo>
                  <a:lnTo>
                    <a:pt x="3648087" y="1828444"/>
                  </a:lnTo>
                  <a:close/>
                </a:path>
                <a:path w="6130290" h="2178050">
                  <a:moveTo>
                    <a:pt x="5655018" y="1796694"/>
                  </a:moveTo>
                  <a:lnTo>
                    <a:pt x="4585347" y="1796694"/>
                  </a:lnTo>
                  <a:lnTo>
                    <a:pt x="4585347" y="1606194"/>
                  </a:lnTo>
                  <a:lnTo>
                    <a:pt x="4013860" y="1891944"/>
                  </a:lnTo>
                  <a:lnTo>
                    <a:pt x="4585360" y="2177694"/>
                  </a:lnTo>
                  <a:lnTo>
                    <a:pt x="4585347" y="1987194"/>
                  </a:lnTo>
                  <a:lnTo>
                    <a:pt x="5655018" y="1987194"/>
                  </a:lnTo>
                  <a:lnTo>
                    <a:pt x="5655018" y="1796694"/>
                  </a:lnTo>
                  <a:close/>
                </a:path>
                <a:path w="6130290" h="2178050">
                  <a:moveTo>
                    <a:pt x="6129909" y="1352232"/>
                  </a:moveTo>
                  <a:lnTo>
                    <a:pt x="5939409" y="1351978"/>
                  </a:lnTo>
                  <a:lnTo>
                    <a:pt x="5941212" y="254"/>
                  </a:lnTo>
                  <a:lnTo>
                    <a:pt x="5750712" y="0"/>
                  </a:lnTo>
                  <a:lnTo>
                    <a:pt x="5748909" y="1351724"/>
                  </a:lnTo>
                  <a:lnTo>
                    <a:pt x="5558409" y="1351470"/>
                  </a:lnTo>
                  <a:lnTo>
                    <a:pt x="5843384" y="1923351"/>
                  </a:lnTo>
                  <a:lnTo>
                    <a:pt x="6082246" y="1447228"/>
                  </a:lnTo>
                  <a:lnTo>
                    <a:pt x="6129909" y="1352232"/>
                  </a:lnTo>
                  <a:close/>
                </a:path>
              </a:pathLst>
            </a:custGeom>
            <a:solidFill>
              <a:srgbClr val="4285F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5202" y="1259414"/>
              <a:ext cx="111125" cy="1363345"/>
            </a:xfrm>
            <a:custGeom>
              <a:avLst/>
              <a:gdLst/>
              <a:ahLst/>
              <a:cxnLst/>
              <a:rect l="l" t="t" r="r" b="b"/>
              <a:pathLst>
                <a:path w="111125" h="1363345">
                  <a:moveTo>
                    <a:pt x="55439" y="37807"/>
                  </a:moveTo>
                  <a:lnTo>
                    <a:pt x="45882" y="54116"/>
                  </a:lnTo>
                  <a:lnTo>
                    <a:pt x="43341" y="1362805"/>
                  </a:lnTo>
                  <a:lnTo>
                    <a:pt x="62391" y="1362842"/>
                  </a:lnTo>
                  <a:lnTo>
                    <a:pt x="64831" y="106067"/>
                  </a:lnTo>
                  <a:lnTo>
                    <a:pt x="64910" y="54116"/>
                  </a:lnTo>
                  <a:lnTo>
                    <a:pt x="55439" y="37807"/>
                  </a:lnTo>
                  <a:close/>
                </a:path>
                <a:path w="111125" h="1363345">
                  <a:moveTo>
                    <a:pt x="66478" y="18882"/>
                  </a:moveTo>
                  <a:lnTo>
                    <a:pt x="45951" y="18882"/>
                  </a:lnTo>
                  <a:lnTo>
                    <a:pt x="65001" y="18919"/>
                  </a:lnTo>
                  <a:lnTo>
                    <a:pt x="64932" y="54154"/>
                  </a:lnTo>
                  <a:lnTo>
                    <a:pt x="94183" y="104521"/>
                  </a:lnTo>
                  <a:lnTo>
                    <a:pt x="100012" y="106067"/>
                  </a:lnTo>
                  <a:lnTo>
                    <a:pt x="109110" y="100784"/>
                  </a:lnTo>
                  <a:lnTo>
                    <a:pt x="110656" y="94955"/>
                  </a:lnTo>
                  <a:lnTo>
                    <a:pt x="66478" y="18882"/>
                  </a:lnTo>
                  <a:close/>
                </a:path>
                <a:path w="111125" h="1363345">
                  <a:moveTo>
                    <a:pt x="55512" y="0"/>
                  </a:moveTo>
                  <a:lnTo>
                    <a:pt x="0" y="94739"/>
                  </a:lnTo>
                  <a:lnTo>
                    <a:pt x="1524" y="100575"/>
                  </a:lnTo>
                  <a:lnTo>
                    <a:pt x="10601" y="105893"/>
                  </a:lnTo>
                  <a:lnTo>
                    <a:pt x="16436" y="104371"/>
                  </a:lnTo>
                  <a:lnTo>
                    <a:pt x="45860" y="54154"/>
                  </a:lnTo>
                  <a:lnTo>
                    <a:pt x="45951" y="18882"/>
                  </a:lnTo>
                  <a:lnTo>
                    <a:pt x="66478" y="18882"/>
                  </a:lnTo>
                  <a:lnTo>
                    <a:pt x="55512" y="0"/>
                  </a:lnTo>
                  <a:close/>
                </a:path>
                <a:path w="111125" h="1363345">
                  <a:moveTo>
                    <a:pt x="64991" y="23686"/>
                  </a:moveTo>
                  <a:lnTo>
                    <a:pt x="47238" y="23686"/>
                  </a:lnTo>
                  <a:lnTo>
                    <a:pt x="63694" y="23718"/>
                  </a:lnTo>
                  <a:lnTo>
                    <a:pt x="55439" y="37807"/>
                  </a:lnTo>
                  <a:lnTo>
                    <a:pt x="64932" y="54154"/>
                  </a:lnTo>
                  <a:lnTo>
                    <a:pt x="64991" y="23686"/>
                  </a:lnTo>
                  <a:close/>
                </a:path>
                <a:path w="111125" h="1363345">
                  <a:moveTo>
                    <a:pt x="45951" y="18882"/>
                  </a:moveTo>
                  <a:lnTo>
                    <a:pt x="45882" y="54116"/>
                  </a:lnTo>
                  <a:lnTo>
                    <a:pt x="55439" y="37807"/>
                  </a:lnTo>
                  <a:lnTo>
                    <a:pt x="47238" y="23686"/>
                  </a:lnTo>
                  <a:lnTo>
                    <a:pt x="64991" y="23686"/>
                  </a:lnTo>
                  <a:lnTo>
                    <a:pt x="65001" y="18919"/>
                  </a:lnTo>
                  <a:lnTo>
                    <a:pt x="45951" y="18882"/>
                  </a:lnTo>
                  <a:close/>
                </a:path>
                <a:path w="111125" h="1363345">
                  <a:moveTo>
                    <a:pt x="47238" y="23686"/>
                  </a:moveTo>
                  <a:lnTo>
                    <a:pt x="55439" y="37807"/>
                  </a:lnTo>
                  <a:lnTo>
                    <a:pt x="63694" y="23718"/>
                  </a:lnTo>
                  <a:lnTo>
                    <a:pt x="47238" y="236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7599" y="903995"/>
              <a:ext cx="707931" cy="28393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36629" y="814256"/>
              <a:ext cx="948690" cy="445770"/>
            </a:xfrm>
            <a:custGeom>
              <a:avLst/>
              <a:gdLst/>
              <a:ahLst/>
              <a:cxnLst/>
              <a:rect l="l" t="t" r="r" b="b"/>
              <a:pathLst>
                <a:path w="948689" h="445769">
                  <a:moveTo>
                    <a:pt x="948171" y="0"/>
                  </a:moveTo>
                  <a:lnTo>
                    <a:pt x="0" y="0"/>
                  </a:lnTo>
                  <a:lnTo>
                    <a:pt x="0" y="445202"/>
                  </a:lnTo>
                  <a:lnTo>
                    <a:pt x="948171" y="445202"/>
                  </a:lnTo>
                  <a:lnTo>
                    <a:pt x="948171" y="0"/>
                  </a:lnTo>
                  <a:close/>
                </a:path>
              </a:pathLst>
            </a:custGeom>
            <a:solidFill>
              <a:srgbClr val="E98300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84017" y="1259204"/>
              <a:ext cx="2116455" cy="2185670"/>
            </a:xfrm>
            <a:custGeom>
              <a:avLst/>
              <a:gdLst/>
              <a:ahLst/>
              <a:cxnLst/>
              <a:rect l="l" t="t" r="r" b="b"/>
              <a:pathLst>
                <a:path w="2116454" h="2185670">
                  <a:moveTo>
                    <a:pt x="1641170" y="1804263"/>
                  </a:moveTo>
                  <a:lnTo>
                    <a:pt x="571500" y="1804263"/>
                  </a:lnTo>
                  <a:lnTo>
                    <a:pt x="571500" y="1613763"/>
                  </a:lnTo>
                  <a:lnTo>
                    <a:pt x="0" y="1899513"/>
                  </a:lnTo>
                  <a:lnTo>
                    <a:pt x="571500" y="2185263"/>
                  </a:lnTo>
                  <a:lnTo>
                    <a:pt x="571500" y="1994763"/>
                  </a:lnTo>
                  <a:lnTo>
                    <a:pt x="1641170" y="1994763"/>
                  </a:lnTo>
                  <a:lnTo>
                    <a:pt x="1641170" y="1804263"/>
                  </a:lnTo>
                  <a:close/>
                </a:path>
                <a:path w="2116454" h="2185670">
                  <a:moveTo>
                    <a:pt x="2116150" y="1356448"/>
                  </a:moveTo>
                  <a:lnTo>
                    <a:pt x="1925650" y="1356969"/>
                  </a:lnTo>
                  <a:lnTo>
                    <a:pt x="1921941" y="0"/>
                  </a:lnTo>
                  <a:lnTo>
                    <a:pt x="1731441" y="520"/>
                  </a:lnTo>
                  <a:lnTo>
                    <a:pt x="1735150" y="1357490"/>
                  </a:lnTo>
                  <a:lnTo>
                    <a:pt x="1544662" y="1358011"/>
                  </a:lnTo>
                  <a:lnTo>
                    <a:pt x="1831975" y="1928723"/>
                  </a:lnTo>
                  <a:lnTo>
                    <a:pt x="2068334" y="1452740"/>
                  </a:lnTo>
                  <a:lnTo>
                    <a:pt x="2116150" y="1356448"/>
                  </a:lnTo>
                  <a:close/>
                </a:path>
              </a:pathLst>
            </a:custGeom>
            <a:solidFill>
              <a:srgbClr val="E983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vanishing</a:t>
            </a:r>
            <a:r>
              <a:rPr spc="-20" dirty="0"/>
              <a:t> </a:t>
            </a:r>
            <a:r>
              <a:rPr dirty="0"/>
              <a:t>gradient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problem?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6293" y="4678616"/>
            <a:ext cx="11250930" cy="1016000"/>
          </a:xfrm>
          <a:prstGeom prst="rect">
            <a:avLst/>
          </a:prstGeom>
          <a:ln w="19050">
            <a:solidFill>
              <a:srgbClr val="7F7F7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Gradient</a:t>
            </a:r>
            <a:r>
              <a:rPr sz="20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signal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0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far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away</a:t>
            </a:r>
            <a:r>
              <a:rPr sz="20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lost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because</a:t>
            </a:r>
            <a:r>
              <a:rPr sz="20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it’s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much</a:t>
            </a:r>
            <a:r>
              <a:rPr sz="2000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smaller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than</a:t>
            </a:r>
            <a:r>
              <a:rPr sz="2000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gradient</a:t>
            </a:r>
            <a:r>
              <a:rPr sz="20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signal</a:t>
            </a:r>
            <a:r>
              <a:rPr sz="2000" spc="-2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close-</a:t>
            </a:r>
            <a:r>
              <a:rPr sz="2000" spc="-25" dirty="0">
                <a:solidFill>
                  <a:srgbClr val="E98300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So,</a:t>
            </a:r>
            <a:r>
              <a:rPr sz="20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model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weights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are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updated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only</a:t>
            </a:r>
            <a:r>
              <a:rPr sz="20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respect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near</a:t>
            </a:r>
            <a:r>
              <a:rPr sz="2000" spc="-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effects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not</a:t>
            </a:r>
            <a:r>
              <a:rPr sz="20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4285F4"/>
                </a:solidFill>
                <a:latin typeface="Calibri"/>
                <a:cs typeface="Calibri"/>
              </a:rPr>
              <a:t>term</a:t>
            </a:r>
            <a:r>
              <a:rPr sz="20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285F4"/>
                </a:solidFill>
                <a:latin typeface="Calibri"/>
                <a:cs typeface="Calibri"/>
              </a:rPr>
              <a:t>effects</a:t>
            </a:r>
            <a:r>
              <a:rPr sz="2000" spc="-1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46942" y="3577483"/>
            <a:ext cx="1989455" cy="1109980"/>
          </a:xfrm>
          <a:custGeom>
            <a:avLst/>
            <a:gdLst/>
            <a:ahLst/>
            <a:cxnLst/>
            <a:rect l="l" t="t" r="r" b="b"/>
            <a:pathLst>
              <a:path w="1989454" h="1109979">
                <a:moveTo>
                  <a:pt x="115673" y="53284"/>
                </a:moveTo>
                <a:lnTo>
                  <a:pt x="106432" y="69941"/>
                </a:lnTo>
                <a:lnTo>
                  <a:pt x="1980088" y="1109463"/>
                </a:lnTo>
                <a:lnTo>
                  <a:pt x="1989331" y="1092804"/>
                </a:lnTo>
                <a:lnTo>
                  <a:pt x="115673" y="53284"/>
                </a:lnTo>
                <a:close/>
              </a:path>
              <a:path w="1989454" h="1109979">
                <a:moveTo>
                  <a:pt x="0" y="0"/>
                </a:moveTo>
                <a:lnTo>
                  <a:pt x="80246" y="117139"/>
                </a:lnTo>
                <a:lnTo>
                  <a:pt x="106432" y="69941"/>
                </a:lnTo>
                <a:lnTo>
                  <a:pt x="95327" y="63780"/>
                </a:lnTo>
                <a:lnTo>
                  <a:pt x="104569" y="47123"/>
                </a:lnTo>
                <a:lnTo>
                  <a:pt x="119092" y="47123"/>
                </a:lnTo>
                <a:lnTo>
                  <a:pt x="141860" y="6085"/>
                </a:lnTo>
                <a:lnTo>
                  <a:pt x="0" y="0"/>
                </a:lnTo>
                <a:close/>
              </a:path>
              <a:path w="1989454" h="1109979">
                <a:moveTo>
                  <a:pt x="104569" y="47123"/>
                </a:moveTo>
                <a:lnTo>
                  <a:pt x="95327" y="63780"/>
                </a:lnTo>
                <a:lnTo>
                  <a:pt x="106432" y="69941"/>
                </a:lnTo>
                <a:lnTo>
                  <a:pt x="115673" y="53284"/>
                </a:lnTo>
                <a:lnTo>
                  <a:pt x="104569" y="47123"/>
                </a:lnTo>
                <a:close/>
              </a:path>
              <a:path w="1989454" h="1109979">
                <a:moveTo>
                  <a:pt x="119092" y="47123"/>
                </a:moveTo>
                <a:lnTo>
                  <a:pt x="104569" y="47123"/>
                </a:lnTo>
                <a:lnTo>
                  <a:pt x="115673" y="53284"/>
                </a:lnTo>
                <a:lnTo>
                  <a:pt x="119092" y="4712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Effect</a:t>
            </a:r>
            <a:r>
              <a:rPr spc="-1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vanishing</a:t>
            </a:r>
            <a:r>
              <a:rPr spc="-10" dirty="0"/>
              <a:t> </a:t>
            </a:r>
            <a:r>
              <a:rPr dirty="0"/>
              <a:t>gradient</a:t>
            </a:r>
            <a:r>
              <a:rPr spc="-5" dirty="0"/>
              <a:t> </a:t>
            </a:r>
            <a:r>
              <a:rPr dirty="0"/>
              <a:t>on</a:t>
            </a:r>
            <a:r>
              <a:rPr spc="-10" dirty="0"/>
              <a:t> RNN-</a:t>
            </a:r>
            <a:r>
              <a:rPr spc="-25" dirty="0"/>
              <a:t>LM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233" y="1151635"/>
            <a:ext cx="11292840" cy="3692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05765" marR="30480" indent="-342900">
              <a:lnSpc>
                <a:spcPct val="100400"/>
              </a:lnSpc>
              <a:spcBef>
                <a:spcPts val="85"/>
              </a:spcBef>
              <a:buClr>
                <a:srgbClr val="8C1515"/>
              </a:buClr>
              <a:buFont typeface="Times New Roman"/>
              <a:buChar char="•"/>
              <a:tabLst>
                <a:tab pos="405765" algn="l"/>
                <a:tab pos="8794115" algn="l"/>
              </a:tabLst>
            </a:pPr>
            <a:r>
              <a:rPr sz="2400" b="1" dirty="0">
                <a:latin typeface="Calibri"/>
                <a:cs typeface="Calibri"/>
              </a:rPr>
              <a:t>LM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task: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When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tried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print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her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tickets,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found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that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printer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was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out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 </a:t>
            </a:r>
            <a:r>
              <a:rPr sz="2400" i="1" spc="-10" dirty="0">
                <a:latin typeface="Calibri"/>
                <a:cs typeface="Calibri"/>
              </a:rPr>
              <a:t>toner. </a:t>
            </a:r>
            <a:r>
              <a:rPr sz="2400" i="1" dirty="0">
                <a:latin typeface="Calibri"/>
                <a:cs typeface="Calibri"/>
              </a:rPr>
              <a:t>She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went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stationery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store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 buy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more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toner.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was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very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overpriced.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After </a:t>
            </a:r>
            <a:r>
              <a:rPr sz="2400" i="1" dirty="0">
                <a:latin typeface="Calibri"/>
                <a:cs typeface="Calibri"/>
              </a:rPr>
              <a:t>installing the toner into the printer, she finally printed her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8C1515"/>
              </a:buClr>
              <a:buFont typeface="Times New Roman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405765" marR="784860" indent="-342900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405765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RNN-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dependency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“tickets”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baseline="24305" dirty="0">
                <a:latin typeface="Calibri"/>
                <a:cs typeface="Calibri"/>
              </a:rPr>
              <a:t>th</a:t>
            </a:r>
            <a:r>
              <a:rPr sz="2400" spc="247" baseline="24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target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“tickets”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C1515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405765" algn="l"/>
              </a:tabLst>
            </a:pPr>
            <a:r>
              <a:rPr sz="2400" dirty="0">
                <a:latin typeface="Calibri"/>
                <a:cs typeface="Calibri"/>
              </a:rPr>
              <a:t>But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can’t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learn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dependency</a:t>
            </a:r>
            <a:endParaRPr sz="2400">
              <a:latin typeface="Calibri"/>
              <a:cs typeface="Calibri"/>
            </a:endParaRPr>
          </a:p>
          <a:p>
            <a:pPr marL="7480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748030" algn="l"/>
              </a:tabLst>
            </a:pPr>
            <a:r>
              <a:rPr sz="2400" dirty="0">
                <a:latin typeface="Calibri"/>
                <a:cs typeface="Calibri"/>
              </a:rPr>
              <a:t>So,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unable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predict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similar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long-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distance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dependencies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2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exploding</a:t>
            </a:r>
            <a:r>
              <a:rPr spc="-15" dirty="0"/>
              <a:t> </a:t>
            </a:r>
            <a:r>
              <a:rPr dirty="0"/>
              <a:t>gradient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problem?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7775" y="2210847"/>
            <a:ext cx="4618949" cy="5110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5033" y="1151635"/>
            <a:ext cx="10221595" cy="464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SGD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big:</a:t>
            </a:r>
            <a:endParaRPr sz="2400">
              <a:latin typeface="Calibri"/>
              <a:cs typeface="Calibri"/>
            </a:endParaRPr>
          </a:p>
          <a:p>
            <a:pPr marL="2037080" algn="ctr">
              <a:lnSpc>
                <a:spcPct val="100000"/>
              </a:lnSpc>
              <a:spcBef>
                <a:spcPts val="1885"/>
              </a:spcBef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learning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rate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Calibri"/>
              <a:cs typeface="Calibri"/>
            </a:endParaRPr>
          </a:p>
          <a:p>
            <a:pPr marL="663575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B050"/>
                </a:solidFill>
                <a:latin typeface="Calibri"/>
                <a:cs typeface="Calibri"/>
              </a:rPr>
              <a:t>gradient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spcBef>
                <a:spcPts val="13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bad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updates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take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parameter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configuration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loss)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you’ve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climb,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suddenly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you’re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Iowa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7C92"/>
              </a:buClr>
              <a:buFont typeface="Times New Roman"/>
              <a:buChar char="•"/>
            </a:pPr>
            <a:endParaRPr sz="3300">
              <a:latin typeface="Calibri"/>
              <a:cs typeface="Calibri"/>
            </a:endParaRPr>
          </a:p>
          <a:p>
            <a:pPr marL="354965" marR="2205990" indent="-342900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Inf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NaN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10" dirty="0">
                <a:latin typeface="Calibri"/>
                <a:cs typeface="Calibri"/>
              </a:rPr>
              <a:t> network </a:t>
            </a:r>
            <a:r>
              <a:rPr sz="2400" dirty="0">
                <a:latin typeface="Calibri"/>
                <a:cs typeface="Calibri"/>
              </a:rPr>
              <a:t>(then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restart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earlier</a:t>
            </a:r>
            <a:r>
              <a:rPr sz="2400" spc="-10" dirty="0">
                <a:latin typeface="Calibri"/>
                <a:cs typeface="Calibri"/>
              </a:rPr>
              <a:t> checkpoint)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51212" y="2112354"/>
            <a:ext cx="1790700" cy="803910"/>
            <a:chOff x="6451212" y="2112354"/>
            <a:chExt cx="1790700" cy="803910"/>
          </a:xfrm>
        </p:grpSpPr>
        <p:sp>
          <p:nvSpPr>
            <p:cNvPr id="6" name="object 6"/>
            <p:cNvSpPr/>
            <p:nvPr/>
          </p:nvSpPr>
          <p:spPr>
            <a:xfrm>
              <a:off x="6870957" y="2756557"/>
              <a:ext cx="1361440" cy="149860"/>
            </a:xfrm>
            <a:custGeom>
              <a:avLst/>
              <a:gdLst/>
              <a:ahLst/>
              <a:cxnLst/>
              <a:rect l="l" t="t" r="r" b="b"/>
              <a:pathLst>
                <a:path w="1361440" h="149860">
                  <a:moveTo>
                    <a:pt x="1361384" y="1"/>
                  </a:moveTo>
                  <a:lnTo>
                    <a:pt x="1358351" y="29167"/>
                  </a:lnTo>
                  <a:lnTo>
                    <a:pt x="1350082" y="52985"/>
                  </a:lnTo>
                  <a:lnTo>
                    <a:pt x="1337816" y="69043"/>
                  </a:lnTo>
                  <a:lnTo>
                    <a:pt x="1322797" y="74931"/>
                  </a:lnTo>
                  <a:lnTo>
                    <a:pt x="719279" y="74930"/>
                  </a:lnTo>
                  <a:lnTo>
                    <a:pt x="704259" y="80818"/>
                  </a:lnTo>
                  <a:lnTo>
                    <a:pt x="691994" y="96876"/>
                  </a:lnTo>
                  <a:lnTo>
                    <a:pt x="683724" y="120694"/>
                  </a:lnTo>
                  <a:lnTo>
                    <a:pt x="680692" y="149860"/>
                  </a:lnTo>
                  <a:lnTo>
                    <a:pt x="677659" y="120694"/>
                  </a:lnTo>
                  <a:lnTo>
                    <a:pt x="669390" y="96876"/>
                  </a:lnTo>
                  <a:lnTo>
                    <a:pt x="657124" y="80818"/>
                  </a:lnTo>
                  <a:lnTo>
                    <a:pt x="642104" y="74930"/>
                  </a:lnTo>
                  <a:lnTo>
                    <a:pt x="38587" y="74930"/>
                  </a:lnTo>
                  <a:lnTo>
                    <a:pt x="23567" y="69041"/>
                  </a:lnTo>
                  <a:lnTo>
                    <a:pt x="11301" y="52983"/>
                  </a:lnTo>
                  <a:lnTo>
                    <a:pt x="3032" y="2916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0737" y="2121879"/>
              <a:ext cx="308610" cy="149860"/>
            </a:xfrm>
            <a:custGeom>
              <a:avLst/>
              <a:gdLst/>
              <a:ahLst/>
              <a:cxnLst/>
              <a:rect l="l" t="t" r="r" b="b"/>
              <a:pathLst>
                <a:path w="308609" h="149860">
                  <a:moveTo>
                    <a:pt x="0" y="149859"/>
                  </a:moveTo>
                  <a:lnTo>
                    <a:pt x="3032" y="120693"/>
                  </a:lnTo>
                  <a:lnTo>
                    <a:pt x="11301" y="96875"/>
                  </a:lnTo>
                  <a:lnTo>
                    <a:pt x="23567" y="80817"/>
                  </a:lnTo>
                  <a:lnTo>
                    <a:pt x="38587" y="74929"/>
                  </a:lnTo>
                  <a:lnTo>
                    <a:pt x="115575" y="74929"/>
                  </a:lnTo>
                  <a:lnTo>
                    <a:pt x="130594" y="69041"/>
                  </a:lnTo>
                  <a:lnTo>
                    <a:pt x="142860" y="52983"/>
                  </a:lnTo>
                  <a:lnTo>
                    <a:pt x="151129" y="29165"/>
                  </a:lnTo>
                  <a:lnTo>
                    <a:pt x="154162" y="0"/>
                  </a:lnTo>
                  <a:lnTo>
                    <a:pt x="157194" y="29165"/>
                  </a:lnTo>
                  <a:lnTo>
                    <a:pt x="165463" y="52983"/>
                  </a:lnTo>
                  <a:lnTo>
                    <a:pt x="177729" y="69041"/>
                  </a:lnTo>
                  <a:lnTo>
                    <a:pt x="192749" y="74929"/>
                  </a:lnTo>
                  <a:lnTo>
                    <a:pt x="269736" y="74929"/>
                  </a:lnTo>
                  <a:lnTo>
                    <a:pt x="284756" y="80817"/>
                  </a:lnTo>
                  <a:lnTo>
                    <a:pt x="297022" y="96875"/>
                  </a:lnTo>
                  <a:lnTo>
                    <a:pt x="305291" y="120693"/>
                  </a:lnTo>
                  <a:lnTo>
                    <a:pt x="308324" y="149859"/>
                  </a:lnTo>
                </a:path>
              </a:pathLst>
            </a:custGeom>
            <a:ln w="19050">
              <a:solidFill>
                <a:srgbClr val="FF30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25" dirty="0"/>
              <a:t> </a:t>
            </a:r>
            <a:r>
              <a:rPr dirty="0"/>
              <a:t>clipping:</a:t>
            </a:r>
            <a:r>
              <a:rPr spc="-10" dirty="0"/>
              <a:t> </a:t>
            </a:r>
            <a:r>
              <a:rPr dirty="0"/>
              <a:t>solution</a:t>
            </a:r>
            <a:r>
              <a:rPr spc="-1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exploding</a:t>
            </a:r>
            <a:r>
              <a:rPr spc="-15" dirty="0"/>
              <a:t> </a:t>
            </a:r>
            <a:r>
              <a:rPr spc="-1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58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0855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Gradient</a:t>
            </a:r>
            <a:r>
              <a:rPr sz="2400" b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clipping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greater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threshold,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down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SGD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4592828"/>
            <a:ext cx="11168380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Intuition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direction,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C1515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remembering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clip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gradients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important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exploding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easy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5286" y="6436867"/>
            <a:ext cx="831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difficulty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training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recurrent </a:t>
            </a:r>
            <a:r>
              <a:rPr sz="1200" dirty="0">
                <a:latin typeface="Calibri"/>
                <a:cs typeface="Calibri"/>
              </a:rPr>
              <a:t>neural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networks”,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Pascanu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2013.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http://proceedings.mlr.press/v28/pascanu13.pdf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3069" y="2304397"/>
            <a:ext cx="6809832" cy="188647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fix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vanishing</a:t>
            </a:r>
            <a:r>
              <a:rPr spc="-15" dirty="0"/>
              <a:t> </a:t>
            </a:r>
            <a:r>
              <a:rPr dirty="0"/>
              <a:t>gradient</a:t>
            </a:r>
            <a:r>
              <a:rPr spc="-10" dirty="0"/>
              <a:t> 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94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it’s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too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difficult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RNN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to learn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preserve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information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over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many</a:t>
            </a:r>
            <a:r>
              <a:rPr sz="2400" i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timesteps</a:t>
            </a:r>
            <a:r>
              <a:rPr sz="2400" i="1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2395220"/>
            <a:ext cx="8096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vanilla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constantly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rewritten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3928363"/>
            <a:ext cx="10349230" cy="22231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separate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memory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to?</a:t>
            </a:r>
            <a:endParaRPr sz="2400" dirty="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LSTMs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7C92"/>
              </a:buClr>
              <a:buFont typeface="Times New Roman"/>
              <a:buChar char="•"/>
            </a:pPr>
            <a:endParaRPr sz="325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10" dirty="0">
                <a:latin typeface="Calibri"/>
                <a:cs typeface="Calibri"/>
              </a:rPr>
              <a:t> pass-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Attention,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3119" y="2904489"/>
            <a:ext cx="3849587" cy="4609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“Vectorization”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732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Arial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looping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concatenating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10" dirty="0">
                <a:latin typeface="Calibri"/>
                <a:cs typeface="Calibri"/>
              </a:rPr>
              <a:t> matrix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multiplying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softmax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4592828"/>
            <a:ext cx="11167110" cy="16351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69265" marR="2333625" indent="-4572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Arial"/>
              <a:buChar char="•"/>
              <a:tabLst>
                <a:tab pos="469265" algn="l"/>
                <a:tab pos="3933190" algn="l"/>
                <a:tab pos="3987165" algn="l"/>
                <a:tab pos="6849745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loop: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		</a:t>
            </a:r>
            <a:r>
              <a:rPr sz="2400" dirty="0">
                <a:latin typeface="Calibri"/>
                <a:cs typeface="Calibri"/>
              </a:rPr>
              <a:t>1000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loops,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639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µs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loop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single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x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matrix: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10000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loops,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53.8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µs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loop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Arial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Matrices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awesome!!!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Always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vectors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matrices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loops!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Arial"/>
              <a:buChar char="•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GPUs!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355" y="1985355"/>
            <a:ext cx="6844661" cy="25369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5" dirty="0"/>
              <a:t> </a:t>
            </a:r>
            <a:r>
              <a:rPr spc="-10" dirty="0"/>
              <a:t>Recap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186035" cy="515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Language</a:t>
            </a:r>
            <a:r>
              <a:rPr sz="2400" b="1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Model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predicts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next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C1515"/>
              </a:buClr>
              <a:buFont typeface="Times New Roman"/>
              <a:buChar char="•"/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Recurrent</a:t>
            </a:r>
            <a:r>
              <a:rPr sz="2400" b="1" spc="-1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Neural</a:t>
            </a:r>
            <a:r>
              <a:rPr sz="2400" b="1" spc="-2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Network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family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that: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Take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sequential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input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any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length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Apply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weights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on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optionally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7C92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Recurrent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Neural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≠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</a:pPr>
            <a:endParaRPr sz="33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We’ve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shown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(despite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C1515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RNNs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useful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more!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0" dirty="0"/>
              <a:t> </a:t>
            </a:r>
            <a:r>
              <a:rPr dirty="0"/>
              <a:t>should</a:t>
            </a:r>
            <a:r>
              <a:rPr spc="-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care</a:t>
            </a:r>
            <a:r>
              <a:rPr spc="-15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10" dirty="0"/>
              <a:t> Modeling?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1068050" cy="507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949325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benchmark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task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helps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measure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our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progress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predicting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354965" marR="260985" indent="-342900">
              <a:lnSpc>
                <a:spcPct val="1008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subcomponent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those</a:t>
            </a:r>
            <a:r>
              <a:rPr sz="2400" spc="-10" dirty="0">
                <a:latin typeface="Calibri"/>
                <a:cs typeface="Calibri"/>
              </a:rPr>
              <a:t> involving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generating</a:t>
            </a:r>
            <a:r>
              <a:rPr sz="2400" spc="-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text</a:t>
            </a:r>
            <a:r>
              <a:rPr sz="2400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estimating</a:t>
            </a:r>
            <a:r>
              <a:rPr sz="2400" spc="-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probability</a:t>
            </a:r>
            <a:r>
              <a:rPr sz="24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 text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Predictive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typing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Speech </a:t>
            </a:r>
            <a:r>
              <a:rPr sz="2000" spc="-10" dirty="0">
                <a:latin typeface="Calibri"/>
                <a:cs typeface="Calibri"/>
              </a:rPr>
              <a:t>recognition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Handwriting</a:t>
            </a:r>
            <a:r>
              <a:rPr sz="2000" spc="-10" dirty="0">
                <a:latin typeface="Calibri"/>
                <a:cs typeface="Calibri"/>
              </a:rPr>
              <a:t> recognition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Spelling/grammar</a:t>
            </a:r>
            <a:r>
              <a:rPr sz="2000" spc="-10" dirty="0">
                <a:latin typeface="Calibri"/>
                <a:cs typeface="Calibri"/>
              </a:rPr>
              <a:t> correction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Authorship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identification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translation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spc="-10" dirty="0">
                <a:latin typeface="Calibri"/>
                <a:cs typeface="Calibri"/>
              </a:rPr>
              <a:t>Summarization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spc="-10" dirty="0">
                <a:latin typeface="Calibri"/>
                <a:cs typeface="Calibri"/>
              </a:rPr>
              <a:t>Dialogue</a:t>
            </a:r>
            <a:endParaRPr sz="2000">
              <a:latin typeface="Calibri"/>
              <a:cs typeface="Calibri"/>
            </a:endParaRPr>
          </a:p>
          <a:p>
            <a:pPr marL="2612390" lvl="1" indent="-285750">
              <a:lnSpc>
                <a:spcPct val="100000"/>
              </a:lnSpc>
              <a:buFont typeface="Arial"/>
              <a:buChar char="•"/>
              <a:tabLst>
                <a:tab pos="2612390" algn="l"/>
              </a:tabLst>
            </a:pPr>
            <a:r>
              <a:rPr sz="2000" spc="-2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1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Everything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else 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rebuilt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 Modeling: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GPT-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3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LM!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29543"/>
            <a:ext cx="9526905" cy="10096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RNN</a:t>
            </a:r>
            <a:r>
              <a:rPr spc="-5" dirty="0"/>
              <a:t> </a:t>
            </a:r>
            <a:r>
              <a:rPr dirty="0"/>
              <a:t>uses:</a:t>
            </a:r>
            <a:r>
              <a:rPr spc="-5" dirty="0"/>
              <a:t> </a:t>
            </a:r>
            <a:r>
              <a:rPr dirty="0"/>
              <a:t>RNNs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sequence</a:t>
            </a:r>
            <a:r>
              <a:rPr spc="-5" dirty="0"/>
              <a:t> </a:t>
            </a:r>
            <a:r>
              <a:rPr spc="-10" dirty="0"/>
              <a:t>tagging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spc="-20" dirty="0"/>
              <a:t>part-</a:t>
            </a:r>
            <a:r>
              <a:rPr sz="2800" spc="-30" dirty="0"/>
              <a:t>of-</a:t>
            </a:r>
            <a:r>
              <a:rPr sz="2800" dirty="0"/>
              <a:t>speech</a:t>
            </a:r>
            <a:r>
              <a:rPr sz="2800" spc="-10" dirty="0"/>
              <a:t> </a:t>
            </a:r>
            <a:r>
              <a:rPr sz="2800" dirty="0"/>
              <a:t>tagging</a:t>
            </a:r>
            <a:r>
              <a:rPr sz="2800" b="0" dirty="0">
                <a:latin typeface="Calibri"/>
                <a:cs typeface="Calibri"/>
              </a:rPr>
              <a:t>,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named entity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2711" y="4683252"/>
            <a:ext cx="866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knocked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7860" y="4683252"/>
            <a:ext cx="475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0" dirty="0">
                <a:latin typeface="Calibri"/>
                <a:cs typeface="Calibri"/>
              </a:rPr>
              <a:t>over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0146" y="4683252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809" y="4683252"/>
            <a:ext cx="488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0" dirty="0">
                <a:latin typeface="Calibri"/>
                <a:cs typeface="Calibri"/>
              </a:rPr>
              <a:t>vase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2529443"/>
            <a:ext cx="6791731" cy="21532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21257" y="4692396"/>
            <a:ext cx="2475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214249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startled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cat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0100" y="2193035"/>
            <a:ext cx="472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VBN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9207" y="2193035"/>
            <a:ext cx="2527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0150" y="2193035"/>
            <a:ext cx="298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DT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32278" y="2193035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260" y="2202179"/>
            <a:ext cx="298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DT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6044" y="2202179"/>
            <a:ext cx="187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JJ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8490" y="2202179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NN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3490" y="5698235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399" y="1469933"/>
            <a:ext cx="384810" cy="1618615"/>
            <a:chOff x="5809399" y="1469933"/>
            <a:chExt cx="384810" cy="1618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4372" y="1469933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5326" y="1191259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5428" y="1560067"/>
            <a:ext cx="248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85033" y="236510"/>
            <a:ext cx="7503159" cy="9969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/>
              <a:t>RNNs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5" dirty="0"/>
              <a:t> </a:t>
            </a:r>
            <a:r>
              <a:rPr spc="-10" dirty="0"/>
              <a:t>classification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35" dirty="0">
                <a:latin typeface="Calibri"/>
                <a:cs typeface="Calibri"/>
              </a:rPr>
              <a:t> </a:t>
            </a:r>
            <a:r>
              <a:rPr sz="2800" dirty="0"/>
              <a:t>sentiment</a:t>
            </a:r>
            <a:r>
              <a:rPr sz="2800" spc="-25" dirty="0"/>
              <a:t> </a:t>
            </a:r>
            <a:r>
              <a:rPr sz="2800" spc="-10" dirty="0"/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494" y="5686044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399" y="1469933"/>
            <a:ext cx="3391535" cy="2610485"/>
            <a:chOff x="5809399" y="1469933"/>
            <a:chExt cx="3391535" cy="26104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4372" y="1469933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1763" y="3053702"/>
              <a:ext cx="3199130" cy="1026794"/>
            </a:xfrm>
            <a:custGeom>
              <a:avLst/>
              <a:gdLst/>
              <a:ahLst/>
              <a:cxnLst/>
              <a:rect l="l" t="t" r="r" b="b"/>
              <a:pathLst>
                <a:path w="3199129" h="1026795">
                  <a:moveTo>
                    <a:pt x="54525" y="31669"/>
                  </a:moveTo>
                  <a:lnTo>
                    <a:pt x="36106" y="35923"/>
                  </a:lnTo>
                  <a:lnTo>
                    <a:pt x="48875" y="49861"/>
                  </a:lnTo>
                  <a:lnTo>
                    <a:pt x="3193296" y="1026215"/>
                  </a:lnTo>
                  <a:lnTo>
                    <a:pt x="3198945" y="1008023"/>
                  </a:lnTo>
                  <a:lnTo>
                    <a:pt x="54525" y="31669"/>
                  </a:lnTo>
                  <a:close/>
                </a:path>
                <a:path w="3199129" h="1026795">
                  <a:moveTo>
                    <a:pt x="106988" y="0"/>
                  </a:moveTo>
                  <a:lnTo>
                    <a:pt x="0" y="24712"/>
                  </a:lnTo>
                  <a:lnTo>
                    <a:pt x="74174" y="105677"/>
                  </a:lnTo>
                  <a:lnTo>
                    <a:pt x="80200" y="105942"/>
                  </a:lnTo>
                  <a:lnTo>
                    <a:pt x="87957" y="98835"/>
                  </a:lnTo>
                  <a:lnTo>
                    <a:pt x="88221" y="92810"/>
                  </a:lnTo>
                  <a:lnTo>
                    <a:pt x="48875" y="49861"/>
                  </a:lnTo>
                  <a:lnTo>
                    <a:pt x="15250" y="39420"/>
                  </a:lnTo>
                  <a:lnTo>
                    <a:pt x="20899" y="21228"/>
                  </a:lnTo>
                  <a:lnTo>
                    <a:pt x="99729" y="21228"/>
                  </a:lnTo>
                  <a:lnTo>
                    <a:pt x="111276" y="18561"/>
                  </a:lnTo>
                  <a:lnTo>
                    <a:pt x="114471" y="13445"/>
                  </a:lnTo>
                  <a:lnTo>
                    <a:pt x="112104" y="3195"/>
                  </a:lnTo>
                  <a:lnTo>
                    <a:pt x="106988" y="0"/>
                  </a:lnTo>
                  <a:close/>
                </a:path>
                <a:path w="3199129" h="1026795">
                  <a:moveTo>
                    <a:pt x="20899" y="21228"/>
                  </a:moveTo>
                  <a:lnTo>
                    <a:pt x="15250" y="39420"/>
                  </a:lnTo>
                  <a:lnTo>
                    <a:pt x="48875" y="49861"/>
                  </a:lnTo>
                  <a:lnTo>
                    <a:pt x="39473" y="39598"/>
                  </a:lnTo>
                  <a:lnTo>
                    <a:pt x="20196" y="39598"/>
                  </a:lnTo>
                  <a:lnTo>
                    <a:pt x="25076" y="23883"/>
                  </a:lnTo>
                  <a:lnTo>
                    <a:pt x="29451" y="23883"/>
                  </a:lnTo>
                  <a:lnTo>
                    <a:pt x="20899" y="21228"/>
                  </a:lnTo>
                  <a:close/>
                </a:path>
                <a:path w="3199129" h="1026795">
                  <a:moveTo>
                    <a:pt x="25076" y="23883"/>
                  </a:moveTo>
                  <a:lnTo>
                    <a:pt x="20196" y="39598"/>
                  </a:lnTo>
                  <a:lnTo>
                    <a:pt x="36106" y="35923"/>
                  </a:lnTo>
                  <a:lnTo>
                    <a:pt x="25076" y="23883"/>
                  </a:lnTo>
                  <a:close/>
                </a:path>
                <a:path w="3199129" h="1026795">
                  <a:moveTo>
                    <a:pt x="36106" y="35923"/>
                  </a:moveTo>
                  <a:lnTo>
                    <a:pt x="20196" y="39598"/>
                  </a:lnTo>
                  <a:lnTo>
                    <a:pt x="39473" y="39598"/>
                  </a:lnTo>
                  <a:lnTo>
                    <a:pt x="36106" y="35923"/>
                  </a:lnTo>
                  <a:close/>
                </a:path>
                <a:path w="3199129" h="1026795">
                  <a:moveTo>
                    <a:pt x="29451" y="23883"/>
                  </a:moveTo>
                  <a:lnTo>
                    <a:pt x="25076" y="23883"/>
                  </a:lnTo>
                  <a:lnTo>
                    <a:pt x="36106" y="35923"/>
                  </a:lnTo>
                  <a:lnTo>
                    <a:pt x="54525" y="31669"/>
                  </a:lnTo>
                  <a:lnTo>
                    <a:pt x="29451" y="23883"/>
                  </a:lnTo>
                  <a:close/>
                </a:path>
                <a:path w="3199129" h="1026795">
                  <a:moveTo>
                    <a:pt x="99729" y="21228"/>
                  </a:moveTo>
                  <a:lnTo>
                    <a:pt x="20899" y="21228"/>
                  </a:lnTo>
                  <a:lnTo>
                    <a:pt x="54525" y="31669"/>
                  </a:lnTo>
                  <a:lnTo>
                    <a:pt x="99729" y="21228"/>
                  </a:lnTo>
                  <a:close/>
                </a:path>
              </a:pathLst>
            </a:custGeom>
            <a:solidFill>
              <a:srgbClr val="FF3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 rot="960000">
            <a:off x="7276971" y="3293835"/>
            <a:ext cx="8680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3600" spc="-15" baseline="1157" dirty="0">
                <a:solidFill>
                  <a:srgbClr val="FF30EE"/>
                </a:solidFill>
                <a:latin typeface="Calibri"/>
                <a:cs typeface="Calibri"/>
              </a:rPr>
              <a:t>equ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15326" y="1191259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5428" y="1560067"/>
            <a:ext cx="248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3647" y="2294635"/>
            <a:ext cx="2031364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Basic</a:t>
            </a:r>
            <a:r>
              <a:rPr sz="2400" b="1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way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11835" marR="5080" indent="-699770">
              <a:lnSpc>
                <a:spcPts val="2810"/>
              </a:lnSpc>
              <a:spcBef>
                <a:spcPts val="175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final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hidden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85033" y="236510"/>
            <a:ext cx="7503159" cy="9969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/>
              <a:t>RNNs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5" dirty="0"/>
              <a:t> </a:t>
            </a:r>
            <a:r>
              <a:rPr spc="-10" dirty="0"/>
              <a:t>classification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35" dirty="0">
                <a:latin typeface="Calibri"/>
                <a:cs typeface="Calibri"/>
              </a:rPr>
              <a:t> </a:t>
            </a:r>
            <a:r>
              <a:rPr sz="2800" dirty="0"/>
              <a:t>sentiment</a:t>
            </a:r>
            <a:r>
              <a:rPr sz="2800" spc="-25" dirty="0"/>
              <a:t> </a:t>
            </a:r>
            <a:r>
              <a:rPr sz="2800" spc="-10" dirty="0"/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RNNs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3490" y="5698235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9399" y="1995947"/>
            <a:ext cx="384810" cy="1092200"/>
            <a:chOff x="5809399" y="1995947"/>
            <a:chExt cx="384810" cy="10922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88120" y="1469935"/>
            <a:ext cx="6412865" cy="2620010"/>
          </a:xfrm>
          <a:custGeom>
            <a:avLst/>
            <a:gdLst/>
            <a:ahLst/>
            <a:cxnLst/>
            <a:rect l="l" t="t" r="r" b="b"/>
            <a:pathLst>
              <a:path w="6412865" h="2620010">
                <a:moveTo>
                  <a:pt x="3276904" y="94856"/>
                </a:moveTo>
                <a:lnTo>
                  <a:pt x="3232607" y="18910"/>
                </a:lnTo>
                <a:lnTo>
                  <a:pt x="3221571" y="0"/>
                </a:lnTo>
                <a:lnTo>
                  <a:pt x="3166249" y="94856"/>
                </a:lnTo>
                <a:lnTo>
                  <a:pt x="3167786" y="100685"/>
                </a:lnTo>
                <a:lnTo>
                  <a:pt x="3176867" y="105981"/>
                </a:lnTo>
                <a:lnTo>
                  <a:pt x="3182696" y="104444"/>
                </a:lnTo>
                <a:lnTo>
                  <a:pt x="3212046" y="54140"/>
                </a:lnTo>
                <a:lnTo>
                  <a:pt x="3212046" y="535546"/>
                </a:lnTo>
                <a:lnTo>
                  <a:pt x="3231096" y="535546"/>
                </a:lnTo>
                <a:lnTo>
                  <a:pt x="3231096" y="54140"/>
                </a:lnTo>
                <a:lnTo>
                  <a:pt x="3260445" y="104444"/>
                </a:lnTo>
                <a:lnTo>
                  <a:pt x="3266275" y="105981"/>
                </a:lnTo>
                <a:lnTo>
                  <a:pt x="3275368" y="100685"/>
                </a:lnTo>
                <a:lnTo>
                  <a:pt x="3276904" y="94856"/>
                </a:lnTo>
                <a:close/>
              </a:path>
              <a:path w="6412865" h="2620010">
                <a:moveTo>
                  <a:pt x="6412585" y="2591790"/>
                </a:moveTo>
                <a:lnTo>
                  <a:pt x="3286277" y="1621066"/>
                </a:lnTo>
                <a:lnTo>
                  <a:pt x="3324707" y="1617599"/>
                </a:lnTo>
                <a:lnTo>
                  <a:pt x="3328581" y="1612976"/>
                </a:lnTo>
                <a:lnTo>
                  <a:pt x="3328111" y="1607870"/>
                </a:lnTo>
                <a:lnTo>
                  <a:pt x="3327628" y="1602498"/>
                </a:lnTo>
                <a:lnTo>
                  <a:pt x="3325774" y="1600962"/>
                </a:lnTo>
                <a:lnTo>
                  <a:pt x="3328111" y="1597215"/>
                </a:lnTo>
                <a:lnTo>
                  <a:pt x="3325736" y="1586966"/>
                </a:lnTo>
                <a:lnTo>
                  <a:pt x="3320631" y="1583766"/>
                </a:lnTo>
                <a:lnTo>
                  <a:pt x="3213722" y="1608480"/>
                </a:lnTo>
                <a:lnTo>
                  <a:pt x="3198558" y="1605000"/>
                </a:lnTo>
                <a:lnTo>
                  <a:pt x="3106699" y="1583918"/>
                </a:lnTo>
                <a:lnTo>
                  <a:pt x="3101594" y="1587119"/>
                </a:lnTo>
                <a:lnTo>
                  <a:pt x="3099231" y="1597367"/>
                </a:lnTo>
                <a:lnTo>
                  <a:pt x="3101390" y="1600835"/>
                </a:lnTo>
                <a:lnTo>
                  <a:pt x="3099739" y="1602206"/>
                </a:lnTo>
                <a:lnTo>
                  <a:pt x="3098774" y="1612684"/>
                </a:lnTo>
                <a:lnTo>
                  <a:pt x="3102622" y="1617319"/>
                </a:lnTo>
                <a:lnTo>
                  <a:pt x="3141764" y="1620964"/>
                </a:lnTo>
                <a:lnTo>
                  <a:pt x="0" y="2601049"/>
                </a:lnTo>
                <a:lnTo>
                  <a:pt x="5676" y="2619235"/>
                </a:lnTo>
                <a:lnTo>
                  <a:pt x="3080347" y="1660080"/>
                </a:lnTo>
                <a:lnTo>
                  <a:pt x="1056081" y="2602509"/>
                </a:lnTo>
                <a:lnTo>
                  <a:pt x="1064120" y="2619781"/>
                </a:lnTo>
                <a:lnTo>
                  <a:pt x="3152114" y="1647672"/>
                </a:lnTo>
                <a:lnTo>
                  <a:pt x="3125597" y="1676692"/>
                </a:lnTo>
                <a:lnTo>
                  <a:pt x="3125622" y="1677390"/>
                </a:lnTo>
                <a:lnTo>
                  <a:pt x="2130094" y="2603157"/>
                </a:lnTo>
                <a:lnTo>
                  <a:pt x="2143061" y="2617114"/>
                </a:lnTo>
                <a:lnTo>
                  <a:pt x="3136430" y="1693341"/>
                </a:lnTo>
                <a:lnTo>
                  <a:pt x="3136506" y="1693735"/>
                </a:lnTo>
                <a:lnTo>
                  <a:pt x="3145155" y="1699742"/>
                </a:lnTo>
                <a:lnTo>
                  <a:pt x="3151086" y="1698675"/>
                </a:lnTo>
                <a:lnTo>
                  <a:pt x="3178429" y="1659305"/>
                </a:lnTo>
                <a:lnTo>
                  <a:pt x="3172968" y="1677352"/>
                </a:lnTo>
                <a:lnTo>
                  <a:pt x="3157829" y="1702993"/>
                </a:lnTo>
                <a:lnTo>
                  <a:pt x="3159328" y="1708835"/>
                </a:lnTo>
                <a:lnTo>
                  <a:pt x="3166313" y="1712963"/>
                </a:lnTo>
                <a:lnTo>
                  <a:pt x="3166541" y="1713382"/>
                </a:lnTo>
                <a:lnTo>
                  <a:pt x="3167532" y="1713687"/>
                </a:lnTo>
                <a:lnTo>
                  <a:pt x="3168383" y="1714182"/>
                </a:lnTo>
                <a:lnTo>
                  <a:pt x="3168815" y="1714080"/>
                </a:lnTo>
                <a:lnTo>
                  <a:pt x="3176613" y="1716417"/>
                </a:lnTo>
                <a:lnTo>
                  <a:pt x="3181934" y="1713572"/>
                </a:lnTo>
                <a:lnTo>
                  <a:pt x="3190557" y="1685023"/>
                </a:lnTo>
                <a:lnTo>
                  <a:pt x="3203854" y="1662531"/>
                </a:lnTo>
                <a:lnTo>
                  <a:pt x="3198672" y="2597340"/>
                </a:lnTo>
                <a:lnTo>
                  <a:pt x="3217710" y="2597442"/>
                </a:lnTo>
                <a:lnTo>
                  <a:pt x="3222904" y="1662645"/>
                </a:lnTo>
                <a:lnTo>
                  <a:pt x="3237484" y="1687969"/>
                </a:lnTo>
                <a:lnTo>
                  <a:pt x="3245193" y="1713649"/>
                </a:lnTo>
                <a:lnTo>
                  <a:pt x="3250501" y="1716506"/>
                </a:lnTo>
                <a:lnTo>
                  <a:pt x="3257156" y="1714512"/>
                </a:lnTo>
                <a:lnTo>
                  <a:pt x="3257791" y="1714677"/>
                </a:lnTo>
                <a:lnTo>
                  <a:pt x="3259086" y="1713928"/>
                </a:lnTo>
                <a:lnTo>
                  <a:pt x="3260572" y="1713484"/>
                </a:lnTo>
                <a:lnTo>
                  <a:pt x="3260877" y="1712899"/>
                </a:lnTo>
                <a:lnTo>
                  <a:pt x="3266910" y="1709432"/>
                </a:lnTo>
                <a:lnTo>
                  <a:pt x="3268484" y="1703603"/>
                </a:lnTo>
                <a:lnTo>
                  <a:pt x="3255073" y="1680337"/>
                </a:lnTo>
                <a:lnTo>
                  <a:pt x="3248799" y="1659407"/>
                </a:lnTo>
                <a:lnTo>
                  <a:pt x="3276041" y="1698828"/>
                </a:lnTo>
                <a:lnTo>
                  <a:pt x="3281972" y="1699920"/>
                </a:lnTo>
                <a:lnTo>
                  <a:pt x="3290633" y="1693938"/>
                </a:lnTo>
                <a:lnTo>
                  <a:pt x="3290709" y="1693506"/>
                </a:lnTo>
                <a:lnTo>
                  <a:pt x="4269511" y="2607856"/>
                </a:lnTo>
                <a:lnTo>
                  <a:pt x="4282516" y="2593937"/>
                </a:lnTo>
                <a:lnTo>
                  <a:pt x="3301796" y="1677797"/>
                </a:lnTo>
                <a:lnTo>
                  <a:pt x="3301860" y="1676577"/>
                </a:lnTo>
                <a:lnTo>
                  <a:pt x="3275787" y="1648129"/>
                </a:lnTo>
                <a:lnTo>
                  <a:pt x="5329237" y="2610523"/>
                </a:lnTo>
                <a:lnTo>
                  <a:pt x="5337314" y="2593276"/>
                </a:lnTo>
                <a:lnTo>
                  <a:pt x="3343249" y="1658721"/>
                </a:lnTo>
                <a:lnTo>
                  <a:pt x="6406934" y="2609989"/>
                </a:lnTo>
                <a:lnTo>
                  <a:pt x="6412585" y="259179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5428" y="1075435"/>
            <a:ext cx="2487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93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7406" y="2178811"/>
            <a:ext cx="2324735" cy="148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4"/>
              </a:spcBef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Usually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better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: 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Take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element-wise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max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mean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all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0552" y="780795"/>
            <a:ext cx="4196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e.g.,</a:t>
            </a:r>
            <a:r>
              <a:rPr sz="2800" spc="-3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C92"/>
                </a:solidFill>
                <a:latin typeface="Calibri"/>
                <a:cs typeface="Calibri"/>
              </a:rPr>
              <a:t>sentiment</a:t>
            </a:r>
            <a:r>
              <a:rPr sz="2800" b="1" spc="-2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C92"/>
                </a:solidFill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RNNs</a:t>
            </a:r>
            <a:r>
              <a:rPr spc="-2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5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encoder</a:t>
            </a:r>
            <a:r>
              <a:rPr spc="-5" dirty="0"/>
              <a:t> </a:t>
            </a:r>
            <a:r>
              <a:rPr spc="-10" dirty="0"/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780795"/>
            <a:ext cx="9411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e.g.,</a:t>
            </a:r>
            <a:r>
              <a:rPr sz="2800" spc="-5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C92"/>
                </a:solidFill>
                <a:latin typeface="Calibri"/>
                <a:cs typeface="Calibri"/>
              </a:rPr>
              <a:t>question</a:t>
            </a:r>
            <a:r>
              <a:rPr sz="2800" b="1" spc="-3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C92"/>
                </a:solidFill>
                <a:latin typeface="Calibri"/>
                <a:cs typeface="Calibri"/>
              </a:rPr>
              <a:t>answering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,</a:t>
            </a:r>
            <a:r>
              <a:rPr sz="28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machine</a:t>
            </a:r>
            <a:r>
              <a:rPr sz="2800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translation,</a:t>
            </a:r>
            <a:r>
              <a:rPr sz="2800" spc="-3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007C92"/>
                </a:solidFill>
                <a:latin typeface="Calibri"/>
                <a:cs typeface="Calibri"/>
              </a:rPr>
              <a:t>many</a:t>
            </a:r>
            <a:r>
              <a:rPr sz="2800" i="1" spc="-4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007C92"/>
                </a:solidFill>
                <a:latin typeface="Calibri"/>
                <a:cs typeface="Calibri"/>
              </a:rPr>
              <a:t>other</a:t>
            </a:r>
            <a:r>
              <a:rPr sz="2800" i="1" spc="-3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007C92"/>
                </a:solidFill>
                <a:latin typeface="Calibri"/>
                <a:cs typeface="Calibri"/>
              </a:rPr>
              <a:t>tasks!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83190" y="1743616"/>
            <a:ext cx="4658360" cy="4418965"/>
            <a:chOff x="3083190" y="1743616"/>
            <a:chExt cx="4658360" cy="4418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3190" y="4531466"/>
              <a:ext cx="4657990" cy="16307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1545" y="1743620"/>
              <a:ext cx="4356100" cy="2818765"/>
            </a:xfrm>
            <a:custGeom>
              <a:avLst/>
              <a:gdLst/>
              <a:ahLst/>
              <a:cxnLst/>
              <a:rect l="l" t="t" r="r" b="b"/>
              <a:pathLst>
                <a:path w="4356100" h="2818765">
                  <a:moveTo>
                    <a:pt x="2188095" y="1779752"/>
                  </a:moveTo>
                  <a:lnTo>
                    <a:pt x="2176056" y="1764982"/>
                  </a:lnTo>
                  <a:lnTo>
                    <a:pt x="2161298" y="1777022"/>
                  </a:lnTo>
                  <a:lnTo>
                    <a:pt x="2173325" y="1791792"/>
                  </a:lnTo>
                  <a:lnTo>
                    <a:pt x="2188095" y="1779752"/>
                  </a:lnTo>
                  <a:close/>
                </a:path>
                <a:path w="4356100" h="2818765">
                  <a:moveTo>
                    <a:pt x="2217623" y="1755673"/>
                  </a:moveTo>
                  <a:lnTo>
                    <a:pt x="2205583" y="1740916"/>
                  </a:lnTo>
                  <a:lnTo>
                    <a:pt x="2190826" y="1752942"/>
                  </a:lnTo>
                  <a:lnTo>
                    <a:pt x="2202865" y="1767713"/>
                  </a:lnTo>
                  <a:lnTo>
                    <a:pt x="2217623" y="1755673"/>
                  </a:lnTo>
                  <a:close/>
                </a:path>
                <a:path w="4356100" h="2818765">
                  <a:moveTo>
                    <a:pt x="2247150" y="1731594"/>
                  </a:moveTo>
                  <a:lnTo>
                    <a:pt x="2235111" y="1716836"/>
                  </a:lnTo>
                  <a:lnTo>
                    <a:pt x="2220353" y="1728876"/>
                  </a:lnTo>
                  <a:lnTo>
                    <a:pt x="2232393" y="1743633"/>
                  </a:lnTo>
                  <a:lnTo>
                    <a:pt x="2247150" y="1731594"/>
                  </a:lnTo>
                  <a:close/>
                </a:path>
                <a:path w="4356100" h="2818765">
                  <a:moveTo>
                    <a:pt x="2276678" y="1707527"/>
                  </a:moveTo>
                  <a:lnTo>
                    <a:pt x="2264651" y="1692757"/>
                  </a:lnTo>
                  <a:lnTo>
                    <a:pt x="2249881" y="1704797"/>
                  </a:lnTo>
                  <a:lnTo>
                    <a:pt x="2261920" y="1719554"/>
                  </a:lnTo>
                  <a:lnTo>
                    <a:pt x="2276678" y="1707527"/>
                  </a:lnTo>
                  <a:close/>
                </a:path>
                <a:path w="4356100" h="2818765">
                  <a:moveTo>
                    <a:pt x="2306218" y="1683448"/>
                  </a:moveTo>
                  <a:lnTo>
                    <a:pt x="2294178" y="1668678"/>
                  </a:lnTo>
                  <a:lnTo>
                    <a:pt x="2279408" y="1680718"/>
                  </a:lnTo>
                  <a:lnTo>
                    <a:pt x="2291448" y="1695488"/>
                  </a:lnTo>
                  <a:lnTo>
                    <a:pt x="2306218" y="1683448"/>
                  </a:lnTo>
                  <a:close/>
                </a:path>
                <a:path w="4356100" h="2818765">
                  <a:moveTo>
                    <a:pt x="2335746" y="1659369"/>
                  </a:moveTo>
                  <a:lnTo>
                    <a:pt x="2323706" y="1644611"/>
                  </a:lnTo>
                  <a:lnTo>
                    <a:pt x="2308936" y="1656638"/>
                  </a:lnTo>
                  <a:lnTo>
                    <a:pt x="2320975" y="1671408"/>
                  </a:lnTo>
                  <a:lnTo>
                    <a:pt x="2335746" y="1659369"/>
                  </a:lnTo>
                  <a:close/>
                </a:path>
                <a:path w="4356100" h="2818765">
                  <a:moveTo>
                    <a:pt x="2365273" y="1635290"/>
                  </a:moveTo>
                  <a:lnTo>
                    <a:pt x="2353233" y="1620532"/>
                  </a:lnTo>
                  <a:lnTo>
                    <a:pt x="2338463" y="1632572"/>
                  </a:lnTo>
                  <a:lnTo>
                    <a:pt x="2350503" y="1647329"/>
                  </a:lnTo>
                  <a:lnTo>
                    <a:pt x="2365273" y="1635290"/>
                  </a:lnTo>
                  <a:close/>
                </a:path>
                <a:path w="4356100" h="2818765">
                  <a:moveTo>
                    <a:pt x="2394801" y="1611223"/>
                  </a:moveTo>
                  <a:lnTo>
                    <a:pt x="2382761" y="1596453"/>
                  </a:lnTo>
                  <a:lnTo>
                    <a:pt x="2367991" y="1608493"/>
                  </a:lnTo>
                  <a:lnTo>
                    <a:pt x="2380030" y="1623263"/>
                  </a:lnTo>
                  <a:lnTo>
                    <a:pt x="2394801" y="1611223"/>
                  </a:lnTo>
                  <a:close/>
                </a:path>
                <a:path w="4356100" h="2818765">
                  <a:moveTo>
                    <a:pt x="2424328" y="1587144"/>
                  </a:moveTo>
                  <a:lnTo>
                    <a:pt x="2412288" y="1572374"/>
                  </a:lnTo>
                  <a:lnTo>
                    <a:pt x="2397531" y="1584413"/>
                  </a:lnTo>
                  <a:lnTo>
                    <a:pt x="2409558" y="1599184"/>
                  </a:lnTo>
                  <a:lnTo>
                    <a:pt x="2424328" y="1587144"/>
                  </a:lnTo>
                  <a:close/>
                </a:path>
                <a:path w="4356100" h="2818765">
                  <a:moveTo>
                    <a:pt x="2453856" y="1563065"/>
                  </a:moveTo>
                  <a:lnTo>
                    <a:pt x="2441816" y="1548307"/>
                  </a:lnTo>
                  <a:lnTo>
                    <a:pt x="2427059" y="1560347"/>
                  </a:lnTo>
                  <a:lnTo>
                    <a:pt x="2439098" y="1575104"/>
                  </a:lnTo>
                  <a:lnTo>
                    <a:pt x="2453856" y="1563065"/>
                  </a:lnTo>
                  <a:close/>
                </a:path>
                <a:path w="4356100" h="2818765">
                  <a:moveTo>
                    <a:pt x="2483383" y="1538986"/>
                  </a:moveTo>
                  <a:lnTo>
                    <a:pt x="2471343" y="1524228"/>
                  </a:lnTo>
                  <a:lnTo>
                    <a:pt x="2456586" y="1536268"/>
                  </a:lnTo>
                  <a:lnTo>
                    <a:pt x="2468626" y="1551025"/>
                  </a:lnTo>
                  <a:lnTo>
                    <a:pt x="2483383" y="1538986"/>
                  </a:lnTo>
                  <a:close/>
                </a:path>
                <a:path w="4356100" h="2818765">
                  <a:moveTo>
                    <a:pt x="2512911" y="1514919"/>
                  </a:moveTo>
                  <a:lnTo>
                    <a:pt x="2500884" y="1500149"/>
                  </a:lnTo>
                  <a:lnTo>
                    <a:pt x="2486114" y="1512189"/>
                  </a:lnTo>
                  <a:lnTo>
                    <a:pt x="2498153" y="1526959"/>
                  </a:lnTo>
                  <a:lnTo>
                    <a:pt x="2512911" y="1514919"/>
                  </a:lnTo>
                  <a:close/>
                </a:path>
                <a:path w="4356100" h="2818765">
                  <a:moveTo>
                    <a:pt x="2542451" y="1490840"/>
                  </a:moveTo>
                  <a:lnTo>
                    <a:pt x="2530411" y="1476070"/>
                  </a:lnTo>
                  <a:lnTo>
                    <a:pt x="2515641" y="1488109"/>
                  </a:lnTo>
                  <a:lnTo>
                    <a:pt x="2527681" y="1502879"/>
                  </a:lnTo>
                  <a:lnTo>
                    <a:pt x="2542451" y="1490840"/>
                  </a:lnTo>
                  <a:close/>
                </a:path>
                <a:path w="4356100" h="2818765">
                  <a:moveTo>
                    <a:pt x="2571978" y="1466761"/>
                  </a:moveTo>
                  <a:lnTo>
                    <a:pt x="2559939" y="1452003"/>
                  </a:lnTo>
                  <a:lnTo>
                    <a:pt x="2545169" y="1464043"/>
                  </a:lnTo>
                  <a:lnTo>
                    <a:pt x="2557208" y="1478800"/>
                  </a:lnTo>
                  <a:lnTo>
                    <a:pt x="2571978" y="1466761"/>
                  </a:lnTo>
                  <a:close/>
                </a:path>
                <a:path w="4356100" h="2818765">
                  <a:moveTo>
                    <a:pt x="2601506" y="1442694"/>
                  </a:moveTo>
                  <a:lnTo>
                    <a:pt x="2589466" y="1427924"/>
                  </a:lnTo>
                  <a:lnTo>
                    <a:pt x="2574696" y="1439964"/>
                  </a:lnTo>
                  <a:lnTo>
                    <a:pt x="2586736" y="1454721"/>
                  </a:lnTo>
                  <a:lnTo>
                    <a:pt x="2601506" y="1442694"/>
                  </a:lnTo>
                  <a:close/>
                </a:path>
                <a:path w="4356100" h="2818765">
                  <a:moveTo>
                    <a:pt x="2631033" y="1418615"/>
                  </a:moveTo>
                  <a:lnTo>
                    <a:pt x="2618994" y="1403845"/>
                  </a:lnTo>
                  <a:lnTo>
                    <a:pt x="2604224" y="1415884"/>
                  </a:lnTo>
                  <a:lnTo>
                    <a:pt x="2616263" y="1430655"/>
                  </a:lnTo>
                  <a:lnTo>
                    <a:pt x="2631033" y="1418615"/>
                  </a:lnTo>
                  <a:close/>
                </a:path>
                <a:path w="4356100" h="2818765">
                  <a:moveTo>
                    <a:pt x="2660561" y="1394536"/>
                  </a:moveTo>
                  <a:lnTo>
                    <a:pt x="2648521" y="1379778"/>
                  </a:lnTo>
                  <a:lnTo>
                    <a:pt x="2633764" y="1391805"/>
                  </a:lnTo>
                  <a:lnTo>
                    <a:pt x="2645791" y="1406575"/>
                  </a:lnTo>
                  <a:lnTo>
                    <a:pt x="2660561" y="1394536"/>
                  </a:lnTo>
                  <a:close/>
                </a:path>
                <a:path w="4356100" h="2818765">
                  <a:moveTo>
                    <a:pt x="2690088" y="1370457"/>
                  </a:moveTo>
                  <a:lnTo>
                    <a:pt x="2678049" y="1355699"/>
                  </a:lnTo>
                  <a:lnTo>
                    <a:pt x="2663291" y="1367739"/>
                  </a:lnTo>
                  <a:lnTo>
                    <a:pt x="2675331" y="1382496"/>
                  </a:lnTo>
                  <a:lnTo>
                    <a:pt x="2690088" y="1370457"/>
                  </a:lnTo>
                  <a:close/>
                </a:path>
                <a:path w="4356100" h="2818765">
                  <a:moveTo>
                    <a:pt x="2719616" y="1346390"/>
                  </a:moveTo>
                  <a:lnTo>
                    <a:pt x="2707576" y="1331620"/>
                  </a:lnTo>
                  <a:lnTo>
                    <a:pt x="2692819" y="1343660"/>
                  </a:lnTo>
                  <a:lnTo>
                    <a:pt x="2704858" y="1358430"/>
                  </a:lnTo>
                  <a:lnTo>
                    <a:pt x="2719616" y="1346390"/>
                  </a:lnTo>
                  <a:close/>
                </a:path>
                <a:path w="4356100" h="2818765">
                  <a:moveTo>
                    <a:pt x="2749143" y="1322311"/>
                  </a:moveTo>
                  <a:lnTo>
                    <a:pt x="2737116" y="1307541"/>
                  </a:lnTo>
                  <a:lnTo>
                    <a:pt x="2722346" y="1319580"/>
                  </a:lnTo>
                  <a:lnTo>
                    <a:pt x="2734386" y="1334350"/>
                  </a:lnTo>
                  <a:lnTo>
                    <a:pt x="2749143" y="1322311"/>
                  </a:lnTo>
                  <a:close/>
                </a:path>
                <a:path w="4356100" h="2818765">
                  <a:moveTo>
                    <a:pt x="2778683" y="1298232"/>
                  </a:moveTo>
                  <a:lnTo>
                    <a:pt x="2766644" y="1283474"/>
                  </a:lnTo>
                  <a:lnTo>
                    <a:pt x="2751874" y="1295514"/>
                  </a:lnTo>
                  <a:lnTo>
                    <a:pt x="2763913" y="1310271"/>
                  </a:lnTo>
                  <a:lnTo>
                    <a:pt x="2778683" y="1298232"/>
                  </a:lnTo>
                  <a:close/>
                </a:path>
                <a:path w="4356100" h="2818765">
                  <a:moveTo>
                    <a:pt x="2808211" y="1274152"/>
                  </a:moveTo>
                  <a:lnTo>
                    <a:pt x="2796171" y="1259395"/>
                  </a:lnTo>
                  <a:lnTo>
                    <a:pt x="2781401" y="1271435"/>
                  </a:lnTo>
                  <a:lnTo>
                    <a:pt x="2793441" y="1286192"/>
                  </a:lnTo>
                  <a:lnTo>
                    <a:pt x="2808211" y="1274152"/>
                  </a:lnTo>
                  <a:close/>
                </a:path>
                <a:path w="4356100" h="2818765">
                  <a:moveTo>
                    <a:pt x="2837738" y="1250086"/>
                  </a:moveTo>
                  <a:lnTo>
                    <a:pt x="2825699" y="1235316"/>
                  </a:lnTo>
                  <a:lnTo>
                    <a:pt x="2810929" y="1247355"/>
                  </a:lnTo>
                  <a:lnTo>
                    <a:pt x="2822968" y="1262126"/>
                  </a:lnTo>
                  <a:lnTo>
                    <a:pt x="2837738" y="1250086"/>
                  </a:lnTo>
                  <a:close/>
                </a:path>
                <a:path w="4356100" h="2818765">
                  <a:moveTo>
                    <a:pt x="2867266" y="1226007"/>
                  </a:moveTo>
                  <a:lnTo>
                    <a:pt x="2855226" y="1211237"/>
                  </a:lnTo>
                  <a:lnTo>
                    <a:pt x="2840456" y="1223276"/>
                  </a:lnTo>
                  <a:lnTo>
                    <a:pt x="2852496" y="1238046"/>
                  </a:lnTo>
                  <a:lnTo>
                    <a:pt x="2867266" y="1226007"/>
                  </a:lnTo>
                  <a:close/>
                </a:path>
                <a:path w="4356100" h="2818765">
                  <a:moveTo>
                    <a:pt x="2896793" y="1201928"/>
                  </a:moveTo>
                  <a:lnTo>
                    <a:pt x="2884754" y="1187170"/>
                  </a:lnTo>
                  <a:lnTo>
                    <a:pt x="2869996" y="1199210"/>
                  </a:lnTo>
                  <a:lnTo>
                    <a:pt x="2882023" y="1213967"/>
                  </a:lnTo>
                  <a:lnTo>
                    <a:pt x="2896793" y="1201928"/>
                  </a:lnTo>
                  <a:close/>
                </a:path>
                <a:path w="4356100" h="2818765">
                  <a:moveTo>
                    <a:pt x="2926321" y="1177861"/>
                  </a:moveTo>
                  <a:lnTo>
                    <a:pt x="2914281" y="1163091"/>
                  </a:lnTo>
                  <a:lnTo>
                    <a:pt x="2899524" y="1175131"/>
                  </a:lnTo>
                  <a:lnTo>
                    <a:pt x="2911564" y="1189888"/>
                  </a:lnTo>
                  <a:lnTo>
                    <a:pt x="2926321" y="1177861"/>
                  </a:lnTo>
                  <a:close/>
                </a:path>
                <a:path w="4356100" h="2818765">
                  <a:moveTo>
                    <a:pt x="2955848" y="1153782"/>
                  </a:moveTo>
                  <a:lnTo>
                    <a:pt x="2943809" y="1139012"/>
                  </a:lnTo>
                  <a:lnTo>
                    <a:pt x="2929051" y="1151051"/>
                  </a:lnTo>
                  <a:lnTo>
                    <a:pt x="2941091" y="1165821"/>
                  </a:lnTo>
                  <a:lnTo>
                    <a:pt x="2955848" y="1153782"/>
                  </a:lnTo>
                  <a:close/>
                </a:path>
                <a:path w="4356100" h="2818765">
                  <a:moveTo>
                    <a:pt x="2985376" y="1129703"/>
                  </a:moveTo>
                  <a:lnTo>
                    <a:pt x="2973349" y="1114945"/>
                  </a:lnTo>
                  <a:lnTo>
                    <a:pt x="2958579" y="1126972"/>
                  </a:lnTo>
                  <a:lnTo>
                    <a:pt x="2970619" y="1141742"/>
                  </a:lnTo>
                  <a:lnTo>
                    <a:pt x="2985376" y="1129703"/>
                  </a:lnTo>
                  <a:close/>
                </a:path>
                <a:path w="4356100" h="2818765">
                  <a:moveTo>
                    <a:pt x="3014916" y="1105623"/>
                  </a:moveTo>
                  <a:lnTo>
                    <a:pt x="3002877" y="1090866"/>
                  </a:lnTo>
                  <a:lnTo>
                    <a:pt x="2988106" y="1102906"/>
                  </a:lnTo>
                  <a:lnTo>
                    <a:pt x="3000146" y="1117663"/>
                  </a:lnTo>
                  <a:lnTo>
                    <a:pt x="3014916" y="1105623"/>
                  </a:lnTo>
                  <a:close/>
                </a:path>
                <a:path w="4356100" h="2818765">
                  <a:moveTo>
                    <a:pt x="3044444" y="1081557"/>
                  </a:moveTo>
                  <a:lnTo>
                    <a:pt x="3032404" y="1066787"/>
                  </a:lnTo>
                  <a:lnTo>
                    <a:pt x="3017634" y="1078826"/>
                  </a:lnTo>
                  <a:lnTo>
                    <a:pt x="3029674" y="1093597"/>
                  </a:lnTo>
                  <a:lnTo>
                    <a:pt x="3044444" y="1081557"/>
                  </a:lnTo>
                  <a:close/>
                </a:path>
                <a:path w="4356100" h="2818765">
                  <a:moveTo>
                    <a:pt x="3073971" y="1057478"/>
                  </a:moveTo>
                  <a:lnTo>
                    <a:pt x="3061932" y="1042708"/>
                  </a:lnTo>
                  <a:lnTo>
                    <a:pt x="3047161" y="1054747"/>
                  </a:lnTo>
                  <a:lnTo>
                    <a:pt x="3059201" y="1069517"/>
                  </a:lnTo>
                  <a:lnTo>
                    <a:pt x="3073971" y="1057478"/>
                  </a:lnTo>
                  <a:close/>
                </a:path>
                <a:path w="4356100" h="2818765">
                  <a:moveTo>
                    <a:pt x="3103499" y="1033399"/>
                  </a:moveTo>
                  <a:lnTo>
                    <a:pt x="3091459" y="1018641"/>
                  </a:lnTo>
                  <a:lnTo>
                    <a:pt x="3076702" y="1030681"/>
                  </a:lnTo>
                  <a:lnTo>
                    <a:pt x="3088729" y="1045438"/>
                  </a:lnTo>
                  <a:lnTo>
                    <a:pt x="3103499" y="1033399"/>
                  </a:lnTo>
                  <a:close/>
                </a:path>
                <a:path w="4356100" h="2818765">
                  <a:moveTo>
                    <a:pt x="3133026" y="1009319"/>
                  </a:moveTo>
                  <a:lnTo>
                    <a:pt x="3120987" y="994562"/>
                  </a:lnTo>
                  <a:lnTo>
                    <a:pt x="3106229" y="1006602"/>
                  </a:lnTo>
                  <a:lnTo>
                    <a:pt x="3118269" y="1021359"/>
                  </a:lnTo>
                  <a:lnTo>
                    <a:pt x="3133026" y="1009319"/>
                  </a:lnTo>
                  <a:close/>
                </a:path>
                <a:path w="4356100" h="2818765">
                  <a:moveTo>
                    <a:pt x="3162554" y="985253"/>
                  </a:moveTo>
                  <a:lnTo>
                    <a:pt x="3150514" y="970483"/>
                  </a:lnTo>
                  <a:lnTo>
                    <a:pt x="3135757" y="982522"/>
                  </a:lnTo>
                  <a:lnTo>
                    <a:pt x="3147796" y="997292"/>
                  </a:lnTo>
                  <a:lnTo>
                    <a:pt x="3162554" y="985253"/>
                  </a:lnTo>
                  <a:close/>
                </a:path>
                <a:path w="4356100" h="2818765">
                  <a:moveTo>
                    <a:pt x="3192081" y="961174"/>
                  </a:moveTo>
                  <a:lnTo>
                    <a:pt x="3180042" y="946404"/>
                  </a:lnTo>
                  <a:lnTo>
                    <a:pt x="3165284" y="958443"/>
                  </a:lnTo>
                  <a:lnTo>
                    <a:pt x="3177324" y="973213"/>
                  </a:lnTo>
                  <a:lnTo>
                    <a:pt x="3192081" y="961174"/>
                  </a:lnTo>
                  <a:close/>
                </a:path>
                <a:path w="4356100" h="2818765">
                  <a:moveTo>
                    <a:pt x="3221609" y="937094"/>
                  </a:moveTo>
                  <a:lnTo>
                    <a:pt x="3209582" y="922337"/>
                  </a:lnTo>
                  <a:lnTo>
                    <a:pt x="3194812" y="934377"/>
                  </a:lnTo>
                  <a:lnTo>
                    <a:pt x="3206851" y="949134"/>
                  </a:lnTo>
                  <a:lnTo>
                    <a:pt x="3221609" y="937094"/>
                  </a:lnTo>
                  <a:close/>
                </a:path>
                <a:path w="4356100" h="2818765">
                  <a:moveTo>
                    <a:pt x="3251136" y="913028"/>
                  </a:moveTo>
                  <a:lnTo>
                    <a:pt x="3239109" y="898258"/>
                  </a:lnTo>
                  <a:lnTo>
                    <a:pt x="3224339" y="910297"/>
                  </a:lnTo>
                  <a:lnTo>
                    <a:pt x="3236379" y="925055"/>
                  </a:lnTo>
                  <a:lnTo>
                    <a:pt x="3251136" y="913028"/>
                  </a:lnTo>
                  <a:close/>
                </a:path>
                <a:path w="4356100" h="2818765">
                  <a:moveTo>
                    <a:pt x="3280676" y="888949"/>
                  </a:moveTo>
                  <a:lnTo>
                    <a:pt x="3268637" y="874179"/>
                  </a:lnTo>
                  <a:lnTo>
                    <a:pt x="3253867" y="886218"/>
                  </a:lnTo>
                  <a:lnTo>
                    <a:pt x="3265906" y="900988"/>
                  </a:lnTo>
                  <a:lnTo>
                    <a:pt x="3280676" y="888949"/>
                  </a:lnTo>
                  <a:close/>
                </a:path>
                <a:path w="4356100" h="2818765">
                  <a:moveTo>
                    <a:pt x="3310204" y="864870"/>
                  </a:moveTo>
                  <a:lnTo>
                    <a:pt x="3298164" y="850112"/>
                  </a:lnTo>
                  <a:lnTo>
                    <a:pt x="3283394" y="862139"/>
                  </a:lnTo>
                  <a:lnTo>
                    <a:pt x="3295434" y="876909"/>
                  </a:lnTo>
                  <a:lnTo>
                    <a:pt x="3310204" y="864870"/>
                  </a:lnTo>
                  <a:close/>
                </a:path>
                <a:path w="4356100" h="2818765">
                  <a:moveTo>
                    <a:pt x="3339731" y="840790"/>
                  </a:moveTo>
                  <a:lnTo>
                    <a:pt x="3327692" y="826033"/>
                  </a:lnTo>
                  <a:lnTo>
                    <a:pt x="3312922" y="838073"/>
                  </a:lnTo>
                  <a:lnTo>
                    <a:pt x="3324961" y="852830"/>
                  </a:lnTo>
                  <a:lnTo>
                    <a:pt x="3339731" y="840790"/>
                  </a:lnTo>
                  <a:close/>
                </a:path>
                <a:path w="4356100" h="2818765">
                  <a:moveTo>
                    <a:pt x="3369259" y="816724"/>
                  </a:moveTo>
                  <a:lnTo>
                    <a:pt x="3357219" y="801954"/>
                  </a:lnTo>
                  <a:lnTo>
                    <a:pt x="3342462" y="813993"/>
                  </a:lnTo>
                  <a:lnTo>
                    <a:pt x="3354489" y="828763"/>
                  </a:lnTo>
                  <a:lnTo>
                    <a:pt x="3369259" y="816724"/>
                  </a:lnTo>
                  <a:close/>
                </a:path>
                <a:path w="4356100" h="2818765">
                  <a:moveTo>
                    <a:pt x="3398786" y="792645"/>
                  </a:moveTo>
                  <a:lnTo>
                    <a:pt x="3386747" y="777875"/>
                  </a:lnTo>
                  <a:lnTo>
                    <a:pt x="3371989" y="789914"/>
                  </a:lnTo>
                  <a:lnTo>
                    <a:pt x="3384029" y="804684"/>
                  </a:lnTo>
                  <a:lnTo>
                    <a:pt x="3398786" y="792645"/>
                  </a:lnTo>
                  <a:close/>
                </a:path>
                <a:path w="4356100" h="2818765">
                  <a:moveTo>
                    <a:pt x="3428314" y="768565"/>
                  </a:moveTo>
                  <a:lnTo>
                    <a:pt x="3416274" y="753808"/>
                  </a:lnTo>
                  <a:lnTo>
                    <a:pt x="3401517" y="765835"/>
                  </a:lnTo>
                  <a:lnTo>
                    <a:pt x="3413556" y="780605"/>
                  </a:lnTo>
                  <a:lnTo>
                    <a:pt x="3428314" y="768565"/>
                  </a:lnTo>
                  <a:close/>
                </a:path>
                <a:path w="4356100" h="2818765">
                  <a:moveTo>
                    <a:pt x="3457841" y="744486"/>
                  </a:moveTo>
                  <a:lnTo>
                    <a:pt x="3445814" y="729729"/>
                  </a:lnTo>
                  <a:lnTo>
                    <a:pt x="3431044" y="741768"/>
                  </a:lnTo>
                  <a:lnTo>
                    <a:pt x="3443084" y="756526"/>
                  </a:lnTo>
                  <a:lnTo>
                    <a:pt x="3457841" y="744486"/>
                  </a:lnTo>
                  <a:close/>
                </a:path>
                <a:path w="4356100" h="2818765">
                  <a:moveTo>
                    <a:pt x="3487382" y="720420"/>
                  </a:moveTo>
                  <a:lnTo>
                    <a:pt x="3475342" y="705650"/>
                  </a:lnTo>
                  <a:lnTo>
                    <a:pt x="3460572" y="717689"/>
                  </a:lnTo>
                  <a:lnTo>
                    <a:pt x="3472611" y="732459"/>
                  </a:lnTo>
                  <a:lnTo>
                    <a:pt x="3487382" y="720420"/>
                  </a:lnTo>
                  <a:close/>
                </a:path>
                <a:path w="4356100" h="2818765">
                  <a:moveTo>
                    <a:pt x="3516909" y="696341"/>
                  </a:moveTo>
                  <a:lnTo>
                    <a:pt x="3504869" y="681570"/>
                  </a:lnTo>
                  <a:lnTo>
                    <a:pt x="3490099" y="693610"/>
                  </a:lnTo>
                  <a:lnTo>
                    <a:pt x="3502139" y="708380"/>
                  </a:lnTo>
                  <a:lnTo>
                    <a:pt x="3516909" y="696341"/>
                  </a:lnTo>
                  <a:close/>
                </a:path>
                <a:path w="4356100" h="2818765">
                  <a:moveTo>
                    <a:pt x="3546437" y="672261"/>
                  </a:moveTo>
                  <a:lnTo>
                    <a:pt x="3534397" y="657504"/>
                  </a:lnTo>
                  <a:lnTo>
                    <a:pt x="3519627" y="669544"/>
                  </a:lnTo>
                  <a:lnTo>
                    <a:pt x="3531666" y="684301"/>
                  </a:lnTo>
                  <a:lnTo>
                    <a:pt x="3546437" y="672261"/>
                  </a:lnTo>
                  <a:close/>
                </a:path>
                <a:path w="4356100" h="2818765">
                  <a:moveTo>
                    <a:pt x="3575964" y="648195"/>
                  </a:moveTo>
                  <a:lnTo>
                    <a:pt x="3563924" y="633425"/>
                  </a:lnTo>
                  <a:lnTo>
                    <a:pt x="3549154" y="645464"/>
                  </a:lnTo>
                  <a:lnTo>
                    <a:pt x="3561194" y="660222"/>
                  </a:lnTo>
                  <a:lnTo>
                    <a:pt x="3575964" y="648195"/>
                  </a:lnTo>
                  <a:close/>
                </a:path>
                <a:path w="4356100" h="2818765">
                  <a:moveTo>
                    <a:pt x="3605492" y="624116"/>
                  </a:moveTo>
                  <a:lnTo>
                    <a:pt x="3593452" y="609346"/>
                  </a:lnTo>
                  <a:lnTo>
                    <a:pt x="3578695" y="621385"/>
                  </a:lnTo>
                  <a:lnTo>
                    <a:pt x="3590721" y="636155"/>
                  </a:lnTo>
                  <a:lnTo>
                    <a:pt x="3605492" y="624116"/>
                  </a:lnTo>
                  <a:close/>
                </a:path>
                <a:path w="4356100" h="2818765">
                  <a:moveTo>
                    <a:pt x="3635019" y="600036"/>
                  </a:moveTo>
                  <a:lnTo>
                    <a:pt x="3622979" y="585279"/>
                  </a:lnTo>
                  <a:lnTo>
                    <a:pt x="3608222" y="597306"/>
                  </a:lnTo>
                  <a:lnTo>
                    <a:pt x="3620262" y="612076"/>
                  </a:lnTo>
                  <a:lnTo>
                    <a:pt x="3635019" y="600036"/>
                  </a:lnTo>
                  <a:close/>
                </a:path>
                <a:path w="4356100" h="2818765">
                  <a:moveTo>
                    <a:pt x="3664547" y="575957"/>
                  </a:moveTo>
                  <a:lnTo>
                    <a:pt x="3652507" y="561200"/>
                  </a:lnTo>
                  <a:lnTo>
                    <a:pt x="3637750" y="573239"/>
                  </a:lnTo>
                  <a:lnTo>
                    <a:pt x="3649789" y="587997"/>
                  </a:lnTo>
                  <a:lnTo>
                    <a:pt x="3664547" y="575957"/>
                  </a:lnTo>
                  <a:close/>
                </a:path>
                <a:path w="4356100" h="2818765">
                  <a:moveTo>
                    <a:pt x="3694074" y="551891"/>
                  </a:moveTo>
                  <a:lnTo>
                    <a:pt x="3682047" y="537121"/>
                  </a:lnTo>
                  <a:lnTo>
                    <a:pt x="3667277" y="549160"/>
                  </a:lnTo>
                  <a:lnTo>
                    <a:pt x="3679317" y="563918"/>
                  </a:lnTo>
                  <a:lnTo>
                    <a:pt x="3694074" y="551891"/>
                  </a:lnTo>
                  <a:close/>
                </a:path>
                <a:path w="4356100" h="2818765">
                  <a:moveTo>
                    <a:pt x="3723602" y="527812"/>
                  </a:moveTo>
                  <a:lnTo>
                    <a:pt x="3711575" y="513041"/>
                  </a:lnTo>
                  <a:lnTo>
                    <a:pt x="3696805" y="525081"/>
                  </a:lnTo>
                  <a:lnTo>
                    <a:pt x="3708844" y="539851"/>
                  </a:lnTo>
                  <a:lnTo>
                    <a:pt x="3723602" y="527812"/>
                  </a:lnTo>
                  <a:close/>
                </a:path>
                <a:path w="4356100" h="2818765">
                  <a:moveTo>
                    <a:pt x="3753142" y="503732"/>
                  </a:moveTo>
                  <a:lnTo>
                    <a:pt x="3741102" y="488975"/>
                  </a:lnTo>
                  <a:lnTo>
                    <a:pt x="3726332" y="501002"/>
                  </a:lnTo>
                  <a:lnTo>
                    <a:pt x="3738372" y="515772"/>
                  </a:lnTo>
                  <a:lnTo>
                    <a:pt x="3753142" y="503732"/>
                  </a:lnTo>
                  <a:close/>
                </a:path>
                <a:path w="4356100" h="2818765">
                  <a:moveTo>
                    <a:pt x="3782669" y="479653"/>
                  </a:moveTo>
                  <a:lnTo>
                    <a:pt x="3770630" y="464896"/>
                  </a:lnTo>
                  <a:lnTo>
                    <a:pt x="3755860" y="476935"/>
                  </a:lnTo>
                  <a:lnTo>
                    <a:pt x="3767899" y="491693"/>
                  </a:lnTo>
                  <a:lnTo>
                    <a:pt x="3782669" y="479653"/>
                  </a:lnTo>
                  <a:close/>
                </a:path>
                <a:path w="4356100" h="2818765">
                  <a:moveTo>
                    <a:pt x="3812197" y="455587"/>
                  </a:moveTo>
                  <a:lnTo>
                    <a:pt x="3800157" y="440817"/>
                  </a:lnTo>
                  <a:lnTo>
                    <a:pt x="3785387" y="452856"/>
                  </a:lnTo>
                  <a:lnTo>
                    <a:pt x="3797427" y="467626"/>
                  </a:lnTo>
                  <a:lnTo>
                    <a:pt x="3812197" y="455587"/>
                  </a:lnTo>
                  <a:close/>
                </a:path>
                <a:path w="4356100" h="2818765">
                  <a:moveTo>
                    <a:pt x="3841724" y="431507"/>
                  </a:moveTo>
                  <a:lnTo>
                    <a:pt x="3829685" y="416737"/>
                  </a:lnTo>
                  <a:lnTo>
                    <a:pt x="3814927" y="428777"/>
                  </a:lnTo>
                  <a:lnTo>
                    <a:pt x="3826954" y="443547"/>
                  </a:lnTo>
                  <a:lnTo>
                    <a:pt x="3841724" y="431507"/>
                  </a:lnTo>
                  <a:close/>
                </a:path>
                <a:path w="4356100" h="2818765">
                  <a:moveTo>
                    <a:pt x="3871252" y="407428"/>
                  </a:moveTo>
                  <a:lnTo>
                    <a:pt x="3859212" y="392671"/>
                  </a:lnTo>
                  <a:lnTo>
                    <a:pt x="3844455" y="404710"/>
                  </a:lnTo>
                  <a:lnTo>
                    <a:pt x="3856494" y="419468"/>
                  </a:lnTo>
                  <a:lnTo>
                    <a:pt x="3871252" y="407428"/>
                  </a:lnTo>
                  <a:close/>
                </a:path>
                <a:path w="4356100" h="2818765">
                  <a:moveTo>
                    <a:pt x="3900779" y="383362"/>
                  </a:moveTo>
                  <a:lnTo>
                    <a:pt x="3888740" y="368592"/>
                  </a:lnTo>
                  <a:lnTo>
                    <a:pt x="3873982" y="380631"/>
                  </a:lnTo>
                  <a:lnTo>
                    <a:pt x="3886022" y="395389"/>
                  </a:lnTo>
                  <a:lnTo>
                    <a:pt x="3900779" y="383362"/>
                  </a:lnTo>
                  <a:close/>
                </a:path>
                <a:path w="4356100" h="2818765">
                  <a:moveTo>
                    <a:pt x="3930307" y="359283"/>
                  </a:moveTo>
                  <a:lnTo>
                    <a:pt x="3918280" y="344512"/>
                  </a:lnTo>
                  <a:lnTo>
                    <a:pt x="3903510" y="356552"/>
                  </a:lnTo>
                  <a:lnTo>
                    <a:pt x="3915549" y="371322"/>
                  </a:lnTo>
                  <a:lnTo>
                    <a:pt x="3930307" y="359283"/>
                  </a:lnTo>
                  <a:close/>
                </a:path>
                <a:path w="4356100" h="2818765">
                  <a:moveTo>
                    <a:pt x="3959847" y="335203"/>
                  </a:moveTo>
                  <a:lnTo>
                    <a:pt x="3947807" y="320446"/>
                  </a:lnTo>
                  <a:lnTo>
                    <a:pt x="3933037" y="332473"/>
                  </a:lnTo>
                  <a:lnTo>
                    <a:pt x="3945077" y="347243"/>
                  </a:lnTo>
                  <a:lnTo>
                    <a:pt x="3959847" y="335203"/>
                  </a:lnTo>
                  <a:close/>
                </a:path>
                <a:path w="4356100" h="2818765">
                  <a:moveTo>
                    <a:pt x="3989374" y="311124"/>
                  </a:moveTo>
                  <a:lnTo>
                    <a:pt x="3977335" y="296367"/>
                  </a:lnTo>
                  <a:lnTo>
                    <a:pt x="3962565" y="308406"/>
                  </a:lnTo>
                  <a:lnTo>
                    <a:pt x="3974604" y="323164"/>
                  </a:lnTo>
                  <a:lnTo>
                    <a:pt x="3989374" y="311124"/>
                  </a:lnTo>
                  <a:close/>
                </a:path>
                <a:path w="4356100" h="2818765">
                  <a:moveTo>
                    <a:pt x="4018902" y="287058"/>
                  </a:moveTo>
                  <a:lnTo>
                    <a:pt x="4006862" y="272288"/>
                  </a:lnTo>
                  <a:lnTo>
                    <a:pt x="3992092" y="284327"/>
                  </a:lnTo>
                  <a:lnTo>
                    <a:pt x="4004132" y="299085"/>
                  </a:lnTo>
                  <a:lnTo>
                    <a:pt x="4018902" y="287058"/>
                  </a:lnTo>
                  <a:close/>
                </a:path>
                <a:path w="4356100" h="2818765">
                  <a:moveTo>
                    <a:pt x="4048429" y="262978"/>
                  </a:moveTo>
                  <a:lnTo>
                    <a:pt x="4036390" y="248208"/>
                  </a:lnTo>
                  <a:lnTo>
                    <a:pt x="4021620" y="260248"/>
                  </a:lnTo>
                  <a:lnTo>
                    <a:pt x="4033659" y="275018"/>
                  </a:lnTo>
                  <a:lnTo>
                    <a:pt x="4048429" y="262978"/>
                  </a:lnTo>
                  <a:close/>
                </a:path>
                <a:path w="4356100" h="2818765">
                  <a:moveTo>
                    <a:pt x="4077957" y="238899"/>
                  </a:moveTo>
                  <a:lnTo>
                    <a:pt x="4065917" y="224142"/>
                  </a:lnTo>
                  <a:lnTo>
                    <a:pt x="4051160" y="236169"/>
                  </a:lnTo>
                  <a:lnTo>
                    <a:pt x="4063187" y="250939"/>
                  </a:lnTo>
                  <a:lnTo>
                    <a:pt x="4077957" y="238899"/>
                  </a:lnTo>
                  <a:close/>
                </a:path>
                <a:path w="4356100" h="2818765">
                  <a:moveTo>
                    <a:pt x="4107484" y="214820"/>
                  </a:moveTo>
                  <a:lnTo>
                    <a:pt x="4095445" y="200063"/>
                  </a:lnTo>
                  <a:lnTo>
                    <a:pt x="4080687" y="212102"/>
                  </a:lnTo>
                  <a:lnTo>
                    <a:pt x="4092727" y="226860"/>
                  </a:lnTo>
                  <a:lnTo>
                    <a:pt x="4107484" y="214820"/>
                  </a:lnTo>
                  <a:close/>
                </a:path>
                <a:path w="4356100" h="2818765">
                  <a:moveTo>
                    <a:pt x="4137012" y="190754"/>
                  </a:moveTo>
                  <a:lnTo>
                    <a:pt x="4124972" y="175983"/>
                  </a:lnTo>
                  <a:lnTo>
                    <a:pt x="4110215" y="188023"/>
                  </a:lnTo>
                  <a:lnTo>
                    <a:pt x="4122255" y="202793"/>
                  </a:lnTo>
                  <a:lnTo>
                    <a:pt x="4137012" y="190754"/>
                  </a:lnTo>
                  <a:close/>
                </a:path>
                <a:path w="4356100" h="2818765">
                  <a:moveTo>
                    <a:pt x="4166539" y="166674"/>
                  </a:moveTo>
                  <a:lnTo>
                    <a:pt x="4154513" y="151904"/>
                  </a:lnTo>
                  <a:lnTo>
                    <a:pt x="4139742" y="163944"/>
                  </a:lnTo>
                  <a:lnTo>
                    <a:pt x="4151782" y="178714"/>
                  </a:lnTo>
                  <a:lnTo>
                    <a:pt x="4166539" y="166674"/>
                  </a:lnTo>
                  <a:close/>
                </a:path>
                <a:path w="4356100" h="2818765">
                  <a:moveTo>
                    <a:pt x="4196080" y="142595"/>
                  </a:moveTo>
                  <a:lnTo>
                    <a:pt x="4184040" y="127838"/>
                  </a:lnTo>
                  <a:lnTo>
                    <a:pt x="4169270" y="139865"/>
                  </a:lnTo>
                  <a:lnTo>
                    <a:pt x="4181310" y="154635"/>
                  </a:lnTo>
                  <a:lnTo>
                    <a:pt x="4196080" y="142595"/>
                  </a:lnTo>
                  <a:close/>
                </a:path>
                <a:path w="4356100" h="2818765">
                  <a:moveTo>
                    <a:pt x="4225607" y="118516"/>
                  </a:moveTo>
                  <a:lnTo>
                    <a:pt x="4213568" y="103759"/>
                  </a:lnTo>
                  <a:lnTo>
                    <a:pt x="4198797" y="115798"/>
                  </a:lnTo>
                  <a:lnTo>
                    <a:pt x="4210837" y="130556"/>
                  </a:lnTo>
                  <a:lnTo>
                    <a:pt x="4225607" y="118516"/>
                  </a:lnTo>
                  <a:close/>
                </a:path>
                <a:path w="4356100" h="2818765">
                  <a:moveTo>
                    <a:pt x="4255135" y="94449"/>
                  </a:moveTo>
                  <a:lnTo>
                    <a:pt x="4243095" y="79679"/>
                  </a:lnTo>
                  <a:lnTo>
                    <a:pt x="4228325" y="91719"/>
                  </a:lnTo>
                  <a:lnTo>
                    <a:pt x="4240365" y="106489"/>
                  </a:lnTo>
                  <a:lnTo>
                    <a:pt x="4255135" y="94449"/>
                  </a:lnTo>
                  <a:close/>
                </a:path>
                <a:path w="4356100" h="2818765">
                  <a:moveTo>
                    <a:pt x="4281233" y="2792234"/>
                  </a:moveTo>
                  <a:lnTo>
                    <a:pt x="2245322" y="1847875"/>
                  </a:lnTo>
                  <a:lnTo>
                    <a:pt x="2245957" y="1847469"/>
                  </a:lnTo>
                  <a:lnTo>
                    <a:pt x="2248217" y="1837194"/>
                  </a:lnTo>
                  <a:lnTo>
                    <a:pt x="2244979" y="1832114"/>
                  </a:lnTo>
                  <a:lnTo>
                    <a:pt x="2198573" y="1821878"/>
                  </a:lnTo>
                  <a:lnTo>
                    <a:pt x="2248852" y="1817141"/>
                  </a:lnTo>
                  <a:lnTo>
                    <a:pt x="2252700" y="1812505"/>
                  </a:lnTo>
                  <a:lnTo>
                    <a:pt x="2252256" y="1807768"/>
                  </a:lnTo>
                  <a:lnTo>
                    <a:pt x="2251710" y="1802028"/>
                  </a:lnTo>
                  <a:lnTo>
                    <a:pt x="2247074" y="1798180"/>
                  </a:lnTo>
                  <a:lnTo>
                    <a:pt x="2154847" y="1806854"/>
                  </a:lnTo>
                  <a:lnTo>
                    <a:pt x="2158568" y="1803831"/>
                  </a:lnTo>
                  <a:lnTo>
                    <a:pt x="2146528" y="1789061"/>
                  </a:lnTo>
                  <a:lnTo>
                    <a:pt x="2131758" y="1801101"/>
                  </a:lnTo>
                  <a:lnTo>
                    <a:pt x="2137740" y="1808454"/>
                  </a:lnTo>
                  <a:lnTo>
                    <a:pt x="2131136" y="1807857"/>
                  </a:lnTo>
                  <a:lnTo>
                    <a:pt x="2028456" y="1798675"/>
                  </a:lnTo>
                  <a:lnTo>
                    <a:pt x="2023833" y="1802549"/>
                  </a:lnTo>
                  <a:lnTo>
                    <a:pt x="2022894" y="1813026"/>
                  </a:lnTo>
                  <a:lnTo>
                    <a:pt x="2026754" y="1817662"/>
                  </a:lnTo>
                  <a:lnTo>
                    <a:pt x="2077072" y="1822157"/>
                  </a:lnTo>
                  <a:lnTo>
                    <a:pt x="2030704" y="1832610"/>
                  </a:lnTo>
                  <a:lnTo>
                    <a:pt x="2027478" y="1837702"/>
                  </a:lnTo>
                  <a:lnTo>
                    <a:pt x="2029790" y="1847964"/>
                  </a:lnTo>
                  <a:lnTo>
                    <a:pt x="2030412" y="1848370"/>
                  </a:lnTo>
                  <a:lnTo>
                    <a:pt x="0" y="2801493"/>
                  </a:lnTo>
                  <a:lnTo>
                    <a:pt x="8089" y="2818739"/>
                  </a:lnTo>
                  <a:lnTo>
                    <a:pt x="2086825" y="1842935"/>
                  </a:lnTo>
                  <a:lnTo>
                    <a:pt x="1054811" y="2804160"/>
                  </a:lnTo>
                  <a:lnTo>
                    <a:pt x="1067790" y="2818092"/>
                  </a:lnTo>
                  <a:lnTo>
                    <a:pt x="2060740" y="1893252"/>
                  </a:lnTo>
                  <a:lnTo>
                    <a:pt x="2060879" y="1893963"/>
                  </a:lnTo>
                  <a:lnTo>
                    <a:pt x="2069541" y="1899932"/>
                  </a:lnTo>
                  <a:lnTo>
                    <a:pt x="2075472" y="1898853"/>
                  </a:lnTo>
                  <a:lnTo>
                    <a:pt x="2102446" y="1859737"/>
                  </a:lnTo>
                  <a:lnTo>
                    <a:pt x="2096668" y="1878914"/>
                  </a:lnTo>
                  <a:lnTo>
                    <a:pt x="2082457" y="1903285"/>
                  </a:lnTo>
                  <a:lnTo>
                    <a:pt x="2083993" y="1909114"/>
                  </a:lnTo>
                  <a:lnTo>
                    <a:pt x="2090458" y="1912899"/>
                  </a:lnTo>
                  <a:lnTo>
                    <a:pt x="2090737" y="1913394"/>
                  </a:lnTo>
                  <a:lnTo>
                    <a:pt x="2091956" y="1913775"/>
                  </a:lnTo>
                  <a:lnTo>
                    <a:pt x="2093074" y="1914410"/>
                  </a:lnTo>
                  <a:lnTo>
                    <a:pt x="2093620" y="1914271"/>
                  </a:lnTo>
                  <a:lnTo>
                    <a:pt x="2100808" y="1916430"/>
                  </a:lnTo>
                  <a:lnTo>
                    <a:pt x="2106117" y="1913585"/>
                  </a:lnTo>
                  <a:lnTo>
                    <a:pt x="2114258" y="1886585"/>
                  </a:lnTo>
                  <a:lnTo>
                    <a:pt x="2128266" y="1862569"/>
                  </a:lnTo>
                  <a:lnTo>
                    <a:pt x="2128266" y="2810116"/>
                  </a:lnTo>
                  <a:lnTo>
                    <a:pt x="2147316" y="2810116"/>
                  </a:lnTo>
                  <a:lnTo>
                    <a:pt x="2147316" y="1862569"/>
                  </a:lnTo>
                  <a:lnTo>
                    <a:pt x="2162124" y="1887982"/>
                  </a:lnTo>
                  <a:lnTo>
                    <a:pt x="2169934" y="1913432"/>
                  </a:lnTo>
                  <a:lnTo>
                    <a:pt x="2175256" y="1916264"/>
                  </a:lnTo>
                  <a:lnTo>
                    <a:pt x="2181847" y="1914245"/>
                  </a:lnTo>
                  <a:lnTo>
                    <a:pt x="2182495" y="1914410"/>
                  </a:lnTo>
                  <a:lnTo>
                    <a:pt x="2183815" y="1913648"/>
                  </a:lnTo>
                  <a:lnTo>
                    <a:pt x="2185314" y="1913178"/>
                  </a:lnTo>
                  <a:lnTo>
                    <a:pt x="2185619" y="1912581"/>
                  </a:lnTo>
                  <a:lnTo>
                    <a:pt x="2191575" y="1909114"/>
                  </a:lnTo>
                  <a:lnTo>
                    <a:pt x="2193112" y="1903285"/>
                  </a:lnTo>
                  <a:lnTo>
                    <a:pt x="2179675" y="1880273"/>
                  </a:lnTo>
                  <a:lnTo>
                    <a:pt x="2173338" y="1859584"/>
                  </a:lnTo>
                  <a:lnTo>
                    <a:pt x="2200503" y="1898561"/>
                  </a:lnTo>
                  <a:lnTo>
                    <a:pt x="2206447" y="1899627"/>
                  </a:lnTo>
                  <a:lnTo>
                    <a:pt x="2215070" y="1893608"/>
                  </a:lnTo>
                  <a:lnTo>
                    <a:pt x="2215197" y="1892896"/>
                  </a:lnTo>
                  <a:lnTo>
                    <a:pt x="3202940" y="2804376"/>
                  </a:lnTo>
                  <a:lnTo>
                    <a:pt x="3215856" y="2790380"/>
                  </a:lnTo>
                  <a:lnTo>
                    <a:pt x="2188883" y="1842681"/>
                  </a:lnTo>
                  <a:lnTo>
                    <a:pt x="4273220" y="2809519"/>
                  </a:lnTo>
                  <a:lnTo>
                    <a:pt x="4281233" y="2792234"/>
                  </a:lnTo>
                  <a:close/>
                </a:path>
                <a:path w="4356100" h="2818765">
                  <a:moveTo>
                    <a:pt x="4284662" y="70370"/>
                  </a:moveTo>
                  <a:lnTo>
                    <a:pt x="4272623" y="55600"/>
                  </a:lnTo>
                  <a:lnTo>
                    <a:pt x="4257853" y="67640"/>
                  </a:lnTo>
                  <a:lnTo>
                    <a:pt x="4269892" y="82410"/>
                  </a:lnTo>
                  <a:lnTo>
                    <a:pt x="4284662" y="70370"/>
                  </a:lnTo>
                  <a:close/>
                </a:path>
                <a:path w="4356100" h="2818765">
                  <a:moveTo>
                    <a:pt x="4314190" y="46291"/>
                  </a:moveTo>
                  <a:lnTo>
                    <a:pt x="4302150" y="31534"/>
                  </a:lnTo>
                  <a:lnTo>
                    <a:pt x="4287393" y="43573"/>
                  </a:lnTo>
                  <a:lnTo>
                    <a:pt x="4299420" y="58331"/>
                  </a:lnTo>
                  <a:lnTo>
                    <a:pt x="4314190" y="46291"/>
                  </a:lnTo>
                  <a:close/>
                </a:path>
                <a:path w="4356100" h="2818765">
                  <a:moveTo>
                    <a:pt x="4355897" y="0"/>
                  </a:moveTo>
                  <a:lnTo>
                    <a:pt x="4247426" y="17056"/>
                  </a:lnTo>
                  <a:lnTo>
                    <a:pt x="4243870" y="21932"/>
                  </a:lnTo>
                  <a:lnTo>
                    <a:pt x="4245508" y="32321"/>
                  </a:lnTo>
                  <a:lnTo>
                    <a:pt x="4250385" y="35877"/>
                  </a:lnTo>
                  <a:lnTo>
                    <a:pt x="4321200" y="24739"/>
                  </a:lnTo>
                  <a:lnTo>
                    <a:pt x="4324680" y="29006"/>
                  </a:lnTo>
                  <a:lnTo>
                    <a:pt x="4299509" y="96126"/>
                  </a:lnTo>
                  <a:lnTo>
                    <a:pt x="4302010" y="101625"/>
                  </a:lnTo>
                  <a:lnTo>
                    <a:pt x="4311853" y="105308"/>
                  </a:lnTo>
                  <a:lnTo>
                    <a:pt x="4317352" y="102819"/>
                  </a:lnTo>
                  <a:lnTo>
                    <a:pt x="4343057" y="34251"/>
                  </a:lnTo>
                  <a:lnTo>
                    <a:pt x="4353103" y="7454"/>
                  </a:lnTo>
                  <a:lnTo>
                    <a:pt x="43558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28433" y="3015617"/>
            <a:ext cx="2231390" cy="1939289"/>
          </a:xfrm>
          <a:prstGeom prst="rect">
            <a:avLst/>
          </a:prstGeom>
          <a:ln w="12700">
            <a:solidFill>
              <a:srgbClr val="7F7F7F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147955">
              <a:lnSpc>
                <a:spcPct val="100000"/>
              </a:lnSpc>
              <a:spcBef>
                <a:spcPts val="27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Context: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Ludwig </a:t>
            </a:r>
            <a:r>
              <a:rPr sz="2000" i="1" dirty="0">
                <a:latin typeface="Calibri"/>
                <a:cs typeface="Calibri"/>
              </a:rPr>
              <a:t>van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Beethoven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was </a:t>
            </a:r>
            <a:r>
              <a:rPr sz="2000" i="1" dirty="0">
                <a:latin typeface="Calibri"/>
                <a:cs typeface="Calibri"/>
              </a:rPr>
              <a:t>a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German </a:t>
            </a:r>
            <a:r>
              <a:rPr sz="2000" i="1" dirty="0">
                <a:latin typeface="Calibri"/>
                <a:cs typeface="Calibri"/>
              </a:rPr>
              <a:t>composer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and </a:t>
            </a:r>
            <a:r>
              <a:rPr sz="2000" i="1" dirty="0">
                <a:latin typeface="Calibri"/>
                <a:cs typeface="Calibri"/>
              </a:rPr>
              <a:t>pianist.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crucial </a:t>
            </a:r>
            <a:r>
              <a:rPr sz="2000" i="1" dirty="0">
                <a:latin typeface="Calibri"/>
                <a:cs typeface="Calibri"/>
              </a:rPr>
              <a:t>figure</a:t>
            </a:r>
            <a:r>
              <a:rPr sz="2000" i="1" spc="-20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2983" y="6164579"/>
            <a:ext cx="1659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7810" algn="l"/>
              </a:tabLst>
            </a:pPr>
            <a:r>
              <a:rPr sz="2000" i="1" spc="-10" dirty="0">
                <a:latin typeface="Calibri"/>
                <a:cs typeface="Calibri"/>
              </a:rPr>
              <a:t>Beethoven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5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0774" y="6179820"/>
            <a:ext cx="3666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6725" algn="l"/>
                <a:tab pos="324358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1800" b="1" spc="50" dirty="0">
                <a:latin typeface="Calibri"/>
                <a:cs typeface="Calibri"/>
              </a:rPr>
              <a:t>  </a:t>
            </a:r>
            <a:r>
              <a:rPr sz="3000" i="1" spc="-30" baseline="1388" dirty="0">
                <a:latin typeface="Calibri"/>
                <a:cs typeface="Calibri"/>
              </a:rPr>
              <a:t>what</a:t>
            </a:r>
            <a:r>
              <a:rPr sz="3000" i="1" baseline="1388" dirty="0">
                <a:latin typeface="Calibri"/>
                <a:cs typeface="Calibri"/>
              </a:rPr>
              <a:t>	</a:t>
            </a:r>
            <a:r>
              <a:rPr sz="3000" i="1" spc="-15" baseline="1388" dirty="0">
                <a:latin typeface="Calibri"/>
                <a:cs typeface="Calibri"/>
              </a:rPr>
              <a:t>nationality</a:t>
            </a:r>
            <a:r>
              <a:rPr sz="3000" i="1" baseline="1388" dirty="0">
                <a:latin typeface="Calibri"/>
                <a:cs typeface="Calibri"/>
              </a:rPr>
              <a:t>	</a:t>
            </a:r>
            <a:r>
              <a:rPr sz="3000" i="1" spc="-37" baseline="1388" dirty="0">
                <a:latin typeface="Calibri"/>
                <a:cs typeface="Calibri"/>
              </a:rPr>
              <a:t>was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293" y="1513636"/>
            <a:ext cx="4180840" cy="1939289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1440" marR="330200">
              <a:lnSpc>
                <a:spcPct val="100800"/>
              </a:lnSpc>
              <a:spcBef>
                <a:spcPts val="13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Here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acts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an </a:t>
            </a: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encoder</a:t>
            </a:r>
            <a:r>
              <a:rPr sz="2400" b="1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for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Question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(the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2400" spc="-7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r>
              <a:rPr sz="2400" spc="-8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represent</a:t>
            </a:r>
            <a:r>
              <a:rPr sz="2400" spc="-7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Question).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encoder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part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larger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neural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46983" y="1752567"/>
            <a:ext cx="1111885" cy="1278255"/>
          </a:xfrm>
          <a:custGeom>
            <a:avLst/>
            <a:gdLst/>
            <a:ahLst/>
            <a:cxnLst/>
            <a:rect l="l" t="t" r="r" b="b"/>
            <a:pathLst>
              <a:path w="1111884" h="1278255">
                <a:moveTo>
                  <a:pt x="1099031" y="1251375"/>
                </a:moveTo>
                <a:lnTo>
                  <a:pt x="1084646" y="1263864"/>
                </a:lnTo>
                <a:lnTo>
                  <a:pt x="1097135" y="1278249"/>
                </a:lnTo>
                <a:lnTo>
                  <a:pt x="1111519" y="1265760"/>
                </a:lnTo>
                <a:lnTo>
                  <a:pt x="1099031" y="1251375"/>
                </a:lnTo>
                <a:close/>
              </a:path>
              <a:path w="1111884" h="1278255">
                <a:moveTo>
                  <a:pt x="1074052" y="1222604"/>
                </a:moveTo>
                <a:lnTo>
                  <a:pt x="1059667" y="1235094"/>
                </a:lnTo>
                <a:lnTo>
                  <a:pt x="1072156" y="1249479"/>
                </a:lnTo>
                <a:lnTo>
                  <a:pt x="1086542" y="1236990"/>
                </a:lnTo>
                <a:lnTo>
                  <a:pt x="1074052" y="1222604"/>
                </a:lnTo>
                <a:close/>
              </a:path>
              <a:path w="1111884" h="1278255">
                <a:moveTo>
                  <a:pt x="1049075" y="1193835"/>
                </a:moveTo>
                <a:lnTo>
                  <a:pt x="1034690" y="1206323"/>
                </a:lnTo>
                <a:lnTo>
                  <a:pt x="1047179" y="1220708"/>
                </a:lnTo>
                <a:lnTo>
                  <a:pt x="1061565" y="1208219"/>
                </a:lnTo>
                <a:lnTo>
                  <a:pt x="1049075" y="1193835"/>
                </a:lnTo>
                <a:close/>
              </a:path>
              <a:path w="1111884" h="1278255">
                <a:moveTo>
                  <a:pt x="1024097" y="1165064"/>
                </a:moveTo>
                <a:lnTo>
                  <a:pt x="1009712" y="1177554"/>
                </a:lnTo>
                <a:lnTo>
                  <a:pt x="1022201" y="1191938"/>
                </a:lnTo>
                <a:lnTo>
                  <a:pt x="1036586" y="1179450"/>
                </a:lnTo>
                <a:lnTo>
                  <a:pt x="1024097" y="1165064"/>
                </a:lnTo>
                <a:close/>
              </a:path>
              <a:path w="1111884" h="1278255">
                <a:moveTo>
                  <a:pt x="999120" y="1136294"/>
                </a:moveTo>
                <a:lnTo>
                  <a:pt x="984735" y="1148783"/>
                </a:lnTo>
                <a:lnTo>
                  <a:pt x="997224" y="1163168"/>
                </a:lnTo>
                <a:lnTo>
                  <a:pt x="1011609" y="1150679"/>
                </a:lnTo>
                <a:lnTo>
                  <a:pt x="999120" y="1136294"/>
                </a:lnTo>
                <a:close/>
              </a:path>
              <a:path w="1111884" h="1278255">
                <a:moveTo>
                  <a:pt x="974142" y="1107523"/>
                </a:moveTo>
                <a:lnTo>
                  <a:pt x="959758" y="1120013"/>
                </a:lnTo>
                <a:lnTo>
                  <a:pt x="972245" y="1134398"/>
                </a:lnTo>
                <a:lnTo>
                  <a:pt x="986631" y="1121909"/>
                </a:lnTo>
                <a:lnTo>
                  <a:pt x="974142" y="1107523"/>
                </a:lnTo>
                <a:close/>
              </a:path>
              <a:path w="1111884" h="1278255">
                <a:moveTo>
                  <a:pt x="949164" y="1078754"/>
                </a:moveTo>
                <a:lnTo>
                  <a:pt x="934779" y="1091242"/>
                </a:lnTo>
                <a:lnTo>
                  <a:pt x="947268" y="1105627"/>
                </a:lnTo>
                <a:lnTo>
                  <a:pt x="961654" y="1093139"/>
                </a:lnTo>
                <a:lnTo>
                  <a:pt x="949164" y="1078754"/>
                </a:lnTo>
                <a:close/>
              </a:path>
              <a:path w="1111884" h="1278255">
                <a:moveTo>
                  <a:pt x="924186" y="1049983"/>
                </a:moveTo>
                <a:lnTo>
                  <a:pt x="909802" y="1062473"/>
                </a:lnTo>
                <a:lnTo>
                  <a:pt x="922290" y="1076858"/>
                </a:lnTo>
                <a:lnTo>
                  <a:pt x="936675" y="1064369"/>
                </a:lnTo>
                <a:lnTo>
                  <a:pt x="924186" y="1049983"/>
                </a:lnTo>
                <a:close/>
              </a:path>
              <a:path w="1111884" h="1278255">
                <a:moveTo>
                  <a:pt x="899209" y="1021213"/>
                </a:moveTo>
                <a:lnTo>
                  <a:pt x="884824" y="1033702"/>
                </a:lnTo>
                <a:lnTo>
                  <a:pt x="897313" y="1048087"/>
                </a:lnTo>
                <a:lnTo>
                  <a:pt x="911698" y="1035598"/>
                </a:lnTo>
                <a:lnTo>
                  <a:pt x="899209" y="1021213"/>
                </a:lnTo>
                <a:close/>
              </a:path>
              <a:path w="1111884" h="1278255">
                <a:moveTo>
                  <a:pt x="874231" y="992444"/>
                </a:moveTo>
                <a:lnTo>
                  <a:pt x="859847" y="1004931"/>
                </a:lnTo>
                <a:lnTo>
                  <a:pt x="872335" y="1019317"/>
                </a:lnTo>
                <a:lnTo>
                  <a:pt x="886720" y="1006828"/>
                </a:lnTo>
                <a:lnTo>
                  <a:pt x="874231" y="992444"/>
                </a:lnTo>
                <a:close/>
              </a:path>
              <a:path w="1111884" h="1278255">
                <a:moveTo>
                  <a:pt x="849254" y="963673"/>
                </a:moveTo>
                <a:lnTo>
                  <a:pt x="834868" y="976162"/>
                </a:lnTo>
                <a:lnTo>
                  <a:pt x="847357" y="990546"/>
                </a:lnTo>
                <a:lnTo>
                  <a:pt x="861743" y="978058"/>
                </a:lnTo>
                <a:lnTo>
                  <a:pt x="849254" y="963673"/>
                </a:lnTo>
                <a:close/>
              </a:path>
              <a:path w="1111884" h="1278255">
                <a:moveTo>
                  <a:pt x="824276" y="934902"/>
                </a:moveTo>
                <a:lnTo>
                  <a:pt x="809891" y="947392"/>
                </a:lnTo>
                <a:lnTo>
                  <a:pt x="822379" y="961777"/>
                </a:lnTo>
                <a:lnTo>
                  <a:pt x="836764" y="949288"/>
                </a:lnTo>
                <a:lnTo>
                  <a:pt x="824276" y="934902"/>
                </a:lnTo>
                <a:close/>
              </a:path>
              <a:path w="1111884" h="1278255">
                <a:moveTo>
                  <a:pt x="799298" y="906132"/>
                </a:moveTo>
                <a:lnTo>
                  <a:pt x="784913" y="918621"/>
                </a:lnTo>
                <a:lnTo>
                  <a:pt x="797402" y="933006"/>
                </a:lnTo>
                <a:lnTo>
                  <a:pt x="811787" y="920517"/>
                </a:lnTo>
                <a:lnTo>
                  <a:pt x="799298" y="906132"/>
                </a:lnTo>
                <a:close/>
              </a:path>
              <a:path w="1111884" h="1278255">
                <a:moveTo>
                  <a:pt x="774321" y="877362"/>
                </a:moveTo>
                <a:lnTo>
                  <a:pt x="759936" y="889852"/>
                </a:lnTo>
                <a:lnTo>
                  <a:pt x="772424" y="904236"/>
                </a:lnTo>
                <a:lnTo>
                  <a:pt x="786809" y="891748"/>
                </a:lnTo>
                <a:lnTo>
                  <a:pt x="774321" y="877362"/>
                </a:lnTo>
                <a:close/>
              </a:path>
              <a:path w="1111884" h="1278255">
                <a:moveTo>
                  <a:pt x="749343" y="848592"/>
                </a:moveTo>
                <a:lnTo>
                  <a:pt x="734957" y="861081"/>
                </a:lnTo>
                <a:lnTo>
                  <a:pt x="747447" y="875466"/>
                </a:lnTo>
                <a:lnTo>
                  <a:pt x="761832" y="862977"/>
                </a:lnTo>
                <a:lnTo>
                  <a:pt x="749343" y="848592"/>
                </a:lnTo>
                <a:close/>
              </a:path>
              <a:path w="1111884" h="1278255">
                <a:moveTo>
                  <a:pt x="724366" y="819821"/>
                </a:moveTo>
                <a:lnTo>
                  <a:pt x="709980" y="832311"/>
                </a:lnTo>
                <a:lnTo>
                  <a:pt x="722469" y="846696"/>
                </a:lnTo>
                <a:lnTo>
                  <a:pt x="736853" y="834207"/>
                </a:lnTo>
                <a:lnTo>
                  <a:pt x="724366" y="819821"/>
                </a:lnTo>
                <a:close/>
              </a:path>
              <a:path w="1111884" h="1278255">
                <a:moveTo>
                  <a:pt x="699387" y="791052"/>
                </a:moveTo>
                <a:lnTo>
                  <a:pt x="685002" y="803540"/>
                </a:lnTo>
                <a:lnTo>
                  <a:pt x="697491" y="817925"/>
                </a:lnTo>
                <a:lnTo>
                  <a:pt x="711876" y="805437"/>
                </a:lnTo>
                <a:lnTo>
                  <a:pt x="699387" y="791052"/>
                </a:lnTo>
                <a:close/>
              </a:path>
              <a:path w="1111884" h="1278255">
                <a:moveTo>
                  <a:pt x="674410" y="762281"/>
                </a:moveTo>
                <a:lnTo>
                  <a:pt x="660025" y="774771"/>
                </a:lnTo>
                <a:lnTo>
                  <a:pt x="672514" y="789156"/>
                </a:lnTo>
                <a:lnTo>
                  <a:pt x="686898" y="776667"/>
                </a:lnTo>
                <a:lnTo>
                  <a:pt x="674410" y="762281"/>
                </a:lnTo>
                <a:close/>
              </a:path>
              <a:path w="1111884" h="1278255">
                <a:moveTo>
                  <a:pt x="649432" y="733511"/>
                </a:moveTo>
                <a:lnTo>
                  <a:pt x="635046" y="746000"/>
                </a:lnTo>
                <a:lnTo>
                  <a:pt x="647536" y="760385"/>
                </a:lnTo>
                <a:lnTo>
                  <a:pt x="661921" y="747896"/>
                </a:lnTo>
                <a:lnTo>
                  <a:pt x="649432" y="733511"/>
                </a:lnTo>
                <a:close/>
              </a:path>
              <a:path w="1111884" h="1278255">
                <a:moveTo>
                  <a:pt x="624455" y="704742"/>
                </a:moveTo>
                <a:lnTo>
                  <a:pt x="610069" y="717229"/>
                </a:lnTo>
                <a:lnTo>
                  <a:pt x="622559" y="731615"/>
                </a:lnTo>
                <a:lnTo>
                  <a:pt x="636944" y="719126"/>
                </a:lnTo>
                <a:lnTo>
                  <a:pt x="624455" y="704742"/>
                </a:lnTo>
                <a:close/>
              </a:path>
              <a:path w="1111884" h="1278255">
                <a:moveTo>
                  <a:pt x="599476" y="675971"/>
                </a:moveTo>
                <a:lnTo>
                  <a:pt x="585091" y="688460"/>
                </a:lnTo>
                <a:lnTo>
                  <a:pt x="597580" y="702844"/>
                </a:lnTo>
                <a:lnTo>
                  <a:pt x="611966" y="690356"/>
                </a:lnTo>
                <a:lnTo>
                  <a:pt x="599476" y="675971"/>
                </a:lnTo>
                <a:close/>
              </a:path>
              <a:path w="1111884" h="1278255">
                <a:moveTo>
                  <a:pt x="574499" y="647200"/>
                </a:moveTo>
                <a:lnTo>
                  <a:pt x="560114" y="659690"/>
                </a:lnTo>
                <a:lnTo>
                  <a:pt x="572603" y="674075"/>
                </a:lnTo>
                <a:lnTo>
                  <a:pt x="586988" y="661586"/>
                </a:lnTo>
                <a:lnTo>
                  <a:pt x="574499" y="647200"/>
                </a:lnTo>
                <a:close/>
              </a:path>
              <a:path w="1111884" h="1278255">
                <a:moveTo>
                  <a:pt x="549521" y="618430"/>
                </a:moveTo>
                <a:lnTo>
                  <a:pt x="535137" y="630919"/>
                </a:lnTo>
                <a:lnTo>
                  <a:pt x="547625" y="645304"/>
                </a:lnTo>
                <a:lnTo>
                  <a:pt x="562010" y="632815"/>
                </a:lnTo>
                <a:lnTo>
                  <a:pt x="549521" y="618430"/>
                </a:lnTo>
                <a:close/>
              </a:path>
              <a:path w="1111884" h="1278255">
                <a:moveTo>
                  <a:pt x="524544" y="589660"/>
                </a:moveTo>
                <a:lnTo>
                  <a:pt x="510158" y="602148"/>
                </a:lnTo>
                <a:lnTo>
                  <a:pt x="522648" y="616534"/>
                </a:lnTo>
                <a:lnTo>
                  <a:pt x="537033" y="604045"/>
                </a:lnTo>
                <a:lnTo>
                  <a:pt x="524544" y="589660"/>
                </a:lnTo>
                <a:close/>
              </a:path>
              <a:path w="1111884" h="1278255">
                <a:moveTo>
                  <a:pt x="499567" y="560890"/>
                </a:moveTo>
                <a:lnTo>
                  <a:pt x="485181" y="573379"/>
                </a:lnTo>
                <a:lnTo>
                  <a:pt x="497669" y="587763"/>
                </a:lnTo>
                <a:lnTo>
                  <a:pt x="512055" y="575275"/>
                </a:lnTo>
                <a:lnTo>
                  <a:pt x="499567" y="560890"/>
                </a:lnTo>
                <a:close/>
              </a:path>
              <a:path w="1111884" h="1278255">
                <a:moveTo>
                  <a:pt x="474588" y="532119"/>
                </a:moveTo>
                <a:lnTo>
                  <a:pt x="460203" y="544609"/>
                </a:lnTo>
                <a:lnTo>
                  <a:pt x="472692" y="558994"/>
                </a:lnTo>
                <a:lnTo>
                  <a:pt x="487078" y="546505"/>
                </a:lnTo>
                <a:lnTo>
                  <a:pt x="474588" y="532119"/>
                </a:lnTo>
                <a:close/>
              </a:path>
              <a:path w="1111884" h="1278255">
                <a:moveTo>
                  <a:pt x="449611" y="503349"/>
                </a:moveTo>
                <a:lnTo>
                  <a:pt x="435226" y="515838"/>
                </a:lnTo>
                <a:lnTo>
                  <a:pt x="447714" y="530223"/>
                </a:lnTo>
                <a:lnTo>
                  <a:pt x="462099" y="517734"/>
                </a:lnTo>
                <a:lnTo>
                  <a:pt x="449611" y="503349"/>
                </a:lnTo>
                <a:close/>
              </a:path>
              <a:path w="1111884" h="1278255">
                <a:moveTo>
                  <a:pt x="424633" y="474579"/>
                </a:moveTo>
                <a:lnTo>
                  <a:pt x="410248" y="487067"/>
                </a:lnTo>
                <a:lnTo>
                  <a:pt x="422737" y="501453"/>
                </a:lnTo>
                <a:lnTo>
                  <a:pt x="437122" y="488965"/>
                </a:lnTo>
                <a:lnTo>
                  <a:pt x="424633" y="474579"/>
                </a:lnTo>
                <a:close/>
              </a:path>
              <a:path w="1111884" h="1278255">
                <a:moveTo>
                  <a:pt x="399656" y="445809"/>
                </a:moveTo>
                <a:lnTo>
                  <a:pt x="385271" y="458298"/>
                </a:lnTo>
                <a:lnTo>
                  <a:pt x="397760" y="472683"/>
                </a:lnTo>
                <a:lnTo>
                  <a:pt x="412144" y="460194"/>
                </a:lnTo>
                <a:lnTo>
                  <a:pt x="399656" y="445809"/>
                </a:lnTo>
                <a:close/>
              </a:path>
              <a:path w="1111884" h="1278255">
                <a:moveTo>
                  <a:pt x="374677" y="417038"/>
                </a:moveTo>
                <a:lnTo>
                  <a:pt x="360292" y="429527"/>
                </a:lnTo>
                <a:lnTo>
                  <a:pt x="372781" y="443913"/>
                </a:lnTo>
                <a:lnTo>
                  <a:pt x="387167" y="431424"/>
                </a:lnTo>
                <a:lnTo>
                  <a:pt x="374677" y="417038"/>
                </a:lnTo>
                <a:close/>
              </a:path>
              <a:path w="1111884" h="1278255">
                <a:moveTo>
                  <a:pt x="349700" y="388268"/>
                </a:moveTo>
                <a:lnTo>
                  <a:pt x="335315" y="400757"/>
                </a:lnTo>
                <a:lnTo>
                  <a:pt x="347804" y="415142"/>
                </a:lnTo>
                <a:lnTo>
                  <a:pt x="362188" y="402653"/>
                </a:lnTo>
                <a:lnTo>
                  <a:pt x="349700" y="388268"/>
                </a:lnTo>
                <a:close/>
              </a:path>
              <a:path w="1111884" h="1278255">
                <a:moveTo>
                  <a:pt x="324722" y="359498"/>
                </a:moveTo>
                <a:lnTo>
                  <a:pt x="310337" y="371988"/>
                </a:lnTo>
                <a:lnTo>
                  <a:pt x="322826" y="386372"/>
                </a:lnTo>
                <a:lnTo>
                  <a:pt x="337211" y="373884"/>
                </a:lnTo>
                <a:lnTo>
                  <a:pt x="324722" y="359498"/>
                </a:lnTo>
                <a:close/>
              </a:path>
              <a:path w="1111884" h="1278255">
                <a:moveTo>
                  <a:pt x="299745" y="330728"/>
                </a:moveTo>
                <a:lnTo>
                  <a:pt x="285360" y="343217"/>
                </a:lnTo>
                <a:lnTo>
                  <a:pt x="297849" y="357602"/>
                </a:lnTo>
                <a:lnTo>
                  <a:pt x="312234" y="345113"/>
                </a:lnTo>
                <a:lnTo>
                  <a:pt x="299745" y="330728"/>
                </a:lnTo>
                <a:close/>
              </a:path>
              <a:path w="1111884" h="1278255">
                <a:moveTo>
                  <a:pt x="274767" y="301957"/>
                </a:moveTo>
                <a:lnTo>
                  <a:pt x="260381" y="314446"/>
                </a:lnTo>
                <a:lnTo>
                  <a:pt x="272870" y="328832"/>
                </a:lnTo>
                <a:lnTo>
                  <a:pt x="287256" y="316343"/>
                </a:lnTo>
                <a:lnTo>
                  <a:pt x="274767" y="301957"/>
                </a:lnTo>
                <a:close/>
              </a:path>
              <a:path w="1111884" h="1278255">
                <a:moveTo>
                  <a:pt x="249789" y="273188"/>
                </a:moveTo>
                <a:lnTo>
                  <a:pt x="235404" y="285676"/>
                </a:lnTo>
                <a:lnTo>
                  <a:pt x="247893" y="300061"/>
                </a:lnTo>
                <a:lnTo>
                  <a:pt x="262279" y="287572"/>
                </a:lnTo>
                <a:lnTo>
                  <a:pt x="249789" y="273188"/>
                </a:lnTo>
                <a:close/>
              </a:path>
              <a:path w="1111884" h="1278255">
                <a:moveTo>
                  <a:pt x="224811" y="244417"/>
                </a:moveTo>
                <a:lnTo>
                  <a:pt x="210426" y="256907"/>
                </a:lnTo>
                <a:lnTo>
                  <a:pt x="222915" y="271292"/>
                </a:lnTo>
                <a:lnTo>
                  <a:pt x="237300" y="258803"/>
                </a:lnTo>
                <a:lnTo>
                  <a:pt x="224811" y="244417"/>
                </a:lnTo>
                <a:close/>
              </a:path>
              <a:path w="1111884" h="1278255">
                <a:moveTo>
                  <a:pt x="199834" y="215647"/>
                </a:moveTo>
                <a:lnTo>
                  <a:pt x="185449" y="228136"/>
                </a:lnTo>
                <a:lnTo>
                  <a:pt x="197938" y="242521"/>
                </a:lnTo>
                <a:lnTo>
                  <a:pt x="212323" y="230032"/>
                </a:lnTo>
                <a:lnTo>
                  <a:pt x="199834" y="215647"/>
                </a:lnTo>
                <a:close/>
              </a:path>
              <a:path w="1111884" h="1278255">
                <a:moveTo>
                  <a:pt x="174856" y="186877"/>
                </a:moveTo>
                <a:lnTo>
                  <a:pt x="160472" y="199365"/>
                </a:lnTo>
                <a:lnTo>
                  <a:pt x="172960" y="213751"/>
                </a:lnTo>
                <a:lnTo>
                  <a:pt x="187345" y="201261"/>
                </a:lnTo>
                <a:lnTo>
                  <a:pt x="174856" y="186877"/>
                </a:lnTo>
                <a:close/>
              </a:path>
              <a:path w="1111884" h="1278255">
                <a:moveTo>
                  <a:pt x="149879" y="158107"/>
                </a:moveTo>
                <a:lnTo>
                  <a:pt x="135493" y="170595"/>
                </a:lnTo>
                <a:lnTo>
                  <a:pt x="147982" y="184980"/>
                </a:lnTo>
                <a:lnTo>
                  <a:pt x="162368" y="172492"/>
                </a:lnTo>
                <a:lnTo>
                  <a:pt x="149879" y="158107"/>
                </a:lnTo>
                <a:close/>
              </a:path>
              <a:path w="1111884" h="1278255">
                <a:moveTo>
                  <a:pt x="124900" y="129336"/>
                </a:moveTo>
                <a:lnTo>
                  <a:pt x="110516" y="141825"/>
                </a:lnTo>
                <a:lnTo>
                  <a:pt x="123004" y="156211"/>
                </a:lnTo>
                <a:lnTo>
                  <a:pt x="137389" y="143722"/>
                </a:lnTo>
                <a:lnTo>
                  <a:pt x="124900" y="129336"/>
                </a:lnTo>
                <a:close/>
              </a:path>
              <a:path w="1111884" h="1278255">
                <a:moveTo>
                  <a:pt x="99923" y="100566"/>
                </a:moveTo>
                <a:lnTo>
                  <a:pt x="85538" y="113055"/>
                </a:lnTo>
                <a:lnTo>
                  <a:pt x="98027" y="127440"/>
                </a:lnTo>
                <a:lnTo>
                  <a:pt x="112412" y="114951"/>
                </a:lnTo>
                <a:lnTo>
                  <a:pt x="99923" y="100566"/>
                </a:lnTo>
                <a:close/>
              </a:path>
              <a:path w="1111884" h="1278255">
                <a:moveTo>
                  <a:pt x="0" y="0"/>
                </a:moveTo>
                <a:lnTo>
                  <a:pt x="20401" y="107894"/>
                </a:lnTo>
                <a:lnTo>
                  <a:pt x="25383" y="111291"/>
                </a:lnTo>
                <a:lnTo>
                  <a:pt x="35721" y="109336"/>
                </a:lnTo>
                <a:lnTo>
                  <a:pt x="39118" y="104354"/>
                </a:lnTo>
                <a:lnTo>
                  <a:pt x="27163" y="41130"/>
                </a:lnTo>
                <a:lnTo>
                  <a:pt x="23093" y="41130"/>
                </a:lnTo>
                <a:lnTo>
                  <a:pt x="10605" y="26744"/>
                </a:lnTo>
                <a:lnTo>
                  <a:pt x="13103" y="24576"/>
                </a:lnTo>
                <a:lnTo>
                  <a:pt x="9325" y="23291"/>
                </a:lnTo>
                <a:lnTo>
                  <a:pt x="21751" y="12504"/>
                </a:lnTo>
                <a:lnTo>
                  <a:pt x="36774" y="12504"/>
                </a:lnTo>
                <a:lnTo>
                  <a:pt x="0" y="0"/>
                </a:lnTo>
                <a:close/>
              </a:path>
              <a:path w="1111884" h="1278255">
                <a:moveTo>
                  <a:pt x="74946" y="71796"/>
                </a:moveTo>
                <a:lnTo>
                  <a:pt x="60561" y="84286"/>
                </a:lnTo>
                <a:lnTo>
                  <a:pt x="73049" y="98670"/>
                </a:lnTo>
                <a:lnTo>
                  <a:pt x="87434" y="86180"/>
                </a:lnTo>
                <a:lnTo>
                  <a:pt x="74946" y="71796"/>
                </a:lnTo>
                <a:close/>
              </a:path>
              <a:path w="1111884" h="1278255">
                <a:moveTo>
                  <a:pt x="49968" y="43026"/>
                </a:moveTo>
                <a:lnTo>
                  <a:pt x="35582" y="55515"/>
                </a:lnTo>
                <a:lnTo>
                  <a:pt x="48072" y="69900"/>
                </a:lnTo>
                <a:lnTo>
                  <a:pt x="62457" y="57411"/>
                </a:lnTo>
                <a:lnTo>
                  <a:pt x="49968" y="43026"/>
                </a:lnTo>
                <a:close/>
              </a:path>
              <a:path w="1111884" h="1278255">
                <a:moveTo>
                  <a:pt x="41925" y="14255"/>
                </a:moveTo>
                <a:lnTo>
                  <a:pt x="24989" y="14255"/>
                </a:lnTo>
                <a:lnTo>
                  <a:pt x="37478" y="28641"/>
                </a:lnTo>
                <a:lnTo>
                  <a:pt x="33982" y="31676"/>
                </a:lnTo>
                <a:lnTo>
                  <a:pt x="97826" y="53385"/>
                </a:lnTo>
                <a:lnTo>
                  <a:pt x="103237" y="50721"/>
                </a:lnTo>
                <a:lnTo>
                  <a:pt x="106624" y="40759"/>
                </a:lnTo>
                <a:lnTo>
                  <a:pt x="103959" y="35349"/>
                </a:lnTo>
                <a:lnTo>
                  <a:pt x="41925" y="14255"/>
                </a:lnTo>
                <a:close/>
              </a:path>
              <a:path w="1111884" h="1278255">
                <a:moveTo>
                  <a:pt x="13103" y="24576"/>
                </a:moveTo>
                <a:lnTo>
                  <a:pt x="10605" y="26744"/>
                </a:lnTo>
                <a:lnTo>
                  <a:pt x="23093" y="41130"/>
                </a:lnTo>
                <a:lnTo>
                  <a:pt x="26589" y="38094"/>
                </a:lnTo>
                <a:lnTo>
                  <a:pt x="24784" y="28548"/>
                </a:lnTo>
                <a:lnTo>
                  <a:pt x="13103" y="24576"/>
                </a:lnTo>
                <a:close/>
              </a:path>
              <a:path w="1111884" h="1278255">
                <a:moveTo>
                  <a:pt x="26589" y="38094"/>
                </a:moveTo>
                <a:lnTo>
                  <a:pt x="23093" y="41130"/>
                </a:lnTo>
                <a:lnTo>
                  <a:pt x="27163" y="41130"/>
                </a:lnTo>
                <a:lnTo>
                  <a:pt x="26589" y="38094"/>
                </a:lnTo>
                <a:close/>
              </a:path>
              <a:path w="1111884" h="1278255">
                <a:moveTo>
                  <a:pt x="24784" y="28548"/>
                </a:moveTo>
                <a:lnTo>
                  <a:pt x="26589" y="38094"/>
                </a:lnTo>
                <a:lnTo>
                  <a:pt x="33982" y="31676"/>
                </a:lnTo>
                <a:lnTo>
                  <a:pt x="24784" y="28548"/>
                </a:lnTo>
                <a:close/>
              </a:path>
              <a:path w="1111884" h="1278255">
                <a:moveTo>
                  <a:pt x="24989" y="14255"/>
                </a:moveTo>
                <a:lnTo>
                  <a:pt x="22492" y="16424"/>
                </a:lnTo>
                <a:lnTo>
                  <a:pt x="24784" y="28548"/>
                </a:lnTo>
                <a:lnTo>
                  <a:pt x="33982" y="31676"/>
                </a:lnTo>
                <a:lnTo>
                  <a:pt x="37478" y="28641"/>
                </a:lnTo>
                <a:lnTo>
                  <a:pt x="24989" y="14255"/>
                </a:lnTo>
                <a:close/>
              </a:path>
              <a:path w="1111884" h="1278255">
                <a:moveTo>
                  <a:pt x="22492" y="16424"/>
                </a:moveTo>
                <a:lnTo>
                  <a:pt x="13103" y="24576"/>
                </a:lnTo>
                <a:lnTo>
                  <a:pt x="24784" y="28548"/>
                </a:lnTo>
                <a:lnTo>
                  <a:pt x="22492" y="16424"/>
                </a:lnTo>
                <a:close/>
              </a:path>
              <a:path w="1111884" h="1278255">
                <a:moveTo>
                  <a:pt x="21751" y="12504"/>
                </a:moveTo>
                <a:lnTo>
                  <a:pt x="9325" y="23291"/>
                </a:lnTo>
                <a:lnTo>
                  <a:pt x="13103" y="24576"/>
                </a:lnTo>
                <a:lnTo>
                  <a:pt x="22492" y="16424"/>
                </a:lnTo>
                <a:lnTo>
                  <a:pt x="21751" y="12504"/>
                </a:lnTo>
                <a:close/>
              </a:path>
              <a:path w="1111884" h="1278255">
                <a:moveTo>
                  <a:pt x="36774" y="12504"/>
                </a:moveTo>
                <a:lnTo>
                  <a:pt x="21751" y="12504"/>
                </a:lnTo>
                <a:lnTo>
                  <a:pt x="22492" y="16424"/>
                </a:lnTo>
                <a:lnTo>
                  <a:pt x="24989" y="14255"/>
                </a:lnTo>
                <a:lnTo>
                  <a:pt x="41925" y="14255"/>
                </a:lnTo>
                <a:lnTo>
                  <a:pt x="36774" y="1250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26755" y="1318746"/>
            <a:ext cx="2092960" cy="4006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265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German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9260000">
            <a:off x="5696276" y="2240270"/>
            <a:ext cx="110906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lots</a:t>
            </a:r>
            <a:r>
              <a:rPr sz="1600" spc="-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baseline="1736" dirty="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sz="2400" spc="-67" baseline="1736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spc="-15" baseline="1736" dirty="0">
                <a:solidFill>
                  <a:srgbClr val="7F7F7F"/>
                </a:solidFill>
                <a:latin typeface="Calibri"/>
                <a:cs typeface="Calibri"/>
              </a:rPr>
              <a:t>neural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9260000">
            <a:off x="5892050" y="2426158"/>
            <a:ext cx="102429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arch</a:t>
            </a:r>
            <a:r>
              <a:rPr sz="2400" spc="-15" baseline="1736" dirty="0">
                <a:solidFill>
                  <a:srgbClr val="7F7F7F"/>
                </a:solidFill>
                <a:latin typeface="Calibri"/>
                <a:cs typeface="Calibri"/>
              </a:rPr>
              <a:t>itecture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2940000">
            <a:off x="8277799" y="2173066"/>
            <a:ext cx="110844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solidFill>
                  <a:srgbClr val="7F7F7F"/>
                </a:solidFill>
                <a:latin typeface="Calibri"/>
                <a:cs typeface="Calibri"/>
              </a:rPr>
              <a:t>lots</a:t>
            </a:r>
            <a:r>
              <a:rPr sz="2400" spc="-60" baseline="1736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400" baseline="17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neural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2940000">
            <a:off x="8137142" y="2329242"/>
            <a:ext cx="10236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spc="-15" baseline="1736" dirty="0">
                <a:solidFill>
                  <a:srgbClr val="7F7F7F"/>
                </a:solidFill>
                <a:latin typeface="Calibri"/>
                <a:cs typeface="Calibri"/>
              </a:rPr>
              <a:t>arch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itecture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6512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RNN-</a:t>
            </a:r>
            <a:r>
              <a:rPr dirty="0"/>
              <a:t>LMs</a:t>
            </a:r>
            <a:r>
              <a:rPr spc="-15" dirty="0"/>
              <a:t> </a:t>
            </a:r>
            <a:r>
              <a:rPr dirty="0"/>
              <a:t>can</a:t>
            </a:r>
            <a:r>
              <a:rPr spc="-5" dirty="0"/>
              <a:t> </a:t>
            </a:r>
            <a:r>
              <a:rPr dirty="0"/>
              <a:t>be used</a:t>
            </a:r>
            <a:r>
              <a:rPr spc="-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dirty="0"/>
              <a:t>generate </a:t>
            </a:r>
            <a:r>
              <a:rPr spc="-20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89355"/>
            <a:ext cx="8211820" cy="8509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e.g.,</a:t>
            </a:r>
            <a:r>
              <a:rPr sz="2400" spc="-5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speech</a:t>
            </a:r>
            <a:r>
              <a:rPr sz="2400" b="1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recognition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,</a:t>
            </a:r>
            <a:r>
              <a:rPr sz="24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machine</a:t>
            </a:r>
            <a:r>
              <a:rPr sz="24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translation,</a:t>
            </a:r>
            <a:r>
              <a:rPr sz="24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7EB"/>
                </a:solidFill>
                <a:latin typeface="Calibri"/>
                <a:cs typeface="Calibri"/>
              </a:rPr>
              <a:t>summarization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RNN-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LM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58" y="2791714"/>
            <a:ext cx="2983670" cy="15425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7792" y="4692396"/>
            <a:ext cx="156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2215" algn="l"/>
              </a:tabLst>
            </a:pPr>
            <a:r>
              <a:rPr sz="2000" i="1" spc="-10" dirty="0">
                <a:latin typeface="Calibri"/>
                <a:cs typeface="Calibri"/>
              </a:rPr>
              <a:t>what’s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51101" y="2538689"/>
            <a:ext cx="2500630" cy="2144395"/>
            <a:chOff x="6951101" y="2538689"/>
            <a:chExt cx="2500630" cy="2144395"/>
          </a:xfrm>
        </p:grpSpPr>
        <p:sp>
          <p:nvSpPr>
            <p:cNvPr id="7" name="object 7"/>
            <p:cNvSpPr/>
            <p:nvPr/>
          </p:nvSpPr>
          <p:spPr>
            <a:xfrm>
              <a:off x="8376817" y="355537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4" y="100032"/>
                  </a:lnTo>
                  <a:lnTo>
                    <a:pt x="598625" y="109120"/>
                  </a:lnTo>
                  <a:lnTo>
                    <a:pt x="604459" y="110656"/>
                  </a:lnTo>
                  <a:lnTo>
                    <a:pt x="682978" y="64852"/>
                  </a:lnTo>
                  <a:lnTo>
                    <a:pt x="680402" y="64852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7" y="45802"/>
                  </a:moveTo>
                  <a:lnTo>
                    <a:pt x="680402" y="45802"/>
                  </a:lnTo>
                  <a:lnTo>
                    <a:pt x="680402" y="64852"/>
                  </a:lnTo>
                  <a:lnTo>
                    <a:pt x="682978" y="64852"/>
                  </a:lnTo>
                  <a:lnTo>
                    <a:pt x="699306" y="55327"/>
                  </a:lnTo>
                  <a:lnTo>
                    <a:pt x="682977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2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4"/>
                  </a:lnTo>
                  <a:lnTo>
                    <a:pt x="593324" y="10622"/>
                  </a:lnTo>
                  <a:lnTo>
                    <a:pt x="594860" y="16455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2" y="47100"/>
                  </a:lnTo>
                  <a:lnTo>
                    <a:pt x="680402" y="45802"/>
                  </a:lnTo>
                  <a:lnTo>
                    <a:pt x="682977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1771" y="3167743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400162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632582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865001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76080" y="307422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05786" y="4147139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17886" y="3075236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18622" y="3556387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45172" y="45802"/>
                  </a:lnTo>
                  <a:lnTo>
                    <a:pt x="680403" y="45802"/>
                  </a:lnTo>
                  <a:lnTo>
                    <a:pt x="680403" y="64852"/>
                  </a:lnTo>
                  <a:lnTo>
                    <a:pt x="645172" y="64852"/>
                  </a:lnTo>
                  <a:lnTo>
                    <a:pt x="594860" y="94200"/>
                  </a:lnTo>
                  <a:lnTo>
                    <a:pt x="593324" y="100032"/>
                  </a:lnTo>
                  <a:lnTo>
                    <a:pt x="598627" y="109120"/>
                  </a:lnTo>
                  <a:lnTo>
                    <a:pt x="604459" y="110655"/>
                  </a:lnTo>
                  <a:lnTo>
                    <a:pt x="682978" y="64852"/>
                  </a:lnTo>
                  <a:lnTo>
                    <a:pt x="680403" y="64852"/>
                  </a:lnTo>
                  <a:lnTo>
                    <a:pt x="682981" y="64851"/>
                  </a:lnTo>
                  <a:lnTo>
                    <a:pt x="699307" y="55327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7"/>
                  </a:moveTo>
                  <a:lnTo>
                    <a:pt x="645172" y="64852"/>
                  </a:lnTo>
                  <a:lnTo>
                    <a:pt x="680403" y="64852"/>
                  </a:lnTo>
                  <a:lnTo>
                    <a:pt x="680403" y="63554"/>
                  </a:lnTo>
                  <a:lnTo>
                    <a:pt x="675604" y="63554"/>
                  </a:lnTo>
                  <a:lnTo>
                    <a:pt x="661500" y="55327"/>
                  </a:lnTo>
                  <a:close/>
                </a:path>
                <a:path w="699770" h="111125">
                  <a:moveTo>
                    <a:pt x="0" y="45801"/>
                  </a:moveTo>
                  <a:lnTo>
                    <a:pt x="0" y="64851"/>
                  </a:lnTo>
                  <a:lnTo>
                    <a:pt x="645174" y="64851"/>
                  </a:lnTo>
                  <a:lnTo>
                    <a:pt x="661500" y="55327"/>
                  </a:lnTo>
                  <a:lnTo>
                    <a:pt x="645172" y="45802"/>
                  </a:lnTo>
                  <a:lnTo>
                    <a:pt x="0" y="45801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500" y="55327"/>
                  </a:lnTo>
                  <a:lnTo>
                    <a:pt x="675604" y="63554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4"/>
                  </a:lnTo>
                  <a:lnTo>
                    <a:pt x="680403" y="63554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2" y="45802"/>
                  </a:move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45172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3576" y="3176988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3576" y="3409407"/>
              <a:ext cx="165353" cy="173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3576" y="3641827"/>
              <a:ext cx="165353" cy="1739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3576" y="3874242"/>
              <a:ext cx="165353" cy="1739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88175" y="2538691"/>
              <a:ext cx="2228850" cy="2144395"/>
            </a:xfrm>
            <a:custGeom>
              <a:avLst/>
              <a:gdLst/>
              <a:ahLst/>
              <a:cxnLst/>
              <a:rect l="l" t="t" r="r" b="b"/>
              <a:pathLst>
                <a:path w="2228850" h="2144395">
                  <a:moveTo>
                    <a:pt x="110655" y="94856"/>
                  </a:moveTo>
                  <a:lnTo>
                    <a:pt x="66357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36" y="100685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796" y="54140"/>
                  </a:lnTo>
                  <a:lnTo>
                    <a:pt x="45796" y="535546"/>
                  </a:lnTo>
                  <a:lnTo>
                    <a:pt x="64846" y="535546"/>
                  </a:lnTo>
                  <a:lnTo>
                    <a:pt x="64846" y="54140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2228850" h="2144395">
                  <a:moveTo>
                    <a:pt x="1173822" y="94856"/>
                  </a:moveTo>
                  <a:lnTo>
                    <a:pt x="1129512" y="18910"/>
                  </a:lnTo>
                  <a:lnTo>
                    <a:pt x="1118489" y="0"/>
                  </a:lnTo>
                  <a:lnTo>
                    <a:pt x="1063167" y="94856"/>
                  </a:lnTo>
                  <a:lnTo>
                    <a:pt x="1064691" y="100685"/>
                  </a:lnTo>
                  <a:lnTo>
                    <a:pt x="1073785" y="105981"/>
                  </a:lnTo>
                  <a:lnTo>
                    <a:pt x="1079614" y="104444"/>
                  </a:lnTo>
                  <a:lnTo>
                    <a:pt x="1108964" y="54140"/>
                  </a:lnTo>
                  <a:lnTo>
                    <a:pt x="1108964" y="535546"/>
                  </a:lnTo>
                  <a:lnTo>
                    <a:pt x="1128014" y="535546"/>
                  </a:lnTo>
                  <a:lnTo>
                    <a:pt x="1128014" y="54140"/>
                  </a:lnTo>
                  <a:lnTo>
                    <a:pt x="1157363" y="104444"/>
                  </a:lnTo>
                  <a:lnTo>
                    <a:pt x="1163193" y="105981"/>
                  </a:lnTo>
                  <a:lnTo>
                    <a:pt x="1172286" y="100685"/>
                  </a:lnTo>
                  <a:lnTo>
                    <a:pt x="1173822" y="94856"/>
                  </a:lnTo>
                  <a:close/>
                </a:path>
                <a:path w="2228850" h="2144395">
                  <a:moveTo>
                    <a:pt x="1192110" y="1703298"/>
                  </a:moveTo>
                  <a:lnTo>
                    <a:pt x="1147800" y="1627352"/>
                  </a:lnTo>
                  <a:lnTo>
                    <a:pt x="1136777" y="1608455"/>
                  </a:lnTo>
                  <a:lnTo>
                    <a:pt x="1081455" y="1703298"/>
                  </a:lnTo>
                  <a:lnTo>
                    <a:pt x="1082979" y="1709127"/>
                  </a:lnTo>
                  <a:lnTo>
                    <a:pt x="1092073" y="1714436"/>
                  </a:lnTo>
                  <a:lnTo>
                    <a:pt x="1097902" y="1712899"/>
                  </a:lnTo>
                  <a:lnTo>
                    <a:pt x="1127252" y="1662595"/>
                  </a:lnTo>
                  <a:lnTo>
                    <a:pt x="1127252" y="2143988"/>
                  </a:lnTo>
                  <a:lnTo>
                    <a:pt x="1146302" y="2143988"/>
                  </a:lnTo>
                  <a:lnTo>
                    <a:pt x="1146302" y="1662595"/>
                  </a:lnTo>
                  <a:lnTo>
                    <a:pt x="1175651" y="1712899"/>
                  </a:lnTo>
                  <a:lnTo>
                    <a:pt x="1181481" y="1714436"/>
                  </a:lnTo>
                  <a:lnTo>
                    <a:pt x="1190574" y="1709127"/>
                  </a:lnTo>
                  <a:lnTo>
                    <a:pt x="1192110" y="1703298"/>
                  </a:lnTo>
                  <a:close/>
                </a:path>
                <a:path w="2228850" h="2144395">
                  <a:moveTo>
                    <a:pt x="2228265" y="94856"/>
                  </a:moveTo>
                  <a:lnTo>
                    <a:pt x="2183955" y="18910"/>
                  </a:lnTo>
                  <a:lnTo>
                    <a:pt x="2172932" y="0"/>
                  </a:lnTo>
                  <a:lnTo>
                    <a:pt x="2117610" y="94856"/>
                  </a:lnTo>
                  <a:lnTo>
                    <a:pt x="2119134" y="100685"/>
                  </a:lnTo>
                  <a:lnTo>
                    <a:pt x="2128228" y="105981"/>
                  </a:lnTo>
                  <a:lnTo>
                    <a:pt x="2134057" y="104457"/>
                  </a:lnTo>
                  <a:lnTo>
                    <a:pt x="2163407" y="54140"/>
                  </a:lnTo>
                  <a:lnTo>
                    <a:pt x="2163407" y="535546"/>
                  </a:lnTo>
                  <a:lnTo>
                    <a:pt x="2182457" y="535546"/>
                  </a:lnTo>
                  <a:lnTo>
                    <a:pt x="2182457" y="54140"/>
                  </a:lnTo>
                  <a:lnTo>
                    <a:pt x="2211806" y="104457"/>
                  </a:lnTo>
                  <a:lnTo>
                    <a:pt x="2217636" y="105981"/>
                  </a:lnTo>
                  <a:lnTo>
                    <a:pt x="2226729" y="100685"/>
                  </a:lnTo>
                  <a:lnTo>
                    <a:pt x="2228265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6316" y="3167744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400163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632583"/>
              <a:ext cx="165353" cy="1739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865002"/>
              <a:ext cx="165353" cy="1739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0626" y="307422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8178" y="4147140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051275" y="2202179"/>
            <a:ext cx="1743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4394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weather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34165" y="2203196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what’s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7612" y="5604692"/>
            <a:ext cx="6915784" cy="73914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example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conditional</a:t>
            </a:r>
            <a:r>
              <a:rPr sz="2400" i="1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i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We’ll</a:t>
            </a:r>
            <a:r>
              <a:rPr sz="18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see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Machine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Translation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in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much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detail</a:t>
            </a:r>
            <a:r>
              <a:rPr sz="18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starting</a:t>
            </a:r>
            <a:r>
              <a:rPr sz="18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next</a:t>
            </a:r>
            <a:r>
              <a:rPr sz="18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lecture.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4150" y="2288540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(audio)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9264" y="4693411"/>
            <a:ext cx="810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0" dirty="0">
                <a:latin typeface="Calibri"/>
                <a:cs typeface="Calibri"/>
              </a:rPr>
              <a:t>&lt;START&gt;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2148" y="3570453"/>
            <a:ext cx="1173480" cy="111125"/>
          </a:xfrm>
          <a:custGeom>
            <a:avLst/>
            <a:gdLst/>
            <a:ahLst/>
            <a:cxnLst/>
            <a:rect l="l" t="t" r="r" b="b"/>
            <a:pathLst>
              <a:path w="1173479" h="111125">
                <a:moveTo>
                  <a:pt x="19050" y="45802"/>
                </a:moveTo>
                <a:lnTo>
                  <a:pt x="0" y="45802"/>
                </a:lnTo>
                <a:lnTo>
                  <a:pt x="0" y="64852"/>
                </a:lnTo>
                <a:lnTo>
                  <a:pt x="19050" y="64852"/>
                </a:lnTo>
                <a:lnTo>
                  <a:pt x="19050" y="45802"/>
                </a:lnTo>
                <a:close/>
              </a:path>
              <a:path w="1173479" h="111125">
                <a:moveTo>
                  <a:pt x="57150" y="45802"/>
                </a:moveTo>
                <a:lnTo>
                  <a:pt x="38100" y="45802"/>
                </a:lnTo>
                <a:lnTo>
                  <a:pt x="38100" y="64852"/>
                </a:lnTo>
                <a:lnTo>
                  <a:pt x="57150" y="64852"/>
                </a:lnTo>
                <a:lnTo>
                  <a:pt x="57150" y="45802"/>
                </a:lnTo>
                <a:close/>
              </a:path>
              <a:path w="1173479" h="111125">
                <a:moveTo>
                  <a:pt x="95250" y="45802"/>
                </a:moveTo>
                <a:lnTo>
                  <a:pt x="76200" y="45802"/>
                </a:lnTo>
                <a:lnTo>
                  <a:pt x="76200" y="64852"/>
                </a:lnTo>
                <a:lnTo>
                  <a:pt x="95250" y="64852"/>
                </a:lnTo>
                <a:lnTo>
                  <a:pt x="95250" y="45802"/>
                </a:lnTo>
                <a:close/>
              </a:path>
              <a:path w="1173479" h="111125">
                <a:moveTo>
                  <a:pt x="133350" y="45802"/>
                </a:moveTo>
                <a:lnTo>
                  <a:pt x="114300" y="45802"/>
                </a:lnTo>
                <a:lnTo>
                  <a:pt x="114300" y="64852"/>
                </a:lnTo>
                <a:lnTo>
                  <a:pt x="133350" y="64852"/>
                </a:lnTo>
                <a:lnTo>
                  <a:pt x="133350" y="45802"/>
                </a:lnTo>
                <a:close/>
              </a:path>
              <a:path w="1173479" h="111125">
                <a:moveTo>
                  <a:pt x="171450" y="45802"/>
                </a:moveTo>
                <a:lnTo>
                  <a:pt x="152400" y="45802"/>
                </a:lnTo>
                <a:lnTo>
                  <a:pt x="152400" y="64852"/>
                </a:lnTo>
                <a:lnTo>
                  <a:pt x="171450" y="64852"/>
                </a:lnTo>
                <a:lnTo>
                  <a:pt x="171450" y="45802"/>
                </a:lnTo>
                <a:close/>
              </a:path>
              <a:path w="1173479" h="111125">
                <a:moveTo>
                  <a:pt x="209550" y="45802"/>
                </a:moveTo>
                <a:lnTo>
                  <a:pt x="190500" y="45802"/>
                </a:lnTo>
                <a:lnTo>
                  <a:pt x="190500" y="64852"/>
                </a:lnTo>
                <a:lnTo>
                  <a:pt x="209550" y="64852"/>
                </a:lnTo>
                <a:lnTo>
                  <a:pt x="209550" y="45802"/>
                </a:lnTo>
                <a:close/>
              </a:path>
              <a:path w="1173479" h="111125">
                <a:moveTo>
                  <a:pt x="247650" y="45802"/>
                </a:moveTo>
                <a:lnTo>
                  <a:pt x="228600" y="45802"/>
                </a:lnTo>
                <a:lnTo>
                  <a:pt x="228600" y="64852"/>
                </a:lnTo>
                <a:lnTo>
                  <a:pt x="247650" y="64852"/>
                </a:lnTo>
                <a:lnTo>
                  <a:pt x="247650" y="45802"/>
                </a:lnTo>
                <a:close/>
              </a:path>
              <a:path w="1173479" h="111125">
                <a:moveTo>
                  <a:pt x="285750" y="45802"/>
                </a:moveTo>
                <a:lnTo>
                  <a:pt x="266700" y="45802"/>
                </a:lnTo>
                <a:lnTo>
                  <a:pt x="266700" y="64852"/>
                </a:lnTo>
                <a:lnTo>
                  <a:pt x="285750" y="64852"/>
                </a:lnTo>
                <a:lnTo>
                  <a:pt x="285750" y="45802"/>
                </a:lnTo>
                <a:close/>
              </a:path>
              <a:path w="1173479" h="111125">
                <a:moveTo>
                  <a:pt x="323850" y="45802"/>
                </a:moveTo>
                <a:lnTo>
                  <a:pt x="304800" y="45802"/>
                </a:lnTo>
                <a:lnTo>
                  <a:pt x="304800" y="64852"/>
                </a:lnTo>
                <a:lnTo>
                  <a:pt x="323850" y="64852"/>
                </a:lnTo>
                <a:lnTo>
                  <a:pt x="323850" y="45802"/>
                </a:lnTo>
                <a:close/>
              </a:path>
              <a:path w="1173479" h="111125">
                <a:moveTo>
                  <a:pt x="361950" y="45802"/>
                </a:moveTo>
                <a:lnTo>
                  <a:pt x="342900" y="45802"/>
                </a:lnTo>
                <a:lnTo>
                  <a:pt x="342900" y="64852"/>
                </a:lnTo>
                <a:lnTo>
                  <a:pt x="361950" y="64852"/>
                </a:lnTo>
                <a:lnTo>
                  <a:pt x="361950" y="45802"/>
                </a:lnTo>
                <a:close/>
              </a:path>
              <a:path w="1173479" h="111125">
                <a:moveTo>
                  <a:pt x="400050" y="45802"/>
                </a:moveTo>
                <a:lnTo>
                  <a:pt x="381000" y="45802"/>
                </a:lnTo>
                <a:lnTo>
                  <a:pt x="381000" y="64852"/>
                </a:lnTo>
                <a:lnTo>
                  <a:pt x="400050" y="64852"/>
                </a:lnTo>
                <a:lnTo>
                  <a:pt x="400050" y="45802"/>
                </a:lnTo>
                <a:close/>
              </a:path>
              <a:path w="1173479" h="111125">
                <a:moveTo>
                  <a:pt x="438150" y="45802"/>
                </a:moveTo>
                <a:lnTo>
                  <a:pt x="419100" y="45802"/>
                </a:lnTo>
                <a:lnTo>
                  <a:pt x="419100" y="64852"/>
                </a:lnTo>
                <a:lnTo>
                  <a:pt x="438150" y="64852"/>
                </a:lnTo>
                <a:lnTo>
                  <a:pt x="438150" y="45802"/>
                </a:lnTo>
                <a:close/>
              </a:path>
              <a:path w="1173479" h="111125">
                <a:moveTo>
                  <a:pt x="476250" y="45802"/>
                </a:moveTo>
                <a:lnTo>
                  <a:pt x="457200" y="45802"/>
                </a:lnTo>
                <a:lnTo>
                  <a:pt x="457200" y="64852"/>
                </a:lnTo>
                <a:lnTo>
                  <a:pt x="476250" y="64852"/>
                </a:lnTo>
                <a:lnTo>
                  <a:pt x="476250" y="45802"/>
                </a:lnTo>
                <a:close/>
              </a:path>
              <a:path w="1173479" h="111125">
                <a:moveTo>
                  <a:pt x="514350" y="45802"/>
                </a:moveTo>
                <a:lnTo>
                  <a:pt x="495300" y="45802"/>
                </a:lnTo>
                <a:lnTo>
                  <a:pt x="495300" y="64852"/>
                </a:lnTo>
                <a:lnTo>
                  <a:pt x="514350" y="64852"/>
                </a:lnTo>
                <a:lnTo>
                  <a:pt x="514350" y="45802"/>
                </a:lnTo>
                <a:close/>
              </a:path>
              <a:path w="1173479" h="111125">
                <a:moveTo>
                  <a:pt x="552450" y="45802"/>
                </a:moveTo>
                <a:lnTo>
                  <a:pt x="533400" y="45802"/>
                </a:lnTo>
                <a:lnTo>
                  <a:pt x="533400" y="64852"/>
                </a:lnTo>
                <a:lnTo>
                  <a:pt x="552450" y="64852"/>
                </a:lnTo>
                <a:lnTo>
                  <a:pt x="552450" y="45802"/>
                </a:lnTo>
                <a:close/>
              </a:path>
              <a:path w="1173479" h="111125">
                <a:moveTo>
                  <a:pt x="590550" y="45802"/>
                </a:moveTo>
                <a:lnTo>
                  <a:pt x="571500" y="45802"/>
                </a:lnTo>
                <a:lnTo>
                  <a:pt x="571500" y="64852"/>
                </a:lnTo>
                <a:lnTo>
                  <a:pt x="590550" y="64852"/>
                </a:lnTo>
                <a:lnTo>
                  <a:pt x="590550" y="45802"/>
                </a:lnTo>
                <a:close/>
              </a:path>
              <a:path w="1173479" h="111125">
                <a:moveTo>
                  <a:pt x="628650" y="45802"/>
                </a:moveTo>
                <a:lnTo>
                  <a:pt x="609600" y="45802"/>
                </a:lnTo>
                <a:lnTo>
                  <a:pt x="609600" y="64852"/>
                </a:lnTo>
                <a:lnTo>
                  <a:pt x="628650" y="64852"/>
                </a:lnTo>
                <a:lnTo>
                  <a:pt x="628650" y="45802"/>
                </a:lnTo>
                <a:close/>
              </a:path>
              <a:path w="1173479" h="111125">
                <a:moveTo>
                  <a:pt x="666750" y="45802"/>
                </a:moveTo>
                <a:lnTo>
                  <a:pt x="647700" y="45802"/>
                </a:lnTo>
                <a:lnTo>
                  <a:pt x="647700" y="64852"/>
                </a:lnTo>
                <a:lnTo>
                  <a:pt x="666750" y="64852"/>
                </a:lnTo>
                <a:lnTo>
                  <a:pt x="666750" y="45802"/>
                </a:lnTo>
                <a:close/>
              </a:path>
              <a:path w="1173479" h="111125">
                <a:moveTo>
                  <a:pt x="704850" y="45802"/>
                </a:moveTo>
                <a:lnTo>
                  <a:pt x="685800" y="45802"/>
                </a:lnTo>
                <a:lnTo>
                  <a:pt x="685800" y="64852"/>
                </a:lnTo>
                <a:lnTo>
                  <a:pt x="704850" y="64852"/>
                </a:lnTo>
                <a:lnTo>
                  <a:pt x="704850" y="45802"/>
                </a:lnTo>
                <a:close/>
              </a:path>
              <a:path w="1173479" h="111125">
                <a:moveTo>
                  <a:pt x="742950" y="45802"/>
                </a:moveTo>
                <a:lnTo>
                  <a:pt x="723900" y="45802"/>
                </a:lnTo>
                <a:lnTo>
                  <a:pt x="723900" y="64852"/>
                </a:lnTo>
                <a:lnTo>
                  <a:pt x="742950" y="64852"/>
                </a:lnTo>
                <a:lnTo>
                  <a:pt x="742950" y="45802"/>
                </a:lnTo>
                <a:close/>
              </a:path>
              <a:path w="1173479" h="111125">
                <a:moveTo>
                  <a:pt x="781050" y="45802"/>
                </a:moveTo>
                <a:lnTo>
                  <a:pt x="762000" y="45802"/>
                </a:lnTo>
                <a:lnTo>
                  <a:pt x="762000" y="64852"/>
                </a:lnTo>
                <a:lnTo>
                  <a:pt x="781050" y="64852"/>
                </a:lnTo>
                <a:lnTo>
                  <a:pt x="781050" y="45802"/>
                </a:lnTo>
                <a:close/>
              </a:path>
              <a:path w="1173479" h="111125">
                <a:moveTo>
                  <a:pt x="819150" y="45802"/>
                </a:moveTo>
                <a:lnTo>
                  <a:pt x="800100" y="45802"/>
                </a:lnTo>
                <a:lnTo>
                  <a:pt x="800100" y="64852"/>
                </a:lnTo>
                <a:lnTo>
                  <a:pt x="819150" y="64852"/>
                </a:lnTo>
                <a:lnTo>
                  <a:pt x="819150" y="45802"/>
                </a:lnTo>
                <a:close/>
              </a:path>
              <a:path w="1173479" h="111125">
                <a:moveTo>
                  <a:pt x="857250" y="45802"/>
                </a:moveTo>
                <a:lnTo>
                  <a:pt x="838200" y="45802"/>
                </a:lnTo>
                <a:lnTo>
                  <a:pt x="838200" y="64852"/>
                </a:lnTo>
                <a:lnTo>
                  <a:pt x="857250" y="64852"/>
                </a:lnTo>
                <a:lnTo>
                  <a:pt x="857250" y="45802"/>
                </a:lnTo>
                <a:close/>
              </a:path>
              <a:path w="1173479" h="111125">
                <a:moveTo>
                  <a:pt x="895350" y="45802"/>
                </a:moveTo>
                <a:lnTo>
                  <a:pt x="876300" y="45802"/>
                </a:lnTo>
                <a:lnTo>
                  <a:pt x="876300" y="64852"/>
                </a:lnTo>
                <a:lnTo>
                  <a:pt x="895350" y="64852"/>
                </a:lnTo>
                <a:lnTo>
                  <a:pt x="895350" y="45802"/>
                </a:lnTo>
                <a:close/>
              </a:path>
              <a:path w="1173479" h="111125">
                <a:moveTo>
                  <a:pt x="933450" y="45802"/>
                </a:moveTo>
                <a:lnTo>
                  <a:pt x="914400" y="45802"/>
                </a:lnTo>
                <a:lnTo>
                  <a:pt x="914400" y="64852"/>
                </a:lnTo>
                <a:lnTo>
                  <a:pt x="933450" y="64852"/>
                </a:lnTo>
                <a:lnTo>
                  <a:pt x="933450" y="45802"/>
                </a:lnTo>
                <a:close/>
              </a:path>
              <a:path w="1173479" h="111125">
                <a:moveTo>
                  <a:pt x="971550" y="45802"/>
                </a:moveTo>
                <a:lnTo>
                  <a:pt x="952500" y="45802"/>
                </a:lnTo>
                <a:lnTo>
                  <a:pt x="952500" y="64852"/>
                </a:lnTo>
                <a:lnTo>
                  <a:pt x="971550" y="64852"/>
                </a:lnTo>
                <a:lnTo>
                  <a:pt x="971550" y="45802"/>
                </a:lnTo>
                <a:close/>
              </a:path>
              <a:path w="1173479" h="111125">
                <a:moveTo>
                  <a:pt x="1009650" y="45802"/>
                </a:moveTo>
                <a:lnTo>
                  <a:pt x="990600" y="45802"/>
                </a:lnTo>
                <a:lnTo>
                  <a:pt x="990600" y="64852"/>
                </a:lnTo>
                <a:lnTo>
                  <a:pt x="1009650" y="64852"/>
                </a:lnTo>
                <a:lnTo>
                  <a:pt x="1009650" y="45802"/>
                </a:lnTo>
                <a:close/>
              </a:path>
              <a:path w="1173479" h="111125">
                <a:moveTo>
                  <a:pt x="1047750" y="45802"/>
                </a:moveTo>
                <a:lnTo>
                  <a:pt x="1028700" y="45802"/>
                </a:lnTo>
                <a:lnTo>
                  <a:pt x="1028700" y="64852"/>
                </a:lnTo>
                <a:lnTo>
                  <a:pt x="1047750" y="64852"/>
                </a:lnTo>
                <a:lnTo>
                  <a:pt x="1047750" y="45802"/>
                </a:lnTo>
                <a:close/>
              </a:path>
              <a:path w="1173479" h="111125">
                <a:moveTo>
                  <a:pt x="1123950" y="62005"/>
                </a:moveTo>
                <a:lnTo>
                  <a:pt x="1068757" y="94200"/>
                </a:lnTo>
                <a:lnTo>
                  <a:pt x="1067221" y="100032"/>
                </a:lnTo>
                <a:lnTo>
                  <a:pt x="1072522" y="109120"/>
                </a:lnTo>
                <a:lnTo>
                  <a:pt x="1078355" y="110656"/>
                </a:lnTo>
                <a:lnTo>
                  <a:pt x="1156874" y="64852"/>
                </a:lnTo>
                <a:lnTo>
                  <a:pt x="1123950" y="64852"/>
                </a:lnTo>
                <a:lnTo>
                  <a:pt x="1123950" y="62005"/>
                </a:lnTo>
                <a:close/>
              </a:path>
              <a:path w="1173479" h="111125">
                <a:moveTo>
                  <a:pt x="1085850" y="45802"/>
                </a:moveTo>
                <a:lnTo>
                  <a:pt x="1066800" y="45802"/>
                </a:lnTo>
                <a:lnTo>
                  <a:pt x="1066800" y="64852"/>
                </a:lnTo>
                <a:lnTo>
                  <a:pt x="1085850" y="64852"/>
                </a:lnTo>
                <a:lnTo>
                  <a:pt x="1085850" y="45802"/>
                </a:lnTo>
                <a:close/>
              </a:path>
              <a:path w="1173479" h="111125">
                <a:moveTo>
                  <a:pt x="1119067" y="45802"/>
                </a:moveTo>
                <a:lnTo>
                  <a:pt x="1104900" y="45802"/>
                </a:lnTo>
                <a:lnTo>
                  <a:pt x="1104900" y="64852"/>
                </a:lnTo>
                <a:lnTo>
                  <a:pt x="1119068" y="64852"/>
                </a:lnTo>
                <a:lnTo>
                  <a:pt x="1123950" y="62005"/>
                </a:lnTo>
                <a:lnTo>
                  <a:pt x="1123950" y="48650"/>
                </a:lnTo>
                <a:lnTo>
                  <a:pt x="1119067" y="45802"/>
                </a:lnTo>
                <a:close/>
              </a:path>
              <a:path w="1173479" h="111125">
                <a:moveTo>
                  <a:pt x="1135396" y="55328"/>
                </a:moveTo>
                <a:lnTo>
                  <a:pt x="1123950" y="62005"/>
                </a:lnTo>
                <a:lnTo>
                  <a:pt x="1123950" y="64852"/>
                </a:lnTo>
                <a:lnTo>
                  <a:pt x="1143000" y="64852"/>
                </a:lnTo>
                <a:lnTo>
                  <a:pt x="1143000" y="59763"/>
                </a:lnTo>
                <a:lnTo>
                  <a:pt x="1135396" y="55328"/>
                </a:lnTo>
                <a:close/>
              </a:path>
              <a:path w="1173479" h="111125">
                <a:moveTo>
                  <a:pt x="1143000" y="59763"/>
                </a:moveTo>
                <a:lnTo>
                  <a:pt x="1143000" y="64852"/>
                </a:lnTo>
                <a:lnTo>
                  <a:pt x="1154299" y="64852"/>
                </a:lnTo>
                <a:lnTo>
                  <a:pt x="1154299" y="63555"/>
                </a:lnTo>
                <a:lnTo>
                  <a:pt x="1149501" y="63555"/>
                </a:lnTo>
                <a:lnTo>
                  <a:pt x="1143000" y="59763"/>
                </a:lnTo>
                <a:close/>
              </a:path>
              <a:path w="1173479" h="111125">
                <a:moveTo>
                  <a:pt x="1156874" y="45802"/>
                </a:moveTo>
                <a:lnTo>
                  <a:pt x="1154299" y="45802"/>
                </a:lnTo>
                <a:lnTo>
                  <a:pt x="1154299" y="64852"/>
                </a:lnTo>
                <a:lnTo>
                  <a:pt x="1156874" y="64852"/>
                </a:lnTo>
                <a:lnTo>
                  <a:pt x="1173203" y="55327"/>
                </a:lnTo>
                <a:lnTo>
                  <a:pt x="1156874" y="45802"/>
                </a:lnTo>
                <a:close/>
              </a:path>
              <a:path w="1173479" h="111125">
                <a:moveTo>
                  <a:pt x="1149501" y="47100"/>
                </a:moveTo>
                <a:lnTo>
                  <a:pt x="1143000" y="50892"/>
                </a:lnTo>
                <a:lnTo>
                  <a:pt x="1143000" y="59763"/>
                </a:lnTo>
                <a:lnTo>
                  <a:pt x="1149501" y="63555"/>
                </a:lnTo>
                <a:lnTo>
                  <a:pt x="1149501" y="47100"/>
                </a:lnTo>
                <a:close/>
              </a:path>
              <a:path w="1173479" h="111125">
                <a:moveTo>
                  <a:pt x="1154299" y="47100"/>
                </a:moveTo>
                <a:lnTo>
                  <a:pt x="1149501" y="47100"/>
                </a:lnTo>
                <a:lnTo>
                  <a:pt x="1149501" y="63555"/>
                </a:lnTo>
                <a:lnTo>
                  <a:pt x="1154299" y="63555"/>
                </a:lnTo>
                <a:lnTo>
                  <a:pt x="1154299" y="47100"/>
                </a:lnTo>
                <a:close/>
              </a:path>
              <a:path w="1173479" h="111125">
                <a:moveTo>
                  <a:pt x="1143000" y="50892"/>
                </a:moveTo>
                <a:lnTo>
                  <a:pt x="1135396" y="55328"/>
                </a:lnTo>
                <a:lnTo>
                  <a:pt x="1143000" y="59763"/>
                </a:lnTo>
                <a:lnTo>
                  <a:pt x="1143000" y="50892"/>
                </a:lnTo>
                <a:close/>
              </a:path>
              <a:path w="1173479" h="111125">
                <a:moveTo>
                  <a:pt x="1143000" y="45802"/>
                </a:moveTo>
                <a:lnTo>
                  <a:pt x="1123950" y="45802"/>
                </a:lnTo>
                <a:lnTo>
                  <a:pt x="1123950" y="48650"/>
                </a:lnTo>
                <a:lnTo>
                  <a:pt x="1135397" y="55327"/>
                </a:lnTo>
                <a:lnTo>
                  <a:pt x="1143000" y="50892"/>
                </a:lnTo>
                <a:lnTo>
                  <a:pt x="1143000" y="45802"/>
                </a:lnTo>
                <a:close/>
              </a:path>
              <a:path w="1173479" h="111125">
                <a:moveTo>
                  <a:pt x="1154299" y="45802"/>
                </a:moveTo>
                <a:lnTo>
                  <a:pt x="1143000" y="45802"/>
                </a:lnTo>
                <a:lnTo>
                  <a:pt x="1143000" y="50892"/>
                </a:lnTo>
                <a:lnTo>
                  <a:pt x="1149501" y="47100"/>
                </a:lnTo>
                <a:lnTo>
                  <a:pt x="1154299" y="47100"/>
                </a:lnTo>
                <a:lnTo>
                  <a:pt x="1154299" y="45802"/>
                </a:lnTo>
                <a:close/>
              </a:path>
              <a:path w="1173479" h="111125">
                <a:moveTo>
                  <a:pt x="1078355" y="0"/>
                </a:moveTo>
                <a:lnTo>
                  <a:pt x="1072522" y="1534"/>
                </a:lnTo>
                <a:lnTo>
                  <a:pt x="1067221" y="10622"/>
                </a:lnTo>
                <a:lnTo>
                  <a:pt x="1068757" y="16454"/>
                </a:lnTo>
                <a:lnTo>
                  <a:pt x="1123950" y="48650"/>
                </a:lnTo>
                <a:lnTo>
                  <a:pt x="1123950" y="45802"/>
                </a:lnTo>
                <a:lnTo>
                  <a:pt x="1156874" y="45802"/>
                </a:lnTo>
                <a:lnTo>
                  <a:pt x="1078355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218288" y="3193796"/>
            <a:ext cx="118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conditioning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54587" y="1596410"/>
            <a:ext cx="2884805" cy="232410"/>
          </a:xfrm>
          <a:custGeom>
            <a:avLst/>
            <a:gdLst/>
            <a:ahLst/>
            <a:cxnLst/>
            <a:rect l="l" t="t" r="r" b="b"/>
            <a:pathLst>
              <a:path w="2884804" h="232410">
                <a:moveTo>
                  <a:pt x="0" y="232390"/>
                </a:moveTo>
                <a:lnTo>
                  <a:pt x="8035" y="187161"/>
                </a:lnTo>
                <a:lnTo>
                  <a:pt x="29950" y="150226"/>
                </a:lnTo>
                <a:lnTo>
                  <a:pt x="62453" y="125324"/>
                </a:lnTo>
                <a:lnTo>
                  <a:pt x="102257" y="116193"/>
                </a:lnTo>
                <a:lnTo>
                  <a:pt x="1340130" y="116196"/>
                </a:lnTo>
                <a:lnTo>
                  <a:pt x="1379933" y="107065"/>
                </a:lnTo>
                <a:lnTo>
                  <a:pt x="1412437" y="82163"/>
                </a:lnTo>
                <a:lnTo>
                  <a:pt x="1434352" y="45228"/>
                </a:lnTo>
                <a:lnTo>
                  <a:pt x="1442388" y="0"/>
                </a:lnTo>
                <a:lnTo>
                  <a:pt x="1450423" y="45228"/>
                </a:lnTo>
                <a:lnTo>
                  <a:pt x="1472338" y="82163"/>
                </a:lnTo>
                <a:lnTo>
                  <a:pt x="1504841" y="107065"/>
                </a:lnTo>
                <a:lnTo>
                  <a:pt x="1544645" y="116196"/>
                </a:lnTo>
                <a:lnTo>
                  <a:pt x="2782518" y="116196"/>
                </a:lnTo>
                <a:lnTo>
                  <a:pt x="2822321" y="125327"/>
                </a:lnTo>
                <a:lnTo>
                  <a:pt x="2854825" y="150229"/>
                </a:lnTo>
                <a:lnTo>
                  <a:pt x="2876740" y="187164"/>
                </a:lnTo>
                <a:lnTo>
                  <a:pt x="2884776" y="232393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Terminology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look</a:t>
            </a:r>
            <a:r>
              <a:rPr spc="-5" dirty="0"/>
              <a:t> </a:t>
            </a:r>
            <a:r>
              <a:rPr spc="-10" dirty="0"/>
              <a:t>forward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7386" y="4153916"/>
            <a:ext cx="8392160" cy="72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end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course: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understand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phrases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i="1" dirty="0">
                <a:latin typeface="Calibri"/>
                <a:cs typeface="Calibri"/>
              </a:rPr>
              <a:t>“stacked</a:t>
            </a:r>
            <a:r>
              <a:rPr sz="2200" i="1" spc="-5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bidirectional</a:t>
            </a:r>
            <a:r>
              <a:rPr sz="2200" i="1" spc="-5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LSTMs</a:t>
            </a:r>
            <a:r>
              <a:rPr sz="2200" i="1" spc="-4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with</a:t>
            </a:r>
            <a:r>
              <a:rPr sz="2200" i="1" spc="-4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residual</a:t>
            </a:r>
            <a:r>
              <a:rPr sz="2200" i="1" spc="-4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connections</a:t>
            </a:r>
            <a:r>
              <a:rPr sz="2200" i="1" spc="-5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and</a:t>
            </a:r>
            <a:r>
              <a:rPr sz="2200" i="1" spc="-45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self-</a:t>
            </a:r>
            <a:r>
              <a:rPr sz="2200" i="1" spc="-10" dirty="0">
                <a:latin typeface="Calibri"/>
                <a:cs typeface="Calibri"/>
              </a:rPr>
              <a:t>attention”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541" y="4955283"/>
            <a:ext cx="2609317" cy="1728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3164" y="527028"/>
            <a:ext cx="688447" cy="1371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27386" y="1069340"/>
            <a:ext cx="7723505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described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/vanilla/</a:t>
            </a:r>
            <a:r>
              <a:rPr sz="2400" b="1" dirty="0">
                <a:latin typeface="Calibri"/>
                <a:cs typeface="Calibri"/>
              </a:rPr>
              <a:t>Elman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Next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lecture: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10" dirty="0">
                <a:latin typeface="Calibri"/>
                <a:cs typeface="Calibri"/>
              </a:rPr>
              <a:t> flavors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4554" y="2442753"/>
            <a:ext cx="694246" cy="13715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7070" y="2442753"/>
            <a:ext cx="676923" cy="1371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27386" y="2764028"/>
            <a:ext cx="304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9289" algn="l"/>
              </a:tabLst>
            </a:pPr>
            <a:r>
              <a:rPr sz="2400" dirty="0">
                <a:latin typeface="Calibri"/>
                <a:cs typeface="Calibri"/>
              </a:rPr>
              <a:t>like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E44949"/>
                </a:solidFill>
                <a:latin typeface="Calibri"/>
                <a:cs typeface="Calibri"/>
              </a:rPr>
              <a:t>LSTM</a:t>
            </a:r>
            <a:r>
              <a:rPr sz="2400" dirty="0">
                <a:solidFill>
                  <a:srgbClr val="E44949"/>
                </a:solidFill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44200"/>
                </a:solidFill>
                <a:latin typeface="Calibri"/>
                <a:cs typeface="Calibri"/>
              </a:rPr>
              <a:t>GRU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98662" y="2268292"/>
            <a:ext cx="1905000" cy="1828800"/>
            <a:chOff x="8298662" y="2268292"/>
            <a:chExt cx="1905000" cy="18288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62" y="2810979"/>
              <a:ext cx="645538" cy="1286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8662" y="2544606"/>
              <a:ext cx="645538" cy="4538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8662" y="2268292"/>
              <a:ext cx="645538" cy="4538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164" y="2779728"/>
              <a:ext cx="650156" cy="1317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3164" y="2551319"/>
              <a:ext cx="650156" cy="4204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3164" y="2268292"/>
              <a:ext cx="650156" cy="4204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7626" y="2807743"/>
              <a:ext cx="652614" cy="12893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7626" y="2546581"/>
              <a:ext cx="652614" cy="4500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7626" y="2268292"/>
              <a:ext cx="652614" cy="45001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612735" y="2742691"/>
            <a:ext cx="265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110718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GRU (Gated Recurrent Unit)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128141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51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643890" algn="l"/>
              </a:tabLst>
            </a:pPr>
            <a:r>
              <a:rPr lang="en-US" sz="2400" spc="-10" dirty="0">
                <a:latin typeface="Calibri"/>
                <a:cs typeface="Calibri"/>
              </a:rPr>
              <a:t>Gate Recurrent Unit is one of the ideas that has enabled RNN to become much better at capturing very long range dependencies and has made RNN much more effective.</a:t>
            </a:r>
          </a:p>
          <a:p>
            <a:pPr marL="354965" marR="1651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643890" algn="l"/>
              </a:tabLst>
            </a:pPr>
            <a:r>
              <a:rPr lang="en-US" sz="2400" spc="-50" dirty="0">
                <a:latin typeface="Calibri"/>
                <a:cs typeface="Calibri"/>
              </a:rPr>
              <a:t>A visualization of the RNN unit of the hidden layer of the RNN in terms of a picture: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26" name="Picture 2" descr="rnn-unit">
            <a:extLst>
              <a:ext uri="{FF2B5EF4-FFF2-40B4-BE49-F238E27FC236}">
                <a16:creationId xmlns:a16="http://schemas.microsoft.com/office/drawing/2014/main" id="{C354FAFB-B5C3-9E37-3B19-435C60E0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14" y="2863935"/>
            <a:ext cx="979277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2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Parameter</a:t>
            </a:r>
            <a:r>
              <a:rPr spc="-40" dirty="0"/>
              <a:t> </a:t>
            </a:r>
            <a:r>
              <a:rPr spc="-10" dirty="0"/>
              <a:t>Initialization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333" y="1075435"/>
            <a:ext cx="11200765" cy="33235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67665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initialize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(i.e.,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zero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matrices!)</a:t>
            </a:r>
            <a:endParaRPr sz="2400">
              <a:latin typeface="Calibri"/>
              <a:cs typeface="Calibri"/>
            </a:endParaRPr>
          </a:p>
          <a:p>
            <a:pPr marL="709930" lvl="1" indent="-227965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70993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avoid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symmetries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prevent</a:t>
            </a:r>
            <a:r>
              <a:rPr sz="2400" spc="-10" dirty="0">
                <a:latin typeface="Calibri"/>
                <a:cs typeface="Calibri"/>
              </a:rPr>
              <a:t> learning/specialization</a:t>
            </a:r>
            <a:endParaRPr sz="2400">
              <a:latin typeface="Calibri"/>
              <a:cs typeface="Calibri"/>
            </a:endParaRPr>
          </a:p>
          <a:p>
            <a:pPr marL="367665" marR="17780" indent="-342900">
              <a:lnSpc>
                <a:spcPts val="2810"/>
              </a:lnSpc>
              <a:spcBef>
                <a:spcPts val="775"/>
              </a:spcBef>
              <a:buClr>
                <a:srgbClr val="8C1515"/>
              </a:buClr>
              <a:buFont typeface="Times New Roman"/>
              <a:buChar char="•"/>
              <a:tabLst>
                <a:tab pos="367665" algn="l"/>
              </a:tabLst>
            </a:pPr>
            <a:r>
              <a:rPr sz="2400" dirty="0">
                <a:latin typeface="Calibri"/>
                <a:cs typeface="Calibri"/>
              </a:rPr>
              <a:t>Initialize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biases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reconstruction)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biases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inverse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sigmoid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10" dirty="0">
                <a:latin typeface="Calibri"/>
                <a:cs typeface="Calibri"/>
              </a:rPr>
              <a:t> target)</a:t>
            </a:r>
            <a:endParaRPr sz="2400">
              <a:latin typeface="Calibri"/>
              <a:cs typeface="Calibri"/>
            </a:endParaRPr>
          </a:p>
          <a:p>
            <a:pPr marL="367665" marR="325755" indent="-342900">
              <a:lnSpc>
                <a:spcPct val="100800"/>
              </a:lnSpc>
              <a:spcBef>
                <a:spcPts val="515"/>
              </a:spcBef>
              <a:buClr>
                <a:srgbClr val="8C1515"/>
              </a:buClr>
              <a:buFont typeface="Times New Roman"/>
              <a:buChar char="•"/>
              <a:tabLst>
                <a:tab pos="367665" algn="l"/>
              </a:tabLst>
            </a:pPr>
            <a:r>
              <a:rPr sz="2400" dirty="0">
                <a:latin typeface="Calibri"/>
                <a:cs typeface="Calibri"/>
              </a:rPr>
              <a:t>Initialize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other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weights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~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Uniform(–</a:t>
            </a:r>
            <a:r>
              <a:rPr sz="2400" i="1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chosen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neither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too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[later, the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need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removed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with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use</a:t>
            </a:r>
            <a:r>
              <a:rPr sz="1800" spc="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C92"/>
                </a:solidFill>
                <a:latin typeface="Calibri"/>
                <a:cs typeface="Calibri"/>
              </a:rPr>
              <a:t>of layer</a:t>
            </a:r>
            <a:r>
              <a:rPr sz="1800" spc="-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C92"/>
                </a:solidFill>
                <a:latin typeface="Calibri"/>
                <a:cs typeface="Calibri"/>
              </a:rPr>
              <a:t>normalization]</a:t>
            </a:r>
            <a:endParaRPr sz="1800">
              <a:latin typeface="Calibri"/>
              <a:cs typeface="Calibri"/>
            </a:endParaRPr>
          </a:p>
          <a:p>
            <a:pPr marL="367665" marR="24130" indent="-342900">
              <a:lnSpc>
                <a:spcPct val="100800"/>
              </a:lnSpc>
              <a:spcBef>
                <a:spcPts val="480"/>
              </a:spcBef>
              <a:buClr>
                <a:srgbClr val="8C1515"/>
              </a:buClr>
              <a:buFont typeface="Times New Roman"/>
              <a:buChar char="•"/>
              <a:tabLst>
                <a:tab pos="367665" algn="l"/>
              </a:tabLst>
            </a:pPr>
            <a:r>
              <a:rPr sz="2400" dirty="0">
                <a:latin typeface="Calibri"/>
                <a:cs typeface="Calibri"/>
              </a:rPr>
              <a:t>Xavier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initialization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inversely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proportional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fan-in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baseline="-17361" dirty="0">
                <a:latin typeface="Calibri"/>
                <a:cs typeface="Calibri"/>
              </a:rPr>
              <a:t>in</a:t>
            </a:r>
            <a:r>
              <a:rPr sz="2400" i="1" spc="247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(previous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size)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fan-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baseline="-17361" dirty="0">
                <a:latin typeface="Calibri"/>
                <a:cs typeface="Calibri"/>
              </a:rPr>
              <a:t>out</a:t>
            </a:r>
            <a:r>
              <a:rPr sz="2400" i="1" spc="27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(next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 </a:t>
            </a:r>
            <a:r>
              <a:rPr sz="2400" spc="-10" dirty="0">
                <a:latin typeface="Calibri"/>
                <a:cs typeface="Calibri"/>
              </a:rPr>
              <a:t>size):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3769" y="4738140"/>
            <a:ext cx="3050932" cy="71450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110718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GRU (Gated Recurrent Unit)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128141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51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643890" algn="l"/>
              </a:tabLst>
            </a:pPr>
            <a:r>
              <a:rPr lang="en-US" sz="2400" spc="-10" dirty="0">
                <a:latin typeface="Calibri"/>
                <a:cs typeface="Calibri"/>
              </a:rPr>
              <a:t>The GRU unit is going to have a new variable called c, which stands for memory cell.</a:t>
            </a:r>
          </a:p>
          <a:p>
            <a:pPr marL="354965" marR="1651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643890" algn="l"/>
              </a:tabLst>
            </a:pPr>
            <a:r>
              <a:rPr lang="en-US" sz="2400" spc="-50" dirty="0">
                <a:latin typeface="Calibri"/>
                <a:cs typeface="Calibri"/>
              </a:rPr>
              <a:t>c̃&lt;t&gt; is a candidate for replacing c&lt;t&gt;.</a:t>
            </a:r>
          </a:p>
        </p:txBody>
      </p:sp>
      <p:pic>
        <p:nvPicPr>
          <p:cNvPr id="1028" name="Picture 4" descr="GRU">
            <a:extLst>
              <a:ext uri="{FF2B5EF4-FFF2-40B4-BE49-F238E27FC236}">
                <a16:creationId xmlns:a16="http://schemas.microsoft.com/office/drawing/2014/main" id="{84CB805B-0E5C-9A9E-95E8-1425BD0A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38400"/>
            <a:ext cx="7620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20" dirty="0"/>
              <a:t> </a:t>
            </a:r>
            <a:r>
              <a:rPr dirty="0"/>
              <a:t>LSTMs:</a:t>
            </a:r>
            <a:r>
              <a:rPr spc="-10" dirty="0"/>
              <a:t> </a:t>
            </a:r>
            <a:r>
              <a:rPr dirty="0"/>
              <a:t>Apple</a:t>
            </a:r>
            <a:r>
              <a:rPr spc="-15" dirty="0"/>
              <a:t> </a:t>
            </a:r>
            <a:r>
              <a:rPr dirty="0"/>
              <a:t>WWDC</a:t>
            </a:r>
            <a:r>
              <a:rPr spc="-10" dirty="0"/>
              <a:t> </a:t>
            </a:r>
            <a:r>
              <a:rPr dirty="0"/>
              <a:t>Keynote</a:t>
            </a:r>
            <a:r>
              <a:rPr spc="-10" dirty="0"/>
              <a:t> </a:t>
            </a:r>
            <a:r>
              <a:rPr spc="-20" dirty="0"/>
              <a:t>2016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1198563"/>
            <a:ext cx="11376025" cy="474503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15" dirty="0"/>
              <a:t> </a:t>
            </a:r>
            <a:r>
              <a:rPr spc="-10" dirty="0"/>
              <a:t>Short-</a:t>
            </a:r>
            <a:r>
              <a:rPr dirty="0"/>
              <a:t>Term Memory</a:t>
            </a:r>
            <a:r>
              <a:rPr spc="-5" dirty="0"/>
              <a:t> </a:t>
            </a:r>
            <a:r>
              <a:rPr dirty="0"/>
              <a:t>RNNs </a:t>
            </a:r>
            <a:r>
              <a:rPr spc="-10" dirty="0"/>
              <a:t>(LSTMs)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9853" y="1863470"/>
            <a:ext cx="287654" cy="285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5033" y="1162811"/>
            <a:ext cx="10789920" cy="3265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30225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RNN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proposed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Hochreiter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Schmidhuber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1997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problem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vanishing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gradients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91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Everyone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cites that paper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 really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crucial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 of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 is 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Gers et al.</a:t>
            </a:r>
            <a:r>
              <a:rPr sz="2000" spc="-10" dirty="0">
                <a:latin typeface="Calibri"/>
                <a:cs typeface="Calibri"/>
              </a:rPr>
              <a:t> (2000)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007C92"/>
              </a:buClr>
              <a:buFont typeface="Times New Roman"/>
              <a:buChar char="•"/>
            </a:pPr>
            <a:endParaRPr sz="28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 recognized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promising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through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S’s student Alex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Graves c.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2006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Work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invented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CTC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(connectionist temporal classification)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 speech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recognition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7C92"/>
              </a:buClr>
              <a:buFont typeface="Times New Roman"/>
              <a:buChar char="•"/>
            </a:pP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But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became </a:t>
            </a:r>
            <a:r>
              <a:rPr sz="2000" spc="-10" dirty="0">
                <a:latin typeface="Calibri"/>
                <a:cs typeface="Calibri"/>
              </a:rPr>
              <a:t>well-</a:t>
            </a:r>
            <a:r>
              <a:rPr sz="2000" dirty="0">
                <a:latin typeface="Calibri"/>
                <a:cs typeface="Calibri"/>
              </a:rPr>
              <a:t>known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 Hinton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brought it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Google 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2013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Following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Graves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been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postdoc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Hinton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3302" y="5604255"/>
            <a:ext cx="10534015" cy="8210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3880" marR="5080" indent="2124710" algn="r">
              <a:lnSpc>
                <a:spcPct val="103099"/>
              </a:lnSpc>
              <a:spcBef>
                <a:spcPts val="50"/>
              </a:spcBef>
            </a:pPr>
            <a:r>
              <a:rPr sz="1300" dirty="0">
                <a:latin typeface="Calibri"/>
                <a:cs typeface="Calibri"/>
              </a:rPr>
              <a:t>Hochreiter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Schmidhuber,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1997.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Long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short-</a:t>
            </a:r>
            <a:r>
              <a:rPr sz="1300" dirty="0">
                <a:latin typeface="Calibri"/>
                <a:cs typeface="Calibri"/>
              </a:rPr>
              <a:t>term</a:t>
            </a:r>
            <a:r>
              <a:rPr sz="1300" spc="-10" dirty="0">
                <a:latin typeface="Calibri"/>
                <a:cs typeface="Calibri"/>
              </a:rPr>
              <a:t> memory.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3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www.bioinf.jku.at/publications/older/2604.pdf</a:t>
            </a:r>
            <a:r>
              <a:rPr sz="1300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Gers,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Schmidhuber,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Cummins,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2000.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Learning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Forget: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Continual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Prediction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with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LSTM.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https://dl.acm.org/doi/10.1162/089976600300015015</a:t>
            </a:r>
            <a:endParaRPr sz="1300">
              <a:latin typeface="Calibri"/>
              <a:cs typeface="Calibri"/>
            </a:endParaRPr>
          </a:p>
          <a:p>
            <a:pPr marR="6985" algn="r">
              <a:lnSpc>
                <a:spcPts val="1490"/>
              </a:lnSpc>
            </a:pP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Graves,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Fernandez,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Gomez,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and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02122"/>
                </a:solidFill>
                <a:latin typeface="Calibri"/>
                <a:cs typeface="Calibri"/>
              </a:rPr>
              <a:t>Schmidhuber,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2006.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Connectionist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temporal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classification: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Labelling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unsegmented</a:t>
            </a:r>
            <a:r>
              <a:rPr sz="1300" spc="-15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sequence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data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with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recurrent</a:t>
            </a:r>
            <a:r>
              <a:rPr sz="1300" spc="-2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02122"/>
                </a:solidFill>
                <a:latin typeface="Calibri"/>
                <a:cs typeface="Calibri"/>
              </a:rPr>
              <a:t>neural</a:t>
            </a:r>
            <a:r>
              <a:rPr sz="1300" spc="-15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02122"/>
                </a:solidFill>
                <a:latin typeface="Calibri"/>
                <a:cs typeface="Calibri"/>
              </a:rPr>
              <a:t>nets.</a:t>
            </a:r>
            <a:endParaRPr sz="13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0"/>
              </a:spcBef>
            </a:pPr>
            <a:r>
              <a:rPr sz="13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</a:t>
            </a:r>
            <a:r>
              <a:rPr sz="13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www.cs.toronto.edu/~graves/icml_2006.pdf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15" dirty="0"/>
              <a:t> </a:t>
            </a:r>
            <a:r>
              <a:rPr spc="-10" dirty="0"/>
              <a:t>Short-</a:t>
            </a:r>
            <a:r>
              <a:rPr dirty="0"/>
              <a:t>Term Memory</a:t>
            </a:r>
            <a:r>
              <a:rPr spc="-5" dirty="0"/>
              <a:t> </a:t>
            </a:r>
            <a:r>
              <a:rPr dirty="0"/>
              <a:t>RNNs </a:t>
            </a:r>
            <a:r>
              <a:rPr spc="-10" dirty="0"/>
              <a:t>(LSTMs)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633" y="1110995"/>
            <a:ext cx="11038205" cy="349440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05"/>
              </a:spcBef>
              <a:buClr>
                <a:srgbClr val="8C1515"/>
              </a:buClr>
              <a:buFont typeface="Times New Roman"/>
              <a:buChar char="•"/>
              <a:tabLst>
                <a:tab pos="380365" algn="l"/>
              </a:tabLst>
            </a:pPr>
            <a:r>
              <a:rPr sz="2000" dirty="0">
                <a:latin typeface="Calibri"/>
                <a:cs typeface="Calibri"/>
              </a:rPr>
              <a:t>On step </a:t>
            </a:r>
            <a:r>
              <a:rPr sz="2000" i="1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hidden state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𝒉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250" spc="277" baseline="259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and 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cell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r>
              <a:rPr sz="2000" spc="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𝒄</a:t>
            </a:r>
            <a:r>
              <a:rPr sz="2250" spc="-30" baseline="25925" dirty="0">
                <a:latin typeface="Cambria Math"/>
                <a:cs typeface="Cambria Math"/>
              </a:rPr>
              <a:t>(")</a:t>
            </a:r>
            <a:endParaRPr sz="2250" baseline="25925">
              <a:latin typeface="Cambria Math"/>
              <a:cs typeface="Cambria Math"/>
            </a:endParaRPr>
          </a:p>
          <a:p>
            <a:pPr marL="723265" lvl="1" indent="-228600">
              <a:lnSpc>
                <a:spcPct val="100000"/>
              </a:lnSpc>
              <a:spcBef>
                <a:spcPts val="500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Both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vectors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marL="723265" lvl="1" indent="-228600">
              <a:lnSpc>
                <a:spcPct val="100000"/>
              </a:lnSpc>
              <a:spcBef>
                <a:spcPts val="409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The cell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term</a:t>
            </a:r>
            <a:r>
              <a:rPr sz="2000" spc="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7232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LSTM can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read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erase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write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 the </a:t>
            </a:r>
            <a:r>
              <a:rPr sz="2000" spc="-20" dirty="0">
                <a:latin typeface="Calibri"/>
                <a:cs typeface="Calibri"/>
              </a:rPr>
              <a:t>cell</a:t>
            </a:r>
            <a:endParaRPr sz="2000">
              <a:latin typeface="Calibri"/>
              <a:cs typeface="Calibri"/>
            </a:endParaRPr>
          </a:p>
          <a:p>
            <a:pPr marL="1066165" lvl="2" indent="-227965">
              <a:lnSpc>
                <a:spcPct val="100000"/>
              </a:lnSpc>
              <a:spcBef>
                <a:spcPts val="400"/>
              </a:spcBef>
              <a:buClr>
                <a:srgbClr val="8C1515"/>
              </a:buClr>
              <a:buFont typeface="Times New Roman"/>
              <a:buChar char="•"/>
              <a:tabLst>
                <a:tab pos="1066165" algn="l"/>
              </a:tabLst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cell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becomes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conceptually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rather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like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computer</a:t>
            </a:r>
            <a:endParaRPr sz="16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Clr>
                <a:srgbClr val="8C1515"/>
              </a:buClr>
              <a:buFont typeface="Times New Roman"/>
              <a:buChar char="•"/>
            </a:pPr>
            <a:endParaRPr sz="19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803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erased/written/read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three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gates</a:t>
            </a:r>
            <a:endParaRPr sz="2000">
              <a:latin typeface="Calibri"/>
              <a:cs typeface="Calibri"/>
            </a:endParaRPr>
          </a:p>
          <a:p>
            <a:pPr marL="7232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 are also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vectors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length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i="1" spc="-5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marL="723265" lvl="1" indent="-228600">
              <a:lnSpc>
                <a:spcPct val="100000"/>
              </a:lnSpc>
              <a:spcBef>
                <a:spcPts val="500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timestep, 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 can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open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(1),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closed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(0), or somewhere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in-between</a:t>
            </a:r>
            <a:endParaRPr sz="2000">
              <a:latin typeface="Calibri"/>
              <a:cs typeface="Calibri"/>
            </a:endParaRPr>
          </a:p>
          <a:p>
            <a:pPr marL="723265" lvl="1" indent="-228600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gates are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dynamic</a:t>
            </a:r>
            <a:r>
              <a:rPr sz="2000" dirty="0">
                <a:latin typeface="Calibri"/>
                <a:cs typeface="Calibri"/>
              </a:rPr>
              <a:t>: their value is computed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current </a:t>
            </a:r>
            <a:r>
              <a:rPr sz="2000" spc="-10" dirty="0">
                <a:latin typeface="Calibri"/>
                <a:cs typeface="Calibri"/>
              </a:rPr>
              <a:t>context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675" y="2362220"/>
            <a:ext cx="3824456" cy="15424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675" y="4902857"/>
            <a:ext cx="4085427" cy="11997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333" y="982979"/>
            <a:ext cx="10765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We have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000" dirty="0">
                <a:latin typeface="Calibri"/>
                <a:cs typeface="Calibri"/>
              </a:rPr>
              <a:t>, 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 will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 a sequence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hidden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250" spc="262" baseline="259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633" y="1299971"/>
            <a:ext cx="2117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𝑐</a:t>
            </a:r>
            <a:r>
              <a:rPr sz="2250" baseline="25925" dirty="0">
                <a:latin typeface="Cambria Math"/>
                <a:cs typeface="Cambria Math"/>
              </a:rPr>
              <a:t>(")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4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10" dirty="0"/>
              <a:t> Short-</a:t>
            </a:r>
            <a:r>
              <a:rPr dirty="0"/>
              <a:t>Term Memory </a:t>
            </a:r>
            <a:r>
              <a:rPr spc="-10" dirty="0"/>
              <a:t>(LSTM)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2047" y="2604686"/>
            <a:ext cx="273685" cy="311721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All</a:t>
            </a:r>
            <a:r>
              <a:rPr sz="1600" spc="-3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these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are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vectors</a:t>
            </a:r>
            <a:r>
              <a:rPr sz="1600" spc="-2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same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98300"/>
                </a:solidFill>
                <a:latin typeface="Calibri"/>
                <a:cs typeface="Calibri"/>
              </a:rPr>
              <a:t>length</a:t>
            </a:r>
            <a:r>
              <a:rPr sz="1600" spc="-1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1600" i="1" spc="-50" dirty="0">
                <a:solidFill>
                  <a:srgbClr val="E9830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08167" y="2209799"/>
            <a:ext cx="384175" cy="3906520"/>
          </a:xfrm>
          <a:custGeom>
            <a:avLst/>
            <a:gdLst/>
            <a:ahLst/>
            <a:cxnLst/>
            <a:rect l="l" t="t" r="r" b="b"/>
            <a:pathLst>
              <a:path w="384175" h="3906520">
                <a:moveTo>
                  <a:pt x="4" y="0"/>
                </a:moveTo>
                <a:lnTo>
                  <a:pt x="60717" y="5042"/>
                </a:lnTo>
                <a:lnTo>
                  <a:pt x="113446" y="19085"/>
                </a:lnTo>
                <a:lnTo>
                  <a:pt x="155027" y="40498"/>
                </a:lnTo>
                <a:lnTo>
                  <a:pt x="182295" y="67652"/>
                </a:lnTo>
                <a:lnTo>
                  <a:pt x="192088" y="98919"/>
                </a:lnTo>
                <a:lnTo>
                  <a:pt x="192084" y="1854084"/>
                </a:lnTo>
                <a:lnTo>
                  <a:pt x="201876" y="1885349"/>
                </a:lnTo>
                <a:lnTo>
                  <a:pt x="229145" y="1912504"/>
                </a:lnTo>
                <a:lnTo>
                  <a:pt x="270725" y="1933917"/>
                </a:lnTo>
                <a:lnTo>
                  <a:pt x="323454" y="1947960"/>
                </a:lnTo>
                <a:lnTo>
                  <a:pt x="384168" y="1953003"/>
                </a:lnTo>
                <a:lnTo>
                  <a:pt x="323454" y="1958045"/>
                </a:lnTo>
                <a:lnTo>
                  <a:pt x="270725" y="1972088"/>
                </a:lnTo>
                <a:lnTo>
                  <a:pt x="229145" y="1993501"/>
                </a:lnTo>
                <a:lnTo>
                  <a:pt x="201876" y="2020655"/>
                </a:lnTo>
                <a:lnTo>
                  <a:pt x="192084" y="2051922"/>
                </a:lnTo>
                <a:lnTo>
                  <a:pt x="192084" y="3807087"/>
                </a:lnTo>
                <a:lnTo>
                  <a:pt x="182291" y="3838353"/>
                </a:lnTo>
                <a:lnTo>
                  <a:pt x="155023" y="3865507"/>
                </a:lnTo>
                <a:lnTo>
                  <a:pt x="113442" y="3886920"/>
                </a:lnTo>
                <a:lnTo>
                  <a:pt x="60713" y="3900963"/>
                </a:lnTo>
                <a:lnTo>
                  <a:pt x="0" y="3906006"/>
                </a:lnTo>
              </a:path>
            </a:pathLst>
          </a:custGeom>
          <a:ln w="19050">
            <a:solidFill>
              <a:srgbClr val="E9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61023" y="1711049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 marR="276860">
              <a:lnSpc>
                <a:spcPts val="1900"/>
              </a:lnSpc>
              <a:spcBef>
                <a:spcPts val="340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Forget</a:t>
            </a:r>
            <a:r>
              <a:rPr sz="1600" b="1" u="sng" spc="-6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16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kept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vs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forgotten,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previous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96756" y="1997595"/>
            <a:ext cx="374650" cy="478155"/>
          </a:xfrm>
          <a:custGeom>
            <a:avLst/>
            <a:gdLst/>
            <a:ahLst/>
            <a:cxnLst/>
            <a:rect l="l" t="t" r="r" b="b"/>
            <a:pathLst>
              <a:path w="374650" h="478155">
                <a:moveTo>
                  <a:pt x="319813" y="423504"/>
                </a:moveTo>
                <a:lnTo>
                  <a:pt x="297244" y="441030"/>
                </a:lnTo>
                <a:lnTo>
                  <a:pt x="374073" y="477845"/>
                </a:lnTo>
                <a:lnTo>
                  <a:pt x="365245" y="433534"/>
                </a:lnTo>
                <a:lnTo>
                  <a:pt x="327602" y="433534"/>
                </a:lnTo>
                <a:lnTo>
                  <a:pt x="319813" y="423504"/>
                </a:lnTo>
                <a:close/>
              </a:path>
              <a:path w="374650" h="478155">
                <a:moveTo>
                  <a:pt x="334858" y="411819"/>
                </a:moveTo>
                <a:lnTo>
                  <a:pt x="319813" y="423504"/>
                </a:lnTo>
                <a:lnTo>
                  <a:pt x="327602" y="433534"/>
                </a:lnTo>
                <a:lnTo>
                  <a:pt x="342648" y="421850"/>
                </a:lnTo>
                <a:lnTo>
                  <a:pt x="334858" y="411819"/>
                </a:lnTo>
                <a:close/>
              </a:path>
              <a:path w="374650" h="478155">
                <a:moveTo>
                  <a:pt x="357427" y="394293"/>
                </a:moveTo>
                <a:lnTo>
                  <a:pt x="334858" y="411819"/>
                </a:lnTo>
                <a:lnTo>
                  <a:pt x="342648" y="421850"/>
                </a:lnTo>
                <a:lnTo>
                  <a:pt x="327602" y="433534"/>
                </a:lnTo>
                <a:lnTo>
                  <a:pt x="365245" y="433534"/>
                </a:lnTo>
                <a:lnTo>
                  <a:pt x="357427" y="394293"/>
                </a:lnTo>
                <a:close/>
              </a:path>
              <a:path w="374650" h="478155">
                <a:moveTo>
                  <a:pt x="15045" y="0"/>
                </a:moveTo>
                <a:lnTo>
                  <a:pt x="0" y="11684"/>
                </a:lnTo>
                <a:lnTo>
                  <a:pt x="319813" y="423504"/>
                </a:lnTo>
                <a:lnTo>
                  <a:pt x="334858" y="411819"/>
                </a:lnTo>
                <a:lnTo>
                  <a:pt x="1504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61023" y="2478359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 marR="149860">
              <a:lnSpc>
                <a:spcPts val="1900"/>
              </a:lnSpc>
              <a:spcBef>
                <a:spcPts val="350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Input</a:t>
            </a:r>
            <a:r>
              <a:rPr sz="1600" b="1" u="sng" spc="-35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written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97369" y="2764190"/>
            <a:ext cx="340995" cy="358775"/>
          </a:xfrm>
          <a:custGeom>
            <a:avLst/>
            <a:gdLst/>
            <a:ahLst/>
            <a:cxnLst/>
            <a:rect l="l" t="t" r="r" b="b"/>
            <a:pathLst>
              <a:path w="340995" h="358775">
                <a:moveTo>
                  <a:pt x="281383" y="309646"/>
                </a:moveTo>
                <a:lnTo>
                  <a:pt x="260654" y="329316"/>
                </a:lnTo>
                <a:lnTo>
                  <a:pt x="340743" y="358364"/>
                </a:lnTo>
                <a:lnTo>
                  <a:pt x="328715" y="318858"/>
                </a:lnTo>
                <a:lnTo>
                  <a:pt x="290125" y="318858"/>
                </a:lnTo>
                <a:lnTo>
                  <a:pt x="281383" y="309646"/>
                </a:lnTo>
                <a:close/>
              </a:path>
              <a:path w="340995" h="358775">
                <a:moveTo>
                  <a:pt x="295202" y="296533"/>
                </a:moveTo>
                <a:lnTo>
                  <a:pt x="281383" y="309646"/>
                </a:lnTo>
                <a:lnTo>
                  <a:pt x="290125" y="318858"/>
                </a:lnTo>
                <a:lnTo>
                  <a:pt x="303944" y="305746"/>
                </a:lnTo>
                <a:lnTo>
                  <a:pt x="295202" y="296533"/>
                </a:lnTo>
                <a:close/>
              </a:path>
              <a:path w="340995" h="358775">
                <a:moveTo>
                  <a:pt x="315930" y="276865"/>
                </a:moveTo>
                <a:lnTo>
                  <a:pt x="295202" y="296533"/>
                </a:lnTo>
                <a:lnTo>
                  <a:pt x="303944" y="305746"/>
                </a:lnTo>
                <a:lnTo>
                  <a:pt x="290125" y="318858"/>
                </a:lnTo>
                <a:lnTo>
                  <a:pt x="328715" y="318858"/>
                </a:lnTo>
                <a:lnTo>
                  <a:pt x="315930" y="276865"/>
                </a:lnTo>
                <a:close/>
              </a:path>
              <a:path w="340995" h="358775">
                <a:moveTo>
                  <a:pt x="13818" y="0"/>
                </a:moveTo>
                <a:lnTo>
                  <a:pt x="0" y="13112"/>
                </a:lnTo>
                <a:lnTo>
                  <a:pt x="281383" y="309646"/>
                </a:lnTo>
                <a:lnTo>
                  <a:pt x="295202" y="296533"/>
                </a:lnTo>
                <a:lnTo>
                  <a:pt x="1381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61024" y="3245670"/>
            <a:ext cx="334327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317500">
              <a:lnSpc>
                <a:spcPct val="100000"/>
              </a:lnSpc>
              <a:spcBef>
                <a:spcPts val="250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Output</a:t>
            </a:r>
            <a:r>
              <a:rPr sz="1600" b="1" u="sng" spc="-4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gate:</a:t>
            </a:r>
            <a:r>
              <a:rPr sz="1600" b="1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controls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00643" y="3529253"/>
            <a:ext cx="337820" cy="153035"/>
          </a:xfrm>
          <a:custGeom>
            <a:avLst/>
            <a:gdLst/>
            <a:ahLst/>
            <a:cxnLst/>
            <a:rect l="l" t="t" r="r" b="b"/>
            <a:pathLst>
              <a:path w="337820" h="153035">
                <a:moveTo>
                  <a:pt x="263401" y="126375"/>
                </a:moveTo>
                <a:lnTo>
                  <a:pt x="252495" y="152787"/>
                </a:lnTo>
                <a:lnTo>
                  <a:pt x="337468" y="146654"/>
                </a:lnTo>
                <a:lnTo>
                  <a:pt x="324054" y="131222"/>
                </a:lnTo>
                <a:lnTo>
                  <a:pt x="275140" y="131222"/>
                </a:lnTo>
                <a:lnTo>
                  <a:pt x="263401" y="126375"/>
                </a:lnTo>
                <a:close/>
              </a:path>
              <a:path w="337820" h="153035">
                <a:moveTo>
                  <a:pt x="270672" y="108768"/>
                </a:moveTo>
                <a:lnTo>
                  <a:pt x="263401" y="126375"/>
                </a:lnTo>
                <a:lnTo>
                  <a:pt x="275140" y="131222"/>
                </a:lnTo>
                <a:lnTo>
                  <a:pt x="282411" y="113615"/>
                </a:lnTo>
                <a:lnTo>
                  <a:pt x="270672" y="108768"/>
                </a:lnTo>
                <a:close/>
              </a:path>
              <a:path w="337820" h="153035">
                <a:moveTo>
                  <a:pt x="281579" y="82355"/>
                </a:moveTo>
                <a:lnTo>
                  <a:pt x="270672" y="108768"/>
                </a:lnTo>
                <a:lnTo>
                  <a:pt x="282411" y="113615"/>
                </a:lnTo>
                <a:lnTo>
                  <a:pt x="275140" y="131222"/>
                </a:lnTo>
                <a:lnTo>
                  <a:pt x="324054" y="131222"/>
                </a:lnTo>
                <a:lnTo>
                  <a:pt x="281579" y="82355"/>
                </a:lnTo>
                <a:close/>
              </a:path>
              <a:path w="337820" h="153035">
                <a:moveTo>
                  <a:pt x="7270" y="0"/>
                </a:moveTo>
                <a:lnTo>
                  <a:pt x="0" y="17608"/>
                </a:lnTo>
                <a:lnTo>
                  <a:pt x="263401" y="126375"/>
                </a:lnTo>
                <a:lnTo>
                  <a:pt x="270672" y="108768"/>
                </a:lnTo>
                <a:lnTo>
                  <a:pt x="727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1023" y="4012980"/>
            <a:ext cx="3343275" cy="58483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539750">
              <a:lnSpc>
                <a:spcPts val="1900"/>
              </a:lnSpc>
              <a:spcBef>
                <a:spcPts val="335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New</a:t>
            </a:r>
            <a:r>
              <a:rPr sz="1600" b="1" u="sng" spc="-4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</a:t>
            </a:r>
            <a:r>
              <a:rPr sz="1600" b="1" u="sng" spc="-25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content:</a:t>
            </a:r>
            <a:r>
              <a:rPr sz="1600" b="1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this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is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new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be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written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95884" y="4300864"/>
            <a:ext cx="375285" cy="688340"/>
          </a:xfrm>
          <a:custGeom>
            <a:avLst/>
            <a:gdLst/>
            <a:ahLst/>
            <a:cxnLst/>
            <a:rect l="l" t="t" r="r" b="b"/>
            <a:pathLst>
              <a:path w="375285" h="688339">
                <a:moveTo>
                  <a:pt x="330530" y="625150"/>
                </a:moveTo>
                <a:lnTo>
                  <a:pt x="305348" y="638658"/>
                </a:lnTo>
                <a:lnTo>
                  <a:pt x="374944" y="687796"/>
                </a:lnTo>
                <a:lnTo>
                  <a:pt x="373465" y="636341"/>
                </a:lnTo>
                <a:lnTo>
                  <a:pt x="336533" y="636341"/>
                </a:lnTo>
                <a:lnTo>
                  <a:pt x="330530" y="625150"/>
                </a:lnTo>
                <a:close/>
              </a:path>
              <a:path w="375285" h="688339">
                <a:moveTo>
                  <a:pt x="347317" y="616144"/>
                </a:moveTo>
                <a:lnTo>
                  <a:pt x="330530" y="625150"/>
                </a:lnTo>
                <a:lnTo>
                  <a:pt x="336533" y="636341"/>
                </a:lnTo>
                <a:lnTo>
                  <a:pt x="353320" y="627335"/>
                </a:lnTo>
                <a:lnTo>
                  <a:pt x="347317" y="616144"/>
                </a:lnTo>
                <a:close/>
              </a:path>
              <a:path w="375285" h="688339">
                <a:moveTo>
                  <a:pt x="372497" y="602636"/>
                </a:moveTo>
                <a:lnTo>
                  <a:pt x="347317" y="616144"/>
                </a:lnTo>
                <a:lnTo>
                  <a:pt x="353320" y="627335"/>
                </a:lnTo>
                <a:lnTo>
                  <a:pt x="336533" y="636341"/>
                </a:lnTo>
                <a:lnTo>
                  <a:pt x="373465" y="636341"/>
                </a:lnTo>
                <a:lnTo>
                  <a:pt x="372497" y="602636"/>
                </a:lnTo>
                <a:close/>
              </a:path>
              <a:path w="375285" h="688339">
                <a:moveTo>
                  <a:pt x="16786" y="0"/>
                </a:moveTo>
                <a:lnTo>
                  <a:pt x="0" y="9005"/>
                </a:lnTo>
                <a:lnTo>
                  <a:pt x="330530" y="625150"/>
                </a:lnTo>
                <a:lnTo>
                  <a:pt x="347317" y="616144"/>
                </a:lnTo>
                <a:lnTo>
                  <a:pt x="16786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1023" y="4780289"/>
            <a:ext cx="3343275" cy="83121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 marR="166370">
              <a:lnSpc>
                <a:spcPts val="1900"/>
              </a:lnSpc>
              <a:spcBef>
                <a:spcPts val="340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Cell</a:t>
            </a:r>
            <a:r>
              <a:rPr sz="1600" b="1" u="sng" spc="-4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600" spc="-10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600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erase</a:t>
            </a:r>
            <a:r>
              <a:rPr sz="1600" spc="-3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“forget”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some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600" spc="-4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last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state,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and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write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“input”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spc="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some</a:t>
            </a:r>
            <a:r>
              <a:rPr sz="1600" spc="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new</a:t>
            </a:r>
            <a:r>
              <a:rPr sz="1600" spc="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cell </a:t>
            </a:r>
            <a:r>
              <a:rPr sz="1600" spc="-1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7486" y="5189110"/>
            <a:ext cx="340995" cy="346710"/>
          </a:xfrm>
          <a:custGeom>
            <a:avLst/>
            <a:gdLst/>
            <a:ahLst/>
            <a:cxnLst/>
            <a:rect l="l" t="t" r="r" b="b"/>
            <a:pathLst>
              <a:path w="340995" h="346710">
                <a:moveTo>
                  <a:pt x="280407" y="298528"/>
                </a:moveTo>
                <a:lnTo>
                  <a:pt x="260032" y="318562"/>
                </a:lnTo>
                <a:lnTo>
                  <a:pt x="340625" y="346182"/>
                </a:lnTo>
                <a:lnTo>
                  <a:pt x="328119" y="307583"/>
                </a:lnTo>
                <a:lnTo>
                  <a:pt x="289312" y="307583"/>
                </a:lnTo>
                <a:lnTo>
                  <a:pt x="280407" y="298528"/>
                </a:lnTo>
                <a:close/>
              </a:path>
              <a:path w="340995" h="346710">
                <a:moveTo>
                  <a:pt x="293991" y="285171"/>
                </a:moveTo>
                <a:lnTo>
                  <a:pt x="280407" y="298528"/>
                </a:lnTo>
                <a:lnTo>
                  <a:pt x="289312" y="307583"/>
                </a:lnTo>
                <a:lnTo>
                  <a:pt x="302896" y="294227"/>
                </a:lnTo>
                <a:lnTo>
                  <a:pt x="293991" y="285171"/>
                </a:lnTo>
                <a:close/>
              </a:path>
              <a:path w="340995" h="346710">
                <a:moveTo>
                  <a:pt x="314366" y="265136"/>
                </a:moveTo>
                <a:lnTo>
                  <a:pt x="293991" y="285171"/>
                </a:lnTo>
                <a:lnTo>
                  <a:pt x="302896" y="294227"/>
                </a:lnTo>
                <a:lnTo>
                  <a:pt x="289312" y="307583"/>
                </a:lnTo>
                <a:lnTo>
                  <a:pt x="328119" y="307583"/>
                </a:lnTo>
                <a:lnTo>
                  <a:pt x="314366" y="265136"/>
                </a:lnTo>
                <a:close/>
              </a:path>
              <a:path w="340995" h="346710">
                <a:moveTo>
                  <a:pt x="13582" y="0"/>
                </a:moveTo>
                <a:lnTo>
                  <a:pt x="0" y="13356"/>
                </a:lnTo>
                <a:lnTo>
                  <a:pt x="280407" y="298528"/>
                </a:lnTo>
                <a:lnTo>
                  <a:pt x="293991" y="285171"/>
                </a:lnTo>
                <a:lnTo>
                  <a:pt x="1358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1024" y="5793820"/>
            <a:ext cx="3343275" cy="584835"/>
          </a:xfrm>
          <a:prstGeom prst="rect">
            <a:avLst/>
          </a:prstGeom>
          <a:ln w="19050">
            <a:solidFill>
              <a:srgbClr val="5D4B3C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300990">
              <a:lnSpc>
                <a:spcPct val="100000"/>
              </a:lnSpc>
              <a:spcBef>
                <a:spcPts val="250"/>
              </a:spcBef>
            </a:pPr>
            <a:r>
              <a:rPr sz="1600" b="1" u="sng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Hidden</a:t>
            </a:r>
            <a:r>
              <a:rPr sz="1600" b="1" u="sng" spc="-25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5D4B3C"/>
                </a:solidFill>
                <a:uFill>
                  <a:solidFill>
                    <a:srgbClr val="5D4B3C"/>
                  </a:solidFill>
                </a:uFill>
                <a:latin typeface="Calibri"/>
                <a:cs typeface="Calibri"/>
              </a:rPr>
              <a:t>state</a:t>
            </a:r>
            <a:r>
              <a:rPr sz="1600" spc="-10" dirty="0">
                <a:solidFill>
                  <a:srgbClr val="5D4B3C"/>
                </a:solidFill>
                <a:latin typeface="Calibri"/>
                <a:cs typeface="Calibri"/>
              </a:rPr>
              <a:t>: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read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(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“output”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)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 some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content</a:t>
            </a:r>
            <a:r>
              <a:rPr sz="1600" spc="-3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from</a:t>
            </a:r>
            <a:r>
              <a:rPr sz="1600" spc="-4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D4B3C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5D4B3C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2924" y="6011362"/>
            <a:ext cx="335280" cy="84455"/>
          </a:xfrm>
          <a:custGeom>
            <a:avLst/>
            <a:gdLst/>
            <a:ahLst/>
            <a:cxnLst/>
            <a:rect l="l" t="t" r="r" b="b"/>
            <a:pathLst>
              <a:path w="335279" h="84454">
                <a:moveTo>
                  <a:pt x="258407" y="28284"/>
                </a:moveTo>
                <a:lnTo>
                  <a:pt x="0" y="65417"/>
                </a:lnTo>
                <a:lnTo>
                  <a:pt x="2708" y="84274"/>
                </a:lnTo>
                <a:lnTo>
                  <a:pt x="261116" y="47140"/>
                </a:lnTo>
                <a:lnTo>
                  <a:pt x="258407" y="28284"/>
                </a:lnTo>
                <a:close/>
              </a:path>
              <a:path w="335279" h="84454">
                <a:moveTo>
                  <a:pt x="333996" y="26477"/>
                </a:moveTo>
                <a:lnTo>
                  <a:pt x="270978" y="26477"/>
                </a:lnTo>
                <a:lnTo>
                  <a:pt x="273687" y="45334"/>
                </a:lnTo>
                <a:lnTo>
                  <a:pt x="261116" y="47140"/>
                </a:lnTo>
                <a:lnTo>
                  <a:pt x="265181" y="75425"/>
                </a:lnTo>
                <a:lnTo>
                  <a:pt x="335187" y="26873"/>
                </a:lnTo>
                <a:lnTo>
                  <a:pt x="333996" y="26477"/>
                </a:lnTo>
                <a:close/>
              </a:path>
              <a:path w="335279" h="84454">
                <a:moveTo>
                  <a:pt x="270978" y="26477"/>
                </a:moveTo>
                <a:lnTo>
                  <a:pt x="258407" y="28284"/>
                </a:lnTo>
                <a:lnTo>
                  <a:pt x="261116" y="47140"/>
                </a:lnTo>
                <a:lnTo>
                  <a:pt x="273687" y="45334"/>
                </a:lnTo>
                <a:lnTo>
                  <a:pt x="270978" y="26477"/>
                </a:lnTo>
                <a:close/>
              </a:path>
              <a:path w="335279" h="84454">
                <a:moveTo>
                  <a:pt x="254342" y="0"/>
                </a:moveTo>
                <a:lnTo>
                  <a:pt x="258407" y="28284"/>
                </a:lnTo>
                <a:lnTo>
                  <a:pt x="270978" y="26477"/>
                </a:lnTo>
                <a:lnTo>
                  <a:pt x="333996" y="26477"/>
                </a:lnTo>
                <a:lnTo>
                  <a:pt x="25434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15835" y="1507973"/>
            <a:ext cx="255397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91440" marR="192405">
              <a:lnSpc>
                <a:spcPts val="1900"/>
              </a:lnSpc>
              <a:spcBef>
                <a:spcPts val="334"/>
              </a:spcBef>
            </a:pP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Sigmoid</a:t>
            </a:r>
            <a:r>
              <a:rPr sz="1600" b="1" u="sng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Calibri"/>
                <a:cs typeface="Calibri"/>
              </a:rPr>
              <a:t>function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all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values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between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0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9286" y="1794417"/>
            <a:ext cx="634365" cy="2060575"/>
            <a:chOff x="6389286" y="1794417"/>
            <a:chExt cx="634365" cy="2060575"/>
          </a:xfrm>
        </p:grpSpPr>
        <p:sp>
          <p:nvSpPr>
            <p:cNvPr id="23" name="object 23"/>
            <p:cNvSpPr/>
            <p:nvPr/>
          </p:nvSpPr>
          <p:spPr>
            <a:xfrm>
              <a:off x="6517995" y="1794417"/>
              <a:ext cx="505459" cy="629285"/>
            </a:xfrm>
            <a:custGeom>
              <a:avLst/>
              <a:gdLst/>
              <a:ahLst/>
              <a:cxnLst/>
              <a:rect l="l" t="t" r="r" b="b"/>
              <a:pathLst>
                <a:path w="505459" h="629285">
                  <a:moveTo>
                    <a:pt x="17785" y="545923"/>
                  </a:moveTo>
                  <a:lnTo>
                    <a:pt x="0" y="629240"/>
                  </a:lnTo>
                  <a:lnTo>
                    <a:pt x="77323" y="593478"/>
                  </a:lnTo>
                  <a:lnTo>
                    <a:pt x="67421" y="585569"/>
                  </a:lnTo>
                  <a:lnTo>
                    <a:pt x="47071" y="585569"/>
                  </a:lnTo>
                  <a:lnTo>
                    <a:pt x="32186" y="573679"/>
                  </a:lnTo>
                  <a:lnTo>
                    <a:pt x="40112" y="563756"/>
                  </a:lnTo>
                  <a:lnTo>
                    <a:pt x="17785" y="545923"/>
                  </a:lnTo>
                  <a:close/>
                </a:path>
                <a:path w="505459" h="629285">
                  <a:moveTo>
                    <a:pt x="40112" y="563756"/>
                  </a:moveTo>
                  <a:lnTo>
                    <a:pt x="32186" y="573679"/>
                  </a:lnTo>
                  <a:lnTo>
                    <a:pt x="47071" y="585569"/>
                  </a:lnTo>
                  <a:lnTo>
                    <a:pt x="54997" y="575645"/>
                  </a:lnTo>
                  <a:lnTo>
                    <a:pt x="40112" y="563756"/>
                  </a:lnTo>
                  <a:close/>
                </a:path>
                <a:path w="505459" h="629285">
                  <a:moveTo>
                    <a:pt x="54997" y="575645"/>
                  </a:moveTo>
                  <a:lnTo>
                    <a:pt x="47071" y="585569"/>
                  </a:lnTo>
                  <a:lnTo>
                    <a:pt x="67421" y="585569"/>
                  </a:lnTo>
                  <a:lnTo>
                    <a:pt x="54997" y="575645"/>
                  </a:lnTo>
                  <a:close/>
                </a:path>
                <a:path w="505459" h="629285">
                  <a:moveTo>
                    <a:pt x="490396" y="0"/>
                  </a:moveTo>
                  <a:lnTo>
                    <a:pt x="40112" y="563756"/>
                  </a:lnTo>
                  <a:lnTo>
                    <a:pt x="54997" y="575645"/>
                  </a:lnTo>
                  <a:lnTo>
                    <a:pt x="505282" y="11888"/>
                  </a:lnTo>
                  <a:lnTo>
                    <a:pt x="49039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98811" y="2423657"/>
              <a:ext cx="238760" cy="1421765"/>
            </a:xfrm>
            <a:custGeom>
              <a:avLst/>
              <a:gdLst/>
              <a:ahLst/>
              <a:cxnLst/>
              <a:rect l="l" t="t" r="r" b="b"/>
              <a:pathLst>
                <a:path w="238759" h="1421764">
                  <a:moveTo>
                    <a:pt x="0" y="0"/>
                  </a:moveTo>
                  <a:lnTo>
                    <a:pt x="238368" y="0"/>
                  </a:lnTo>
                  <a:lnTo>
                    <a:pt x="238368" y="1421491"/>
                  </a:lnTo>
                  <a:lnTo>
                    <a:pt x="0" y="142149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85522" y="6212306"/>
            <a:ext cx="3343275" cy="584835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567690" marR="124460" indent="-436245">
              <a:lnSpc>
                <a:spcPts val="1900"/>
              </a:lnSpc>
              <a:spcBef>
                <a:spcPts val="345"/>
              </a:spcBef>
            </a:pP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Gates</a:t>
            </a: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applied</a:t>
            </a:r>
            <a:r>
              <a:rPr sz="16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using</a:t>
            </a:r>
            <a:r>
              <a:rPr sz="16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30EE"/>
                </a:solidFill>
                <a:latin typeface="Calibri"/>
                <a:cs typeface="Calibri"/>
              </a:rPr>
              <a:t>element-wise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(or</a:t>
            </a:r>
            <a:r>
              <a:rPr sz="16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Hadamard)</a:t>
            </a:r>
            <a:r>
              <a:rPr sz="16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30EE"/>
                </a:solidFill>
                <a:latin typeface="Calibri"/>
                <a:cs typeface="Calibri"/>
              </a:rPr>
              <a:t>product:</a:t>
            </a:r>
            <a:r>
              <a:rPr sz="16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30EE"/>
                </a:solidFill>
                <a:latin typeface="Cambria Math"/>
                <a:cs typeface="Cambria Math"/>
              </a:rPr>
              <a:t>⊙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61770" y="6201832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79">
                <a:moveTo>
                  <a:pt x="62153" y="45100"/>
                </a:moveTo>
                <a:lnTo>
                  <a:pt x="49139" y="59012"/>
                </a:lnTo>
                <a:lnTo>
                  <a:pt x="317244" y="309817"/>
                </a:lnTo>
                <a:lnTo>
                  <a:pt x="330258" y="295906"/>
                </a:lnTo>
                <a:lnTo>
                  <a:pt x="62153" y="45100"/>
                </a:lnTo>
                <a:close/>
              </a:path>
              <a:path w="330834" h="309879">
                <a:moveTo>
                  <a:pt x="0" y="0"/>
                </a:moveTo>
                <a:lnTo>
                  <a:pt x="29618" y="79879"/>
                </a:lnTo>
                <a:lnTo>
                  <a:pt x="49139" y="59012"/>
                </a:lnTo>
                <a:lnTo>
                  <a:pt x="39865" y="50336"/>
                </a:lnTo>
                <a:lnTo>
                  <a:pt x="52878" y="36424"/>
                </a:lnTo>
                <a:lnTo>
                  <a:pt x="70270" y="36424"/>
                </a:lnTo>
                <a:lnTo>
                  <a:pt x="81674" y="24232"/>
                </a:lnTo>
                <a:lnTo>
                  <a:pt x="0" y="0"/>
                </a:lnTo>
                <a:close/>
              </a:path>
              <a:path w="330834" h="309879">
                <a:moveTo>
                  <a:pt x="52878" y="36424"/>
                </a:moveTo>
                <a:lnTo>
                  <a:pt x="39865" y="50336"/>
                </a:lnTo>
                <a:lnTo>
                  <a:pt x="49139" y="59012"/>
                </a:lnTo>
                <a:lnTo>
                  <a:pt x="62153" y="45100"/>
                </a:lnTo>
                <a:lnTo>
                  <a:pt x="52878" y="36424"/>
                </a:lnTo>
                <a:close/>
              </a:path>
              <a:path w="330834" h="309879">
                <a:moveTo>
                  <a:pt x="70270" y="36424"/>
                </a:moveTo>
                <a:lnTo>
                  <a:pt x="52878" y="36424"/>
                </a:lnTo>
                <a:lnTo>
                  <a:pt x="62153" y="45100"/>
                </a:lnTo>
                <a:lnTo>
                  <a:pt x="70270" y="36424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19536" y="5793819"/>
            <a:ext cx="76200" cy="419100"/>
          </a:xfrm>
          <a:custGeom>
            <a:avLst/>
            <a:gdLst/>
            <a:ahLst/>
            <a:cxnLst/>
            <a:rect l="l" t="t" r="r" b="b"/>
            <a:pathLst>
              <a:path w="76200" h="419100">
                <a:moveTo>
                  <a:pt x="28575" y="76200"/>
                </a:moveTo>
                <a:lnTo>
                  <a:pt x="28575" y="418486"/>
                </a:lnTo>
                <a:lnTo>
                  <a:pt x="47625" y="418487"/>
                </a:lnTo>
                <a:lnTo>
                  <a:pt x="47625" y="76200"/>
                </a:lnTo>
                <a:lnTo>
                  <a:pt x="28575" y="76200"/>
                </a:lnTo>
                <a:close/>
              </a:path>
              <a:path w="76200" h="419100">
                <a:moveTo>
                  <a:pt x="69849" y="63500"/>
                </a:moveTo>
                <a:lnTo>
                  <a:pt x="28575" y="63500"/>
                </a:ln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  <a:path w="76200" h="419100">
                <a:moveTo>
                  <a:pt x="28575" y="63500"/>
                </a:moveTo>
                <a:lnTo>
                  <a:pt x="28575" y="76200"/>
                </a:lnTo>
                <a:lnTo>
                  <a:pt x="47625" y="76200"/>
                </a:lnTo>
                <a:lnTo>
                  <a:pt x="47625" y="63500"/>
                </a:lnTo>
                <a:lnTo>
                  <a:pt x="28575" y="63500"/>
                </a:lnTo>
                <a:close/>
              </a:path>
              <a:path w="76200" h="41910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49" y="63500"/>
                </a:lnTo>
                <a:lnTo>
                  <a:pt x="38100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10" dirty="0"/>
              <a:t> Short-</a:t>
            </a:r>
            <a:r>
              <a:rPr dirty="0"/>
              <a:t>Term Memory </a:t>
            </a:r>
            <a:r>
              <a:rPr spc="-10" dirty="0"/>
              <a:t>(LSTM)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999235"/>
            <a:ext cx="6623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9418" y="2104145"/>
            <a:ext cx="7008444" cy="26425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24647" y="5572362"/>
            <a:ext cx="4763770" cy="857885"/>
            <a:chOff x="1624647" y="5572362"/>
            <a:chExt cx="4763770" cy="8578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986" y="5658108"/>
              <a:ext cx="4624037" cy="6859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33900" y="6453304"/>
            <a:ext cx="42811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3372" y="1459101"/>
            <a:ext cx="3403599" cy="35552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63469" y="2675635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22" baseline="9259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t-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2325" y="3681476"/>
            <a:ext cx="364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9259" dirty="0">
                <a:latin typeface="Calibri"/>
                <a:cs typeface="Calibri"/>
              </a:rPr>
              <a:t>h</a:t>
            </a:r>
            <a:r>
              <a:rPr sz="1200" spc="-20" dirty="0">
                <a:latin typeface="Calibri"/>
                <a:cs typeface="Calibri"/>
              </a:rPr>
              <a:t>t-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7088" y="2581147"/>
            <a:ext cx="12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3925" y="2693923"/>
            <a:ext cx="7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1688" y="367842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h</a:t>
            </a:r>
            <a:r>
              <a:rPr sz="1800" spc="-37" baseline="-13888" dirty="0">
                <a:latin typeface="Calibri"/>
                <a:cs typeface="Calibri"/>
              </a:rPr>
              <a:t>t</a:t>
            </a:r>
            <a:endParaRPr sz="1800" baseline="-138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791" y="3177540"/>
            <a:ext cx="80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0766" y="3277615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3174" y="3055620"/>
            <a:ext cx="156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i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5089" y="3058667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o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589" y="2516123"/>
            <a:ext cx="189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c</a:t>
            </a:r>
            <a:r>
              <a:rPr sz="1350" spc="-37" baseline="-18518" dirty="0">
                <a:latin typeface="Calibri"/>
                <a:cs typeface="Calibri"/>
              </a:rPr>
              <a:t>t</a:t>
            </a:r>
            <a:endParaRPr sz="135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8964" y="3372103"/>
            <a:ext cx="64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8951" y="3220211"/>
            <a:ext cx="16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975" baseline="-15873" dirty="0">
                <a:latin typeface="Calibri"/>
                <a:cs typeface="Calibri"/>
              </a:rPr>
              <a:t>c</a:t>
            </a:r>
            <a:r>
              <a:rPr sz="1400" spc="-55" dirty="0">
                <a:latin typeface="Calibri"/>
                <a:cs typeface="Calibri"/>
              </a:rPr>
              <a:t>~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Long</a:t>
            </a:r>
            <a:r>
              <a:rPr spc="-10" dirty="0"/>
              <a:t> Short-</a:t>
            </a:r>
            <a:r>
              <a:rPr dirty="0"/>
              <a:t>Term Memory </a:t>
            </a:r>
            <a:r>
              <a:rPr spc="-10" dirty="0"/>
              <a:t>(LSTM)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5033" y="999235"/>
            <a:ext cx="6623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4647" y="5572362"/>
            <a:ext cx="4763770" cy="857885"/>
            <a:chOff x="1624647" y="5572362"/>
            <a:chExt cx="4763770" cy="85788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986" y="5658108"/>
              <a:ext cx="4624037" cy="6859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9410" y="5577125"/>
              <a:ext cx="4754245" cy="848360"/>
            </a:xfrm>
            <a:custGeom>
              <a:avLst/>
              <a:gdLst/>
              <a:ahLst/>
              <a:cxnLst/>
              <a:rect l="l" t="t" r="r" b="b"/>
              <a:pathLst>
                <a:path w="4754245" h="848360">
                  <a:moveTo>
                    <a:pt x="0" y="0"/>
                  </a:moveTo>
                  <a:lnTo>
                    <a:pt x="4754246" y="0"/>
                  </a:lnTo>
                  <a:lnTo>
                    <a:pt x="4754246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32423" y="3246592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63525" marR="164465" indent="-92075">
              <a:lnSpc>
                <a:spcPts val="1900"/>
              </a:lnSpc>
              <a:spcBef>
                <a:spcPts val="345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600" spc="-8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55848" y="3529482"/>
            <a:ext cx="1465580" cy="152400"/>
          </a:xfrm>
          <a:custGeom>
            <a:avLst/>
            <a:gdLst/>
            <a:ahLst/>
            <a:cxnLst/>
            <a:rect l="l" t="t" r="r" b="b"/>
            <a:pathLst>
              <a:path w="1465579" h="152400">
                <a:moveTo>
                  <a:pt x="1392236" y="75944"/>
                </a:moveTo>
                <a:lnTo>
                  <a:pt x="1390093" y="104439"/>
                </a:lnTo>
                <a:lnTo>
                  <a:pt x="1402756" y="105392"/>
                </a:lnTo>
                <a:lnTo>
                  <a:pt x="1401328" y="124388"/>
                </a:lnTo>
                <a:lnTo>
                  <a:pt x="1388592" y="124388"/>
                </a:lnTo>
                <a:lnTo>
                  <a:pt x="1386521" y="151930"/>
                </a:lnTo>
                <a:lnTo>
                  <a:pt x="1453795" y="124388"/>
                </a:lnTo>
                <a:lnTo>
                  <a:pt x="1401328" y="124388"/>
                </a:lnTo>
                <a:lnTo>
                  <a:pt x="1388664" y="123436"/>
                </a:lnTo>
                <a:lnTo>
                  <a:pt x="1456122" y="123436"/>
                </a:lnTo>
                <a:lnTo>
                  <a:pt x="1465364" y="119653"/>
                </a:lnTo>
                <a:lnTo>
                  <a:pt x="1392236" y="75944"/>
                </a:lnTo>
                <a:close/>
              </a:path>
              <a:path w="1465579" h="152400">
                <a:moveTo>
                  <a:pt x="1390093" y="104439"/>
                </a:moveTo>
                <a:lnTo>
                  <a:pt x="1388664" y="123436"/>
                </a:lnTo>
                <a:lnTo>
                  <a:pt x="1401328" y="124388"/>
                </a:lnTo>
                <a:lnTo>
                  <a:pt x="1402756" y="105392"/>
                </a:lnTo>
                <a:lnTo>
                  <a:pt x="1390093" y="104439"/>
                </a:lnTo>
                <a:close/>
              </a:path>
              <a:path w="1465579" h="152400">
                <a:moveTo>
                  <a:pt x="1428" y="0"/>
                </a:moveTo>
                <a:lnTo>
                  <a:pt x="0" y="18996"/>
                </a:lnTo>
                <a:lnTo>
                  <a:pt x="1388664" y="123436"/>
                </a:lnTo>
                <a:lnTo>
                  <a:pt x="1390093" y="104439"/>
                </a:lnTo>
                <a:lnTo>
                  <a:pt x="142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32423" y="2159124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230504" marR="191135" indent="-32384">
              <a:lnSpc>
                <a:spcPts val="1900"/>
              </a:lnSpc>
              <a:spcBef>
                <a:spcPts val="34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Forget</a:t>
            </a:r>
            <a:r>
              <a:rPr sz="16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some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54838" y="2442143"/>
            <a:ext cx="1563370" cy="320675"/>
          </a:xfrm>
          <a:custGeom>
            <a:avLst/>
            <a:gdLst/>
            <a:ahLst/>
            <a:cxnLst/>
            <a:rect l="l" t="t" r="r" b="b"/>
            <a:pathLst>
              <a:path w="1563370" h="320675">
                <a:moveTo>
                  <a:pt x="1486226" y="292156"/>
                </a:moveTo>
                <a:lnTo>
                  <a:pt x="1481056" y="320259"/>
                </a:lnTo>
                <a:lnTo>
                  <a:pt x="1562892" y="296575"/>
                </a:lnTo>
                <a:lnTo>
                  <a:pt x="1560076" y="294454"/>
                </a:lnTo>
                <a:lnTo>
                  <a:pt x="1498716" y="294454"/>
                </a:lnTo>
                <a:lnTo>
                  <a:pt x="1486226" y="292156"/>
                </a:lnTo>
                <a:close/>
              </a:path>
              <a:path w="1563370" h="320675">
                <a:moveTo>
                  <a:pt x="1489673" y="273420"/>
                </a:moveTo>
                <a:lnTo>
                  <a:pt x="1486226" y="292156"/>
                </a:lnTo>
                <a:lnTo>
                  <a:pt x="1498716" y="294454"/>
                </a:lnTo>
                <a:lnTo>
                  <a:pt x="1502163" y="275718"/>
                </a:lnTo>
                <a:lnTo>
                  <a:pt x="1489673" y="273420"/>
                </a:lnTo>
                <a:close/>
              </a:path>
              <a:path w="1563370" h="320675">
                <a:moveTo>
                  <a:pt x="1494843" y="245317"/>
                </a:moveTo>
                <a:lnTo>
                  <a:pt x="1489673" y="273420"/>
                </a:lnTo>
                <a:lnTo>
                  <a:pt x="1502163" y="275718"/>
                </a:lnTo>
                <a:lnTo>
                  <a:pt x="1498716" y="294454"/>
                </a:lnTo>
                <a:lnTo>
                  <a:pt x="1560076" y="294454"/>
                </a:lnTo>
                <a:lnTo>
                  <a:pt x="1494843" y="245317"/>
                </a:lnTo>
                <a:close/>
              </a:path>
              <a:path w="1563370" h="320675">
                <a:moveTo>
                  <a:pt x="3446" y="0"/>
                </a:moveTo>
                <a:lnTo>
                  <a:pt x="0" y="18736"/>
                </a:lnTo>
                <a:lnTo>
                  <a:pt x="1486226" y="292156"/>
                </a:lnTo>
                <a:lnTo>
                  <a:pt x="1489673" y="273420"/>
                </a:lnTo>
                <a:lnTo>
                  <a:pt x="344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00996" y="4556898"/>
            <a:ext cx="142430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95275" marR="164465" indent="-123825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input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19712" y="3756638"/>
            <a:ext cx="1583055" cy="1101090"/>
          </a:xfrm>
          <a:custGeom>
            <a:avLst/>
            <a:gdLst/>
            <a:ahLst/>
            <a:cxnLst/>
            <a:rect l="l" t="t" r="r" b="b"/>
            <a:pathLst>
              <a:path w="1583054" h="1101089">
                <a:moveTo>
                  <a:pt x="1514903" y="35556"/>
                </a:moveTo>
                <a:lnTo>
                  <a:pt x="0" y="1084818"/>
                </a:lnTo>
                <a:lnTo>
                  <a:pt x="10845" y="1100479"/>
                </a:lnTo>
                <a:lnTo>
                  <a:pt x="1525750" y="51217"/>
                </a:lnTo>
                <a:lnTo>
                  <a:pt x="1514903" y="35556"/>
                </a:lnTo>
                <a:close/>
              </a:path>
              <a:path w="1583054" h="1101089">
                <a:moveTo>
                  <a:pt x="1567443" y="28324"/>
                </a:moveTo>
                <a:lnTo>
                  <a:pt x="1525344" y="28324"/>
                </a:lnTo>
                <a:lnTo>
                  <a:pt x="1536192" y="43985"/>
                </a:lnTo>
                <a:lnTo>
                  <a:pt x="1525750" y="51217"/>
                </a:lnTo>
                <a:lnTo>
                  <a:pt x="1542020" y="74707"/>
                </a:lnTo>
                <a:lnTo>
                  <a:pt x="1567443" y="28324"/>
                </a:lnTo>
                <a:close/>
              </a:path>
              <a:path w="1583054" h="1101089">
                <a:moveTo>
                  <a:pt x="1525344" y="28324"/>
                </a:moveTo>
                <a:lnTo>
                  <a:pt x="1514903" y="35556"/>
                </a:lnTo>
                <a:lnTo>
                  <a:pt x="1525750" y="51217"/>
                </a:lnTo>
                <a:lnTo>
                  <a:pt x="1536192" y="43985"/>
                </a:lnTo>
                <a:lnTo>
                  <a:pt x="1525344" y="28324"/>
                </a:lnTo>
                <a:close/>
              </a:path>
              <a:path w="1583054" h="1101089">
                <a:moveTo>
                  <a:pt x="1582968" y="0"/>
                </a:moveTo>
                <a:lnTo>
                  <a:pt x="1498633" y="12066"/>
                </a:lnTo>
                <a:lnTo>
                  <a:pt x="1514903" y="35556"/>
                </a:lnTo>
                <a:lnTo>
                  <a:pt x="1525344" y="28324"/>
                </a:lnTo>
                <a:lnTo>
                  <a:pt x="1567443" y="28324"/>
                </a:lnTo>
                <a:lnTo>
                  <a:pt x="158296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95252" y="4556898"/>
            <a:ext cx="162560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32080" marR="123825" indent="140335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72722" y="3749040"/>
            <a:ext cx="245110" cy="810895"/>
          </a:xfrm>
          <a:custGeom>
            <a:avLst/>
            <a:gdLst/>
            <a:ahLst/>
            <a:cxnLst/>
            <a:rect l="l" t="t" r="r" b="b"/>
            <a:pathLst>
              <a:path w="245110" h="810895">
                <a:moveTo>
                  <a:pt x="45974" y="71072"/>
                </a:moveTo>
                <a:lnTo>
                  <a:pt x="27584" y="76044"/>
                </a:lnTo>
                <a:lnTo>
                  <a:pt x="226134" y="810345"/>
                </a:lnTo>
                <a:lnTo>
                  <a:pt x="244524" y="805373"/>
                </a:lnTo>
                <a:lnTo>
                  <a:pt x="45974" y="71072"/>
                </a:lnTo>
                <a:close/>
              </a:path>
              <a:path w="245110" h="810895">
                <a:moveTo>
                  <a:pt x="16889" y="0"/>
                </a:moveTo>
                <a:lnTo>
                  <a:pt x="0" y="83503"/>
                </a:lnTo>
                <a:lnTo>
                  <a:pt x="27584" y="76044"/>
                </a:lnTo>
                <a:lnTo>
                  <a:pt x="24269" y="63785"/>
                </a:lnTo>
                <a:lnTo>
                  <a:pt x="42659" y="58812"/>
                </a:lnTo>
                <a:lnTo>
                  <a:pt x="69281" y="58812"/>
                </a:lnTo>
                <a:lnTo>
                  <a:pt x="16889" y="0"/>
                </a:lnTo>
                <a:close/>
              </a:path>
              <a:path w="245110" h="810895">
                <a:moveTo>
                  <a:pt x="42659" y="58812"/>
                </a:moveTo>
                <a:lnTo>
                  <a:pt x="24269" y="63785"/>
                </a:lnTo>
                <a:lnTo>
                  <a:pt x="27584" y="76044"/>
                </a:lnTo>
                <a:lnTo>
                  <a:pt x="45974" y="71072"/>
                </a:lnTo>
                <a:lnTo>
                  <a:pt x="42659" y="58812"/>
                </a:lnTo>
                <a:close/>
              </a:path>
              <a:path w="245110" h="810895">
                <a:moveTo>
                  <a:pt x="69281" y="58812"/>
                </a:moveTo>
                <a:lnTo>
                  <a:pt x="42659" y="58812"/>
                </a:lnTo>
                <a:lnTo>
                  <a:pt x="45974" y="71072"/>
                </a:lnTo>
                <a:lnTo>
                  <a:pt x="73558" y="63613"/>
                </a:lnTo>
                <a:lnTo>
                  <a:pt x="69281" y="5881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15212" y="4556899"/>
            <a:ext cx="140208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19075" marR="153670" indent="-58419">
              <a:lnSpc>
                <a:spcPts val="1900"/>
              </a:lnSpc>
              <a:spcBef>
                <a:spcPts val="3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Compute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80641" y="3744864"/>
            <a:ext cx="1839595" cy="821055"/>
          </a:xfrm>
          <a:custGeom>
            <a:avLst/>
            <a:gdLst/>
            <a:ahLst/>
            <a:cxnLst/>
            <a:rect l="l" t="t" r="r" b="b"/>
            <a:pathLst>
              <a:path w="1839595" h="821054">
                <a:moveTo>
                  <a:pt x="73582" y="26154"/>
                </a:moveTo>
                <a:lnTo>
                  <a:pt x="65908" y="43590"/>
                </a:lnTo>
                <a:lnTo>
                  <a:pt x="1831775" y="820754"/>
                </a:lnTo>
                <a:lnTo>
                  <a:pt x="1839448" y="803316"/>
                </a:lnTo>
                <a:lnTo>
                  <a:pt x="73582" y="26154"/>
                </a:lnTo>
                <a:close/>
              </a:path>
              <a:path w="1839595" h="821054">
                <a:moveTo>
                  <a:pt x="85092" y="0"/>
                </a:moveTo>
                <a:lnTo>
                  <a:pt x="0" y="4177"/>
                </a:lnTo>
                <a:lnTo>
                  <a:pt x="54397" y="69744"/>
                </a:lnTo>
                <a:lnTo>
                  <a:pt x="65908" y="43590"/>
                </a:lnTo>
                <a:lnTo>
                  <a:pt x="54287" y="38475"/>
                </a:lnTo>
                <a:lnTo>
                  <a:pt x="61962" y="21040"/>
                </a:lnTo>
                <a:lnTo>
                  <a:pt x="75832" y="21040"/>
                </a:lnTo>
                <a:lnTo>
                  <a:pt x="85092" y="0"/>
                </a:lnTo>
                <a:close/>
              </a:path>
              <a:path w="1839595" h="821054">
                <a:moveTo>
                  <a:pt x="61962" y="21040"/>
                </a:moveTo>
                <a:lnTo>
                  <a:pt x="54287" y="38475"/>
                </a:lnTo>
                <a:lnTo>
                  <a:pt x="65908" y="43590"/>
                </a:lnTo>
                <a:lnTo>
                  <a:pt x="73582" y="26154"/>
                </a:lnTo>
                <a:lnTo>
                  <a:pt x="61962" y="21040"/>
                </a:lnTo>
                <a:close/>
              </a:path>
              <a:path w="1839595" h="821054">
                <a:moveTo>
                  <a:pt x="75832" y="21040"/>
                </a:moveTo>
                <a:lnTo>
                  <a:pt x="61962" y="21040"/>
                </a:lnTo>
                <a:lnTo>
                  <a:pt x="73582" y="26154"/>
                </a:lnTo>
                <a:lnTo>
                  <a:pt x="75832" y="2104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76612" y="1610804"/>
            <a:ext cx="2682240" cy="33909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Write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6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new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11827" y="1945525"/>
            <a:ext cx="3415029" cy="1437005"/>
          </a:xfrm>
          <a:custGeom>
            <a:avLst/>
            <a:gdLst/>
            <a:ahLst/>
            <a:cxnLst/>
            <a:rect l="l" t="t" r="r" b="b"/>
            <a:pathLst>
              <a:path w="3415029" h="1437004">
                <a:moveTo>
                  <a:pt x="966025" y="764057"/>
                </a:moveTo>
                <a:lnTo>
                  <a:pt x="951052" y="732231"/>
                </a:lnTo>
                <a:lnTo>
                  <a:pt x="929754" y="686968"/>
                </a:lnTo>
                <a:lnTo>
                  <a:pt x="912063" y="709409"/>
                </a:lnTo>
                <a:lnTo>
                  <a:pt x="11798" y="0"/>
                </a:lnTo>
                <a:lnTo>
                  <a:pt x="0" y="14960"/>
                </a:lnTo>
                <a:lnTo>
                  <a:pt x="900277" y="724369"/>
                </a:lnTo>
                <a:lnTo>
                  <a:pt x="882586" y="746810"/>
                </a:lnTo>
                <a:lnTo>
                  <a:pt x="966025" y="764057"/>
                </a:lnTo>
                <a:close/>
              </a:path>
              <a:path w="3415029" h="1437004">
                <a:moveTo>
                  <a:pt x="3414547" y="1417574"/>
                </a:moveTo>
                <a:lnTo>
                  <a:pt x="2099449" y="1255547"/>
                </a:lnTo>
                <a:lnTo>
                  <a:pt x="2099640" y="1253998"/>
                </a:lnTo>
                <a:lnTo>
                  <a:pt x="2102942" y="1227188"/>
                </a:lnTo>
                <a:lnTo>
                  <a:pt x="2022665" y="1255687"/>
                </a:lnTo>
                <a:lnTo>
                  <a:pt x="2093633" y="1302816"/>
                </a:lnTo>
                <a:lnTo>
                  <a:pt x="2097125" y="1274457"/>
                </a:lnTo>
                <a:lnTo>
                  <a:pt x="3412210" y="1436471"/>
                </a:lnTo>
                <a:lnTo>
                  <a:pt x="3414547" y="1417574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25211" y="3080155"/>
            <a:ext cx="2359025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395605" marR="125730" indent="-264795">
              <a:lnSpc>
                <a:spcPts val="1900"/>
              </a:lnSpc>
              <a:spcBef>
                <a:spcPts val="335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Output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some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cell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content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45849" y="1696486"/>
            <a:ext cx="3119120" cy="462280"/>
          </a:xfrm>
          <a:prstGeom prst="rect">
            <a:avLst/>
          </a:prstGeom>
          <a:ln w="9525">
            <a:solidFill>
              <a:srgbClr val="FF30EE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sign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secret!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89611" y="1918313"/>
            <a:ext cx="2259965" cy="796925"/>
          </a:xfrm>
          <a:custGeom>
            <a:avLst/>
            <a:gdLst/>
            <a:ahLst/>
            <a:cxnLst/>
            <a:rect l="l" t="t" r="r" b="b"/>
            <a:pathLst>
              <a:path w="2259965" h="796925">
                <a:moveTo>
                  <a:pt x="59658" y="724522"/>
                </a:moveTo>
                <a:lnTo>
                  <a:pt x="0" y="785342"/>
                </a:lnTo>
                <a:lnTo>
                  <a:pt x="84451" y="796577"/>
                </a:lnTo>
                <a:lnTo>
                  <a:pt x="76575" y="773687"/>
                </a:lnTo>
                <a:lnTo>
                  <a:pt x="63146" y="773687"/>
                </a:lnTo>
                <a:lnTo>
                  <a:pt x="56949" y="755674"/>
                </a:lnTo>
                <a:lnTo>
                  <a:pt x="68955" y="751542"/>
                </a:lnTo>
                <a:lnTo>
                  <a:pt x="59658" y="724522"/>
                </a:lnTo>
                <a:close/>
              </a:path>
              <a:path w="2259965" h="796925">
                <a:moveTo>
                  <a:pt x="68955" y="751542"/>
                </a:moveTo>
                <a:lnTo>
                  <a:pt x="56949" y="755674"/>
                </a:lnTo>
                <a:lnTo>
                  <a:pt x="63146" y="773687"/>
                </a:lnTo>
                <a:lnTo>
                  <a:pt x="75153" y="769556"/>
                </a:lnTo>
                <a:lnTo>
                  <a:pt x="68955" y="751542"/>
                </a:lnTo>
                <a:close/>
              </a:path>
              <a:path w="2259965" h="796925">
                <a:moveTo>
                  <a:pt x="75153" y="769556"/>
                </a:moveTo>
                <a:lnTo>
                  <a:pt x="63146" y="773687"/>
                </a:lnTo>
                <a:lnTo>
                  <a:pt x="76575" y="773687"/>
                </a:lnTo>
                <a:lnTo>
                  <a:pt x="75153" y="769556"/>
                </a:lnTo>
                <a:close/>
              </a:path>
              <a:path w="2259965" h="796925">
                <a:moveTo>
                  <a:pt x="2253140" y="0"/>
                </a:moveTo>
                <a:lnTo>
                  <a:pt x="68955" y="751542"/>
                </a:lnTo>
                <a:lnTo>
                  <a:pt x="75153" y="769556"/>
                </a:lnTo>
                <a:lnTo>
                  <a:pt x="2259338" y="18013"/>
                </a:lnTo>
                <a:lnTo>
                  <a:pt x="2253140" y="0"/>
                </a:lnTo>
                <a:close/>
              </a:path>
            </a:pathLst>
          </a:custGeom>
          <a:solidFill>
            <a:srgbClr val="FF30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33900" y="6453304"/>
            <a:ext cx="42811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4"/>
              </a:rPr>
              <a:t>http://colah.github.io/posts/2015-08-Understanding-LSTMs/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does</a:t>
            </a:r>
            <a:r>
              <a:rPr spc="-15" dirty="0"/>
              <a:t> </a:t>
            </a:r>
            <a:r>
              <a:rPr dirty="0"/>
              <a:t>LSTM</a:t>
            </a:r>
            <a:r>
              <a:rPr spc="-15" dirty="0"/>
              <a:t> </a:t>
            </a:r>
            <a:r>
              <a:rPr dirty="0"/>
              <a:t>solve</a:t>
            </a:r>
            <a:r>
              <a:rPr spc="-15" dirty="0"/>
              <a:t> </a:t>
            </a:r>
            <a:r>
              <a:rPr dirty="0"/>
              <a:t>vanishing</a:t>
            </a:r>
            <a:r>
              <a:rPr spc="-15" dirty="0"/>
              <a:t> </a:t>
            </a:r>
            <a:r>
              <a:rPr spc="-10" dirty="0"/>
              <a:t>gradients?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633" y="1151635"/>
            <a:ext cx="953262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1910714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803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much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easier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preserve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information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over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many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timesteps</a:t>
            </a:r>
            <a:endParaRPr sz="2400">
              <a:latin typeface="Calibri"/>
              <a:cs typeface="Calibri"/>
            </a:endParaRPr>
          </a:p>
          <a:p>
            <a:pPr marL="723265" marR="30480" lvl="1" indent="-228600">
              <a:lnSpc>
                <a:spcPct val="1008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forget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preserved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indefinitely.</a:t>
            </a:r>
            <a:endParaRPr sz="2400">
              <a:latin typeface="Calibri"/>
              <a:cs typeface="Calibri"/>
            </a:endParaRPr>
          </a:p>
          <a:p>
            <a:pPr marL="723265" marR="518159" lvl="1" indent="-228600">
              <a:lnSpc>
                <a:spcPct val="1008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7232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contrast,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harder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vanilla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recurrent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r>
              <a:rPr sz="2400" i="1" baseline="-17361" dirty="0">
                <a:latin typeface="Calibri"/>
                <a:cs typeface="Calibri"/>
              </a:rPr>
              <a:t>h</a:t>
            </a:r>
            <a:r>
              <a:rPr sz="2400" i="1" spc="254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preserves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  <a:p>
            <a:pPr marL="722630" lvl="1" indent="-227965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72263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practice,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timesteps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rather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7C92"/>
              </a:buClr>
              <a:buFont typeface="Times New Roman"/>
              <a:buChar char="•"/>
            </a:pPr>
            <a:endParaRPr sz="3400">
              <a:latin typeface="Calibri"/>
              <a:cs typeface="Calibri"/>
            </a:endParaRPr>
          </a:p>
          <a:p>
            <a:pPr marL="380365" marR="408940" indent="-342900">
              <a:lnSpc>
                <a:spcPts val="281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80365" algn="l"/>
              </a:tabLst>
            </a:pPr>
            <a:r>
              <a:rPr sz="2400" dirty="0">
                <a:latin typeface="Calibri"/>
                <a:cs typeface="Calibri"/>
              </a:rPr>
              <a:t>However,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alternative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ways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direct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linear pass-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</a:t>
            </a:r>
            <a:r>
              <a:rPr spc="-30" dirty="0"/>
              <a:t> </a:t>
            </a:r>
            <a:r>
              <a:rPr dirty="0"/>
              <a:t>vanishing/exploding</a:t>
            </a:r>
            <a:r>
              <a:rPr spc="-20" dirty="0"/>
              <a:t> </a:t>
            </a:r>
            <a:r>
              <a:rPr dirty="0"/>
              <a:t>gradient</a:t>
            </a:r>
            <a:r>
              <a:rPr spc="-20" dirty="0"/>
              <a:t> </a:t>
            </a:r>
            <a:r>
              <a:rPr dirty="0"/>
              <a:t>just</a:t>
            </a:r>
            <a:r>
              <a:rPr spc="-3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4018787"/>
            <a:ext cx="3980179" cy="27171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Residual connections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aka </a:t>
            </a:r>
            <a:r>
              <a:rPr sz="2000" spc="-10" dirty="0">
                <a:latin typeface="Calibri"/>
                <a:cs typeface="Calibri"/>
              </a:rPr>
              <a:t>“ResNet”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Also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known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skip-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connections</a:t>
            </a:r>
            <a:endParaRPr sz="2000">
              <a:latin typeface="Calibri"/>
              <a:cs typeface="Calibri"/>
            </a:endParaRPr>
          </a:p>
          <a:p>
            <a:pPr marL="355600" marR="224154" indent="-342900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identity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connection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preserves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information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default</a:t>
            </a:r>
            <a:endParaRPr sz="2000">
              <a:latin typeface="Calibri"/>
              <a:cs typeface="Calibri"/>
            </a:endParaRPr>
          </a:p>
          <a:p>
            <a:pPr marL="355600" marR="239395" indent="-342900">
              <a:lnSpc>
                <a:spcPct val="100000"/>
              </a:lnSpc>
              <a:spcBef>
                <a:spcPts val="409"/>
              </a:spcBef>
              <a:buClr>
                <a:srgbClr val="8C1515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makes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deep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networks </a:t>
            </a:r>
            <a:r>
              <a:rPr sz="2000" spc="-20" dirty="0">
                <a:latin typeface="Calibri"/>
                <a:cs typeface="Calibri"/>
              </a:rPr>
              <a:t>much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easier</a:t>
            </a:r>
            <a:r>
              <a:rPr sz="20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30EE"/>
                </a:solidFill>
                <a:latin typeface="Calibri"/>
                <a:cs typeface="Calibri"/>
              </a:rPr>
              <a:t>train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00" spc="-2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1058525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894715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No!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(including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feed-forward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convolutional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very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deep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ones.</a:t>
            </a:r>
            <a:endParaRPr sz="2400">
              <a:latin typeface="Calibri"/>
              <a:cs typeface="Calibri"/>
            </a:endParaRPr>
          </a:p>
          <a:p>
            <a:pPr marL="697865" marR="622300" lvl="1" indent="-228600">
              <a:lnSpc>
                <a:spcPct val="100000"/>
              </a:lnSpc>
              <a:spcBef>
                <a:spcPts val="52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Due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 choice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nonlinearity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 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vanishingly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backpropagates</a:t>
            </a:r>
            <a:endParaRPr sz="20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5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Thus,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layers 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slowly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(i.e.,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hard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train)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spcBef>
                <a:spcPts val="49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feedforward/convolutional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add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more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direct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connections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flow)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9268" y="4108744"/>
            <a:ext cx="3729354" cy="2073275"/>
            <a:chOff x="6419268" y="4108744"/>
            <a:chExt cx="3729354" cy="20732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038" y="4222596"/>
              <a:ext cx="3573185" cy="19039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24030" y="4113507"/>
              <a:ext cx="3719829" cy="2063750"/>
            </a:xfrm>
            <a:custGeom>
              <a:avLst/>
              <a:gdLst/>
              <a:ahLst/>
              <a:cxnLst/>
              <a:rect l="l" t="t" r="r" b="b"/>
              <a:pathLst>
                <a:path w="3719829" h="2063750">
                  <a:moveTo>
                    <a:pt x="0" y="0"/>
                  </a:moveTo>
                  <a:lnTo>
                    <a:pt x="3719640" y="0"/>
                  </a:lnTo>
                  <a:lnTo>
                    <a:pt x="3719640" y="2063455"/>
                  </a:lnTo>
                  <a:lnTo>
                    <a:pt x="0" y="20634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01920" y="6437884"/>
            <a:ext cx="527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"Deep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Residual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Learning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Image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Recognition",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2015.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https://arxiv.org/pdf/1512.03385.pdf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</a:t>
            </a:r>
            <a:r>
              <a:rPr spc="-30" dirty="0"/>
              <a:t> </a:t>
            </a:r>
            <a:r>
              <a:rPr dirty="0"/>
              <a:t>vanishing/exploding</a:t>
            </a:r>
            <a:r>
              <a:rPr spc="-20" dirty="0"/>
              <a:t> </a:t>
            </a:r>
            <a:r>
              <a:rPr dirty="0"/>
              <a:t>gradient</a:t>
            </a:r>
            <a:r>
              <a:rPr spc="-15" dirty="0"/>
              <a:t> </a:t>
            </a:r>
            <a:r>
              <a:rPr dirty="0"/>
              <a:t>just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RNN</a:t>
            </a:r>
            <a:r>
              <a:rPr spc="-10" dirty="0"/>
              <a:t> problem?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25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62811"/>
            <a:ext cx="1670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Other</a:t>
            </a:r>
            <a:r>
              <a:rPr sz="20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methods: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1479804"/>
            <a:ext cx="5195570" cy="7391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Dense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connections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aka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“DenseNet”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Directly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 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future </a:t>
            </a:r>
            <a:r>
              <a:rPr sz="2000" spc="-10" dirty="0">
                <a:latin typeface="Calibri"/>
                <a:cs typeface="Calibri"/>
              </a:rPr>
              <a:t>layers!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033" y="5189220"/>
            <a:ext cx="111855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000" b="1" dirty="0">
                <a:latin typeface="Calibri"/>
                <a:cs typeface="Calibri"/>
              </a:rPr>
              <a:t>Conclusion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Though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vanishing/exploding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gradients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general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problem,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are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particularly</a:t>
            </a:r>
            <a:r>
              <a:rPr sz="20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unstable </a:t>
            </a:r>
            <a:r>
              <a:rPr sz="2000" dirty="0">
                <a:latin typeface="Calibri"/>
                <a:cs typeface="Calibri"/>
              </a:rPr>
              <a:t>due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repeated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multiplication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same </a:t>
            </a:r>
            <a:r>
              <a:rPr sz="2000" dirty="0">
                <a:latin typeface="Calibri"/>
                <a:cs typeface="Calibri"/>
              </a:rPr>
              <a:t>weight matrix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[Bengio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 al,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1994]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8087" y="2352351"/>
            <a:ext cx="3053080" cy="2611120"/>
            <a:chOff x="1208087" y="2352351"/>
            <a:chExt cx="3053080" cy="26111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880" y="2444144"/>
              <a:ext cx="2920520" cy="24680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12849" y="2357113"/>
              <a:ext cx="3043555" cy="2601595"/>
            </a:xfrm>
            <a:custGeom>
              <a:avLst/>
              <a:gdLst/>
              <a:ahLst/>
              <a:cxnLst/>
              <a:rect l="l" t="t" r="r" b="b"/>
              <a:pathLst>
                <a:path w="3043554" h="2601595">
                  <a:moveTo>
                    <a:pt x="0" y="0"/>
                  </a:moveTo>
                  <a:lnTo>
                    <a:pt x="3043164" y="0"/>
                  </a:lnTo>
                  <a:lnTo>
                    <a:pt x="3043164" y="2600973"/>
                  </a:lnTo>
                  <a:lnTo>
                    <a:pt x="0" y="26009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7138" y="6114796"/>
            <a:ext cx="1082802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  <a:tabLst>
                <a:tab pos="6590030" algn="l"/>
              </a:tabLst>
            </a:pPr>
            <a:r>
              <a:rPr sz="1000" dirty="0">
                <a:latin typeface="Calibri"/>
                <a:cs typeface="Calibri"/>
              </a:rPr>
              <a:t>”Densely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Connected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Convolutional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Networks",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Huang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2017.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https://arxiv.org/pdf/1608.06993.pdf</a:t>
            </a:r>
            <a:r>
              <a:rPr sz="1000" dirty="0">
                <a:solidFill>
                  <a:srgbClr val="4198B5"/>
                </a:solidFill>
                <a:latin typeface="Calibri"/>
                <a:cs typeface="Calibri"/>
              </a:rPr>
              <a:t>	</a:t>
            </a:r>
            <a:r>
              <a:rPr sz="1000" dirty="0">
                <a:latin typeface="Calibri"/>
                <a:cs typeface="Calibri"/>
              </a:rPr>
              <a:t>”Highway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Networks",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Srivastava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2015.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https://arxiv.org/pdf/1505.00387.pdf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”Learning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Long-</a:t>
            </a:r>
            <a:r>
              <a:rPr sz="1200" spc="-20" dirty="0">
                <a:latin typeface="Calibri"/>
                <a:cs typeface="Calibri"/>
              </a:rPr>
              <a:t>Term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Dependencies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Gradient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Descent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Difficult",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Bengio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1994,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http://ai.dinfo.unifi.it/paolo//ps/tnn-94-gradient.pdf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Highway</a:t>
            </a:r>
            <a:r>
              <a:rPr spc="-70" dirty="0"/>
              <a:t> </a:t>
            </a:r>
            <a:r>
              <a:rPr dirty="0"/>
              <a:t>connections</a:t>
            </a:r>
            <a:r>
              <a:rPr spc="-50" dirty="0"/>
              <a:t> </a:t>
            </a:r>
            <a:r>
              <a:rPr dirty="0">
                <a:solidFill>
                  <a:srgbClr val="000000"/>
                </a:solidFill>
              </a:rPr>
              <a:t>aka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“HighwayNet”</a:t>
            </a: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>
                <a:solidFill>
                  <a:srgbClr val="000000"/>
                </a:solidFill>
              </a:rPr>
              <a:t>Similar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residual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connections,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but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identity </a:t>
            </a:r>
            <a:r>
              <a:rPr dirty="0">
                <a:solidFill>
                  <a:srgbClr val="000000"/>
                </a:solidFill>
              </a:rPr>
              <a:t>connection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transformation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layer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is </a:t>
            </a:r>
            <a:r>
              <a:rPr dirty="0">
                <a:solidFill>
                  <a:srgbClr val="000000"/>
                </a:solidFill>
              </a:rPr>
              <a:t>controlled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by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dynamic</a:t>
            </a:r>
            <a:r>
              <a:rPr spc="-20" dirty="0"/>
              <a:t> gate</a:t>
            </a:r>
          </a:p>
          <a:p>
            <a:pPr marL="298450" marR="893444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>
                <a:solidFill>
                  <a:srgbClr val="000000"/>
                </a:solidFill>
              </a:rPr>
              <a:t>Inspired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by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LSTMs,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but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applied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20" dirty="0">
                <a:solidFill>
                  <a:srgbClr val="000000"/>
                </a:solidFill>
              </a:rPr>
              <a:t> deep </a:t>
            </a:r>
            <a:r>
              <a:rPr spc="-10" dirty="0">
                <a:solidFill>
                  <a:srgbClr val="000000"/>
                </a:solidFill>
              </a:rPr>
              <a:t>feedforward/convolutional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networks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7890" y="3525687"/>
            <a:ext cx="3021229" cy="1450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11209655" cy="51523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Usually,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SGD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fine!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However,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require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hand-tuning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E.g.,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 it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 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halve it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k </a:t>
            </a:r>
            <a:r>
              <a:rPr sz="2000" dirty="0">
                <a:latin typeface="Calibri"/>
                <a:cs typeface="Calibri"/>
              </a:rPr>
              <a:t>epochs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(passes through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full data,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shuffled </a:t>
            </a:r>
            <a:r>
              <a:rPr sz="2000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sampled)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spcBef>
                <a:spcPts val="484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avoid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worry,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sophisticated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“adaptive”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optimizers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adjustment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parameters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accumulated</a:t>
            </a:r>
            <a:r>
              <a:rPr sz="2400" spc="-10" dirty="0">
                <a:latin typeface="Calibri"/>
                <a:cs typeface="Calibri"/>
              </a:rPr>
              <a:t> gradient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differential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per-parameter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10" dirty="0">
                <a:latin typeface="Calibri"/>
                <a:cs typeface="Calibri"/>
              </a:rPr>
              <a:t> rates</a:t>
            </a:r>
            <a:endParaRPr sz="2400">
              <a:latin typeface="Calibri"/>
              <a:cs typeface="Calibri"/>
            </a:endParaRPr>
          </a:p>
          <a:p>
            <a:pPr marL="812800" lvl="2" indent="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Adagrad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1900" dirty="0">
                <a:solidFill>
                  <a:srgbClr val="FF30EE"/>
                </a:solidFill>
                <a:latin typeface="Wingdings"/>
                <a:cs typeface="Wingdings"/>
              </a:rPr>
              <a:t>�</a:t>
            </a:r>
            <a:r>
              <a:rPr sz="2000" spc="-50" dirty="0">
                <a:solidFill>
                  <a:srgbClr val="FF30E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Simplest member of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family,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but tends to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“stall 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early”</a:t>
            </a:r>
            <a:endParaRPr sz="20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38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spc="-10" dirty="0">
                <a:latin typeface="Calibri"/>
                <a:cs typeface="Calibri"/>
              </a:rPr>
              <a:t>RMSprop</a:t>
            </a:r>
            <a:endParaRPr sz="2000">
              <a:latin typeface="Calibri"/>
              <a:cs typeface="Calibri"/>
            </a:endParaRPr>
          </a:p>
          <a:p>
            <a:pPr marL="812800" lvl="2" indent="2279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Adam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925" spc="2925" baseline="1424" dirty="0">
                <a:solidFill>
                  <a:srgbClr val="FF30EE"/>
                </a:solidFill>
                <a:latin typeface="Wingdings"/>
                <a:cs typeface="Wingdings"/>
              </a:rPr>
              <a:t>�</a:t>
            </a:r>
            <a:r>
              <a:rPr sz="2925" spc="-60" baseline="1424" dirty="0">
                <a:solidFill>
                  <a:srgbClr val="FF30E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fairly</a:t>
            </a:r>
            <a:r>
              <a:rPr sz="20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good,</a:t>
            </a:r>
            <a:r>
              <a:rPr sz="2000" b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safe</a:t>
            </a:r>
            <a:r>
              <a:rPr sz="2000" b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place to</a:t>
            </a:r>
            <a:r>
              <a:rPr sz="20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begin</a:t>
            </a:r>
            <a:r>
              <a:rPr sz="2000" b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in</a:t>
            </a:r>
            <a:r>
              <a:rPr sz="20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30EE"/>
                </a:solidFill>
                <a:latin typeface="Calibri"/>
                <a:cs typeface="Calibri"/>
              </a:rPr>
              <a:t>many </a:t>
            </a:r>
            <a:r>
              <a:rPr sz="2000" b="1" spc="-10" dirty="0">
                <a:solidFill>
                  <a:srgbClr val="FF30EE"/>
                </a:solidFill>
                <a:latin typeface="Calibri"/>
                <a:cs typeface="Calibri"/>
              </a:rPr>
              <a:t>cases</a:t>
            </a:r>
            <a:endParaRPr sz="20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spc="-10" dirty="0">
                <a:latin typeface="Calibri"/>
                <a:cs typeface="Calibri"/>
              </a:rPr>
              <a:t>AdamW</a:t>
            </a:r>
            <a:endParaRPr sz="2000">
              <a:latin typeface="Calibri"/>
              <a:cs typeface="Calibri"/>
            </a:endParaRPr>
          </a:p>
          <a:p>
            <a:pPr marL="812800" lvl="2" indent="227965">
              <a:lnSpc>
                <a:spcPct val="100000"/>
              </a:lnSpc>
              <a:spcBef>
                <a:spcPts val="50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NAdamW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1900" dirty="0">
                <a:solidFill>
                  <a:srgbClr val="FF30EE"/>
                </a:solidFill>
                <a:latin typeface="Wingdings"/>
                <a:cs typeface="Wingdings"/>
              </a:rPr>
              <a:t>�</a:t>
            </a:r>
            <a:r>
              <a:rPr sz="2000" spc="-50" dirty="0">
                <a:solidFill>
                  <a:srgbClr val="FF30E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Can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be better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word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vectors (W)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for speed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(Nesterov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acceleration)</a:t>
            </a:r>
            <a:endParaRPr sz="20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469265" lvl="1" indent="227965">
              <a:lnSpc>
                <a:spcPct val="100000"/>
              </a:lnSpc>
              <a:spcBef>
                <a:spcPts val="49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Start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rate,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around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0.001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1800" spc="1710" dirty="0">
                <a:solidFill>
                  <a:srgbClr val="FF30EE"/>
                </a:solidFill>
                <a:latin typeface="Wingdings"/>
                <a:cs typeface="Wingdings"/>
              </a:rPr>
              <a:t>�</a:t>
            </a:r>
            <a:r>
              <a:rPr sz="1800" spc="-45" dirty="0">
                <a:solidFill>
                  <a:srgbClr val="FF30E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Many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have</a:t>
            </a:r>
            <a:r>
              <a:rPr sz="1800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other</a:t>
            </a:r>
            <a:r>
              <a:rPr sz="18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hyperparameters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LSTMs:</a:t>
            </a:r>
            <a:r>
              <a:rPr spc="5" dirty="0"/>
              <a:t> </a:t>
            </a:r>
            <a:r>
              <a:rPr spc="-10" dirty="0"/>
              <a:t>real-</a:t>
            </a:r>
            <a:r>
              <a:rPr dirty="0"/>
              <a:t>world</a:t>
            </a:r>
            <a:r>
              <a:rPr spc="5" dirty="0"/>
              <a:t> </a:t>
            </a:r>
            <a:r>
              <a:rPr spc="-10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10392410" cy="41395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2013–2015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LSTMs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achieving</a:t>
            </a:r>
            <a:r>
              <a:rPr sz="2400" spc="-10" dirty="0">
                <a:latin typeface="Calibri"/>
                <a:cs typeface="Calibri"/>
              </a:rPr>
              <a:t> state-of-</a:t>
            </a:r>
            <a:r>
              <a:rPr sz="2400" dirty="0">
                <a:latin typeface="Calibri"/>
                <a:cs typeface="Calibri"/>
              </a:rPr>
              <a:t>the-art</a:t>
            </a:r>
            <a:r>
              <a:rPr sz="2400" spc="-10" dirty="0">
                <a:latin typeface="Calibri"/>
                <a:cs typeface="Calibri"/>
              </a:rPr>
              <a:t> results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800"/>
              </a:lnSpc>
              <a:spcBef>
                <a:spcPts val="575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Successful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handwriting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machine </a:t>
            </a:r>
            <a:r>
              <a:rPr sz="2400" dirty="0">
                <a:latin typeface="Calibri"/>
                <a:cs typeface="Calibri"/>
              </a:rPr>
              <a:t>translation,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parsing,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captioning,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models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LSTMs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dominant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approach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NLP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7C92"/>
              </a:buClr>
              <a:buFont typeface="Times New Roman"/>
              <a:buChar char="•"/>
            </a:pPr>
            <a:endParaRPr sz="33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Now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(2019–2023)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Transformers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dominant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05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WMT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conference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competition):</a:t>
            </a:r>
            <a:endParaRPr sz="24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WMT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2014,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there were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neural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 translation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systems </a:t>
            </a:r>
            <a:r>
              <a:rPr sz="2000" spc="-25" dirty="0">
                <a:latin typeface="Calibri"/>
                <a:cs typeface="Calibri"/>
              </a:rPr>
              <a:t>(!)</a:t>
            </a:r>
            <a:endParaRPr sz="20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WMT</a:t>
            </a:r>
            <a:r>
              <a:rPr sz="20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2016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summary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report contains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RNN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”</a:t>
            </a:r>
            <a:r>
              <a:rPr sz="2000" spc="-5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44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 (and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 systems </a:t>
            </a:r>
            <a:r>
              <a:rPr sz="2000" spc="-20" dirty="0">
                <a:latin typeface="Calibri"/>
                <a:cs typeface="Calibri"/>
              </a:rPr>
              <a:t>won)</a:t>
            </a:r>
            <a:endParaRPr sz="20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WMT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2019: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RNN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”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7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”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Transformer</a:t>
            </a:r>
            <a:r>
              <a:rPr sz="2000" dirty="0">
                <a:solidFill>
                  <a:srgbClr val="5D4B3C"/>
                </a:solidFill>
                <a:latin typeface="Calibri"/>
                <a:cs typeface="Calibri"/>
              </a:rPr>
              <a:t>”</a:t>
            </a:r>
            <a:r>
              <a:rPr sz="2000" spc="-10" dirty="0">
                <a:solidFill>
                  <a:srgbClr val="5D4B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30EE"/>
                </a:solidFill>
                <a:latin typeface="Calibri"/>
                <a:cs typeface="Calibri"/>
              </a:rPr>
              <a:t>105</a:t>
            </a:r>
            <a:r>
              <a:rPr sz="20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times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4552" y="5964428"/>
            <a:ext cx="914146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"Findings 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2016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Conference</a:t>
            </a:r>
            <a:r>
              <a:rPr sz="1200" dirty="0">
                <a:latin typeface="Calibri"/>
                <a:cs typeface="Calibri"/>
              </a:rPr>
              <a:t> 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 </a:t>
            </a:r>
            <a:r>
              <a:rPr sz="1200" spc="-10" dirty="0">
                <a:latin typeface="Calibri"/>
                <a:cs typeface="Calibri"/>
              </a:rPr>
              <a:t>Translation </a:t>
            </a:r>
            <a:r>
              <a:rPr sz="1200" dirty="0">
                <a:latin typeface="Calibri"/>
                <a:cs typeface="Calibri"/>
              </a:rPr>
              <a:t>(WMT16)",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Bojar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2"/>
              </a:rPr>
              <a:t>http://www.statmt.org/wmt16/pdf/W16-2301.pdf</a:t>
            </a:r>
            <a:r>
              <a:rPr sz="1200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"Findings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2018</a:t>
            </a:r>
            <a:r>
              <a:rPr sz="1200" spc="-10" dirty="0">
                <a:latin typeface="Calibri"/>
                <a:cs typeface="Calibri"/>
              </a:rPr>
              <a:t> Conference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10" dirty="0">
                <a:latin typeface="Calibri"/>
                <a:cs typeface="Calibri"/>
              </a:rPr>
              <a:t> Translation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(WMT18)",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Bojar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2018,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http://www.statmt.org/wmt18/pdf/WMT028.pdf</a:t>
            </a:r>
            <a:r>
              <a:rPr sz="1200" spc="-10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"Findings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Conference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10" dirty="0">
                <a:latin typeface="Calibri"/>
                <a:cs typeface="Calibri"/>
              </a:rPr>
              <a:t> Translation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(WMT19)",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Barrault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2019,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http://www.statmt.org/wmt18/pdf/WMT028.pdf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29543"/>
            <a:ext cx="9933305" cy="10096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3.</a:t>
            </a:r>
            <a:r>
              <a:rPr spc="-25" dirty="0"/>
              <a:t> </a:t>
            </a:r>
            <a:r>
              <a:rPr dirty="0"/>
              <a:t>Other</a:t>
            </a:r>
            <a:r>
              <a:rPr spc="-10" dirty="0"/>
              <a:t> </a:t>
            </a:r>
            <a:r>
              <a:rPr dirty="0"/>
              <a:t>RNN uses:</a:t>
            </a:r>
            <a:r>
              <a:rPr spc="-5" dirty="0"/>
              <a:t> </a:t>
            </a:r>
            <a:r>
              <a:rPr dirty="0"/>
              <a:t>RNNs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sequence</a:t>
            </a:r>
            <a:r>
              <a:rPr spc="-5" dirty="0"/>
              <a:t> </a:t>
            </a:r>
            <a:r>
              <a:rPr spc="-10" dirty="0"/>
              <a:t>tagging</a:t>
            </a: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spc="-20" dirty="0"/>
              <a:t>part-</a:t>
            </a:r>
            <a:r>
              <a:rPr sz="2800" spc="-30" dirty="0"/>
              <a:t>of-</a:t>
            </a:r>
            <a:r>
              <a:rPr sz="2800" dirty="0"/>
              <a:t>speech</a:t>
            </a:r>
            <a:r>
              <a:rPr sz="2800" spc="-10" dirty="0"/>
              <a:t> </a:t>
            </a:r>
            <a:r>
              <a:rPr sz="2800" dirty="0"/>
              <a:t>tagging</a:t>
            </a:r>
            <a:r>
              <a:rPr sz="2800" b="0" dirty="0">
                <a:latin typeface="Calibri"/>
                <a:cs typeface="Calibri"/>
              </a:rPr>
              <a:t>,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named entity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2711" y="4683252"/>
            <a:ext cx="866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knocked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7860" y="4683252"/>
            <a:ext cx="475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0" dirty="0">
                <a:latin typeface="Calibri"/>
                <a:cs typeface="Calibri"/>
              </a:rPr>
              <a:t>over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0146" y="4683252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809" y="4683252"/>
            <a:ext cx="488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0" dirty="0">
                <a:latin typeface="Calibri"/>
                <a:cs typeface="Calibri"/>
              </a:rPr>
              <a:t>vase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2529443"/>
            <a:ext cx="6791731" cy="21532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21257" y="4692396"/>
            <a:ext cx="2475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2142490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startled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cat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0100" y="2193035"/>
            <a:ext cx="472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VBN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9207" y="2193035"/>
            <a:ext cx="2527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0150" y="2193035"/>
            <a:ext cx="298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DT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32278" y="2193035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NN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260" y="2202179"/>
            <a:ext cx="298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DT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6044" y="2202179"/>
            <a:ext cx="187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JJ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8490" y="2202179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NN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3490" y="5698235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399" y="1469933"/>
            <a:ext cx="384810" cy="1618615"/>
            <a:chOff x="5809399" y="1469933"/>
            <a:chExt cx="384810" cy="1618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4372" y="1469933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5326" y="1191259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5428" y="1560067"/>
            <a:ext cx="248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85033" y="236510"/>
            <a:ext cx="8035290" cy="9969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/>
              <a:t>RNNs</a:t>
            </a:r>
            <a:r>
              <a:rPr spc="-2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10" dirty="0"/>
              <a:t> </a:t>
            </a:r>
            <a:r>
              <a:rPr dirty="0"/>
              <a:t>encoder</a:t>
            </a:r>
            <a:r>
              <a:rPr spc="-5" dirty="0"/>
              <a:t> </a:t>
            </a:r>
            <a:r>
              <a:rPr spc="-10" dirty="0"/>
              <a:t>model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5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for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dirty="0"/>
              <a:t>sentiment</a:t>
            </a:r>
            <a:r>
              <a:rPr sz="2800" spc="-30" dirty="0"/>
              <a:t> </a:t>
            </a:r>
            <a:r>
              <a:rPr sz="2800" spc="-10" dirty="0"/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494" y="5686044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399" y="1469933"/>
            <a:ext cx="3391535" cy="2610485"/>
            <a:chOff x="5809399" y="1469933"/>
            <a:chExt cx="3391535" cy="26104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4372" y="1469933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6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3" y="54135"/>
                  </a:lnTo>
                  <a:lnTo>
                    <a:pt x="55328" y="37806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3" y="105981"/>
                  </a:lnTo>
                  <a:lnTo>
                    <a:pt x="16455" y="104447"/>
                  </a:lnTo>
                  <a:lnTo>
                    <a:pt x="45803" y="54135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5"/>
                  </a:lnTo>
                  <a:lnTo>
                    <a:pt x="94202" y="104447"/>
                  </a:lnTo>
                  <a:lnTo>
                    <a:pt x="100034" y="105981"/>
                  </a:lnTo>
                  <a:lnTo>
                    <a:pt x="109122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6"/>
                  </a:lnTo>
                  <a:lnTo>
                    <a:pt x="47101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6"/>
                  </a:lnTo>
                  <a:lnTo>
                    <a:pt x="64853" y="54135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1" y="23703"/>
                  </a:lnTo>
                  <a:lnTo>
                    <a:pt x="55328" y="37806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1763" y="3053702"/>
              <a:ext cx="3199130" cy="1026794"/>
            </a:xfrm>
            <a:custGeom>
              <a:avLst/>
              <a:gdLst/>
              <a:ahLst/>
              <a:cxnLst/>
              <a:rect l="l" t="t" r="r" b="b"/>
              <a:pathLst>
                <a:path w="3199129" h="1026795">
                  <a:moveTo>
                    <a:pt x="54525" y="31669"/>
                  </a:moveTo>
                  <a:lnTo>
                    <a:pt x="36106" y="35923"/>
                  </a:lnTo>
                  <a:lnTo>
                    <a:pt x="48875" y="49861"/>
                  </a:lnTo>
                  <a:lnTo>
                    <a:pt x="3193296" y="1026215"/>
                  </a:lnTo>
                  <a:lnTo>
                    <a:pt x="3198945" y="1008023"/>
                  </a:lnTo>
                  <a:lnTo>
                    <a:pt x="54525" y="31669"/>
                  </a:lnTo>
                  <a:close/>
                </a:path>
                <a:path w="3199129" h="1026795">
                  <a:moveTo>
                    <a:pt x="106988" y="0"/>
                  </a:moveTo>
                  <a:lnTo>
                    <a:pt x="0" y="24712"/>
                  </a:lnTo>
                  <a:lnTo>
                    <a:pt x="74174" y="105677"/>
                  </a:lnTo>
                  <a:lnTo>
                    <a:pt x="80200" y="105942"/>
                  </a:lnTo>
                  <a:lnTo>
                    <a:pt x="87957" y="98835"/>
                  </a:lnTo>
                  <a:lnTo>
                    <a:pt x="88221" y="92810"/>
                  </a:lnTo>
                  <a:lnTo>
                    <a:pt x="48875" y="49861"/>
                  </a:lnTo>
                  <a:lnTo>
                    <a:pt x="15250" y="39420"/>
                  </a:lnTo>
                  <a:lnTo>
                    <a:pt x="20899" y="21228"/>
                  </a:lnTo>
                  <a:lnTo>
                    <a:pt x="99729" y="21228"/>
                  </a:lnTo>
                  <a:lnTo>
                    <a:pt x="111276" y="18561"/>
                  </a:lnTo>
                  <a:lnTo>
                    <a:pt x="114471" y="13445"/>
                  </a:lnTo>
                  <a:lnTo>
                    <a:pt x="112104" y="3195"/>
                  </a:lnTo>
                  <a:lnTo>
                    <a:pt x="106988" y="0"/>
                  </a:lnTo>
                  <a:close/>
                </a:path>
                <a:path w="3199129" h="1026795">
                  <a:moveTo>
                    <a:pt x="20899" y="21228"/>
                  </a:moveTo>
                  <a:lnTo>
                    <a:pt x="15250" y="39420"/>
                  </a:lnTo>
                  <a:lnTo>
                    <a:pt x="48875" y="49861"/>
                  </a:lnTo>
                  <a:lnTo>
                    <a:pt x="39473" y="39598"/>
                  </a:lnTo>
                  <a:lnTo>
                    <a:pt x="20196" y="39598"/>
                  </a:lnTo>
                  <a:lnTo>
                    <a:pt x="25076" y="23883"/>
                  </a:lnTo>
                  <a:lnTo>
                    <a:pt x="29451" y="23883"/>
                  </a:lnTo>
                  <a:lnTo>
                    <a:pt x="20899" y="21228"/>
                  </a:lnTo>
                  <a:close/>
                </a:path>
                <a:path w="3199129" h="1026795">
                  <a:moveTo>
                    <a:pt x="25076" y="23883"/>
                  </a:moveTo>
                  <a:lnTo>
                    <a:pt x="20196" y="39598"/>
                  </a:lnTo>
                  <a:lnTo>
                    <a:pt x="36106" y="35923"/>
                  </a:lnTo>
                  <a:lnTo>
                    <a:pt x="25076" y="23883"/>
                  </a:lnTo>
                  <a:close/>
                </a:path>
                <a:path w="3199129" h="1026795">
                  <a:moveTo>
                    <a:pt x="36106" y="35923"/>
                  </a:moveTo>
                  <a:lnTo>
                    <a:pt x="20196" y="39598"/>
                  </a:lnTo>
                  <a:lnTo>
                    <a:pt x="39473" y="39598"/>
                  </a:lnTo>
                  <a:lnTo>
                    <a:pt x="36106" y="35923"/>
                  </a:lnTo>
                  <a:close/>
                </a:path>
                <a:path w="3199129" h="1026795">
                  <a:moveTo>
                    <a:pt x="29451" y="23883"/>
                  </a:moveTo>
                  <a:lnTo>
                    <a:pt x="25076" y="23883"/>
                  </a:lnTo>
                  <a:lnTo>
                    <a:pt x="36106" y="35923"/>
                  </a:lnTo>
                  <a:lnTo>
                    <a:pt x="54525" y="31669"/>
                  </a:lnTo>
                  <a:lnTo>
                    <a:pt x="29451" y="23883"/>
                  </a:lnTo>
                  <a:close/>
                </a:path>
                <a:path w="3199129" h="1026795">
                  <a:moveTo>
                    <a:pt x="99729" y="21228"/>
                  </a:moveTo>
                  <a:lnTo>
                    <a:pt x="20899" y="21228"/>
                  </a:lnTo>
                  <a:lnTo>
                    <a:pt x="54525" y="31669"/>
                  </a:lnTo>
                  <a:lnTo>
                    <a:pt x="99729" y="21228"/>
                  </a:lnTo>
                  <a:close/>
                </a:path>
              </a:pathLst>
            </a:custGeom>
            <a:solidFill>
              <a:srgbClr val="FF30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 rot="960000">
            <a:off x="7276971" y="3293835"/>
            <a:ext cx="8680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3600" spc="-15" baseline="1157" dirty="0">
                <a:solidFill>
                  <a:srgbClr val="FF30EE"/>
                </a:solidFill>
                <a:latin typeface="Calibri"/>
                <a:cs typeface="Calibri"/>
              </a:rPr>
              <a:t>equ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15326" y="1191259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5428" y="1560067"/>
            <a:ext cx="248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3647" y="2294635"/>
            <a:ext cx="2031364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Basic</a:t>
            </a:r>
            <a:r>
              <a:rPr sz="2400" b="1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way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11835" marR="5080" indent="-699770">
              <a:lnSpc>
                <a:spcPts val="2810"/>
              </a:lnSpc>
              <a:spcBef>
                <a:spcPts val="175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final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hidden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85033" y="236510"/>
            <a:ext cx="8035290" cy="9969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/>
              <a:t>RNNs</a:t>
            </a:r>
            <a:r>
              <a:rPr spc="-2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10" dirty="0"/>
              <a:t> </a:t>
            </a:r>
            <a:r>
              <a:rPr dirty="0"/>
              <a:t>encoder</a:t>
            </a:r>
            <a:r>
              <a:rPr spc="-5" dirty="0"/>
              <a:t> </a:t>
            </a:r>
            <a:r>
              <a:rPr spc="-10" dirty="0"/>
              <a:t>model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800" b="0" dirty="0">
                <a:latin typeface="Calibri"/>
                <a:cs typeface="Calibri"/>
              </a:rPr>
              <a:t>e.g.,</a:t>
            </a:r>
            <a:r>
              <a:rPr sz="2800" b="0" spc="-5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for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dirty="0"/>
              <a:t>sentiment</a:t>
            </a:r>
            <a:r>
              <a:rPr sz="2800" spc="-30" dirty="0"/>
              <a:t> </a:t>
            </a:r>
            <a:r>
              <a:rPr sz="2800" spc="-10" dirty="0"/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RNNs</a:t>
            </a:r>
            <a:r>
              <a:rPr spc="-2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sentence</a:t>
            </a:r>
            <a:r>
              <a:rPr spc="-10" dirty="0"/>
              <a:t> </a:t>
            </a:r>
            <a:r>
              <a:rPr dirty="0"/>
              <a:t>encoder</a:t>
            </a:r>
            <a:r>
              <a:rPr spc="-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4868" y="5689091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1341" y="5689091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557" y="4057801"/>
            <a:ext cx="6791731" cy="16307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83335" y="5689091"/>
            <a:ext cx="156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8471" y="5689091"/>
            <a:ext cx="299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lot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0854" y="5698235"/>
            <a:ext cx="722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overall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3490" y="5698235"/>
            <a:ext cx="89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9508" y="5698235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enjoyed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3395" y="1148588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9399" y="1995947"/>
            <a:ext cx="384810" cy="1092200"/>
            <a:chOff x="5809399" y="1995947"/>
            <a:chExt cx="384810" cy="10922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098987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9128" y="2331406"/>
              <a:ext cx="165353" cy="1739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563826"/>
              <a:ext cx="165353" cy="1739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128" y="2796245"/>
              <a:ext cx="165353" cy="1739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8924" y="2005472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34096" y="2306828"/>
            <a:ext cx="11671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88120" y="1469935"/>
            <a:ext cx="6412865" cy="2620010"/>
          </a:xfrm>
          <a:custGeom>
            <a:avLst/>
            <a:gdLst/>
            <a:ahLst/>
            <a:cxnLst/>
            <a:rect l="l" t="t" r="r" b="b"/>
            <a:pathLst>
              <a:path w="6412865" h="2620010">
                <a:moveTo>
                  <a:pt x="3276904" y="94856"/>
                </a:moveTo>
                <a:lnTo>
                  <a:pt x="3232607" y="18910"/>
                </a:lnTo>
                <a:lnTo>
                  <a:pt x="3221571" y="0"/>
                </a:lnTo>
                <a:lnTo>
                  <a:pt x="3166249" y="94856"/>
                </a:lnTo>
                <a:lnTo>
                  <a:pt x="3167786" y="100685"/>
                </a:lnTo>
                <a:lnTo>
                  <a:pt x="3176867" y="105981"/>
                </a:lnTo>
                <a:lnTo>
                  <a:pt x="3182696" y="104444"/>
                </a:lnTo>
                <a:lnTo>
                  <a:pt x="3212046" y="54140"/>
                </a:lnTo>
                <a:lnTo>
                  <a:pt x="3212046" y="535546"/>
                </a:lnTo>
                <a:lnTo>
                  <a:pt x="3231096" y="535546"/>
                </a:lnTo>
                <a:lnTo>
                  <a:pt x="3231096" y="54140"/>
                </a:lnTo>
                <a:lnTo>
                  <a:pt x="3260445" y="104444"/>
                </a:lnTo>
                <a:lnTo>
                  <a:pt x="3266275" y="105981"/>
                </a:lnTo>
                <a:lnTo>
                  <a:pt x="3275368" y="100685"/>
                </a:lnTo>
                <a:lnTo>
                  <a:pt x="3276904" y="94856"/>
                </a:lnTo>
                <a:close/>
              </a:path>
              <a:path w="6412865" h="2620010">
                <a:moveTo>
                  <a:pt x="6412585" y="2591790"/>
                </a:moveTo>
                <a:lnTo>
                  <a:pt x="3286277" y="1621066"/>
                </a:lnTo>
                <a:lnTo>
                  <a:pt x="3324707" y="1617599"/>
                </a:lnTo>
                <a:lnTo>
                  <a:pt x="3328581" y="1612976"/>
                </a:lnTo>
                <a:lnTo>
                  <a:pt x="3328111" y="1607870"/>
                </a:lnTo>
                <a:lnTo>
                  <a:pt x="3327628" y="1602498"/>
                </a:lnTo>
                <a:lnTo>
                  <a:pt x="3325774" y="1600962"/>
                </a:lnTo>
                <a:lnTo>
                  <a:pt x="3328111" y="1597215"/>
                </a:lnTo>
                <a:lnTo>
                  <a:pt x="3325736" y="1586966"/>
                </a:lnTo>
                <a:lnTo>
                  <a:pt x="3320631" y="1583766"/>
                </a:lnTo>
                <a:lnTo>
                  <a:pt x="3213722" y="1608480"/>
                </a:lnTo>
                <a:lnTo>
                  <a:pt x="3198558" y="1605000"/>
                </a:lnTo>
                <a:lnTo>
                  <a:pt x="3106699" y="1583918"/>
                </a:lnTo>
                <a:lnTo>
                  <a:pt x="3101594" y="1587119"/>
                </a:lnTo>
                <a:lnTo>
                  <a:pt x="3099231" y="1597367"/>
                </a:lnTo>
                <a:lnTo>
                  <a:pt x="3101390" y="1600835"/>
                </a:lnTo>
                <a:lnTo>
                  <a:pt x="3099739" y="1602206"/>
                </a:lnTo>
                <a:lnTo>
                  <a:pt x="3098774" y="1612684"/>
                </a:lnTo>
                <a:lnTo>
                  <a:pt x="3102622" y="1617319"/>
                </a:lnTo>
                <a:lnTo>
                  <a:pt x="3141764" y="1620964"/>
                </a:lnTo>
                <a:lnTo>
                  <a:pt x="0" y="2601049"/>
                </a:lnTo>
                <a:lnTo>
                  <a:pt x="5676" y="2619235"/>
                </a:lnTo>
                <a:lnTo>
                  <a:pt x="3080347" y="1660080"/>
                </a:lnTo>
                <a:lnTo>
                  <a:pt x="1056081" y="2602509"/>
                </a:lnTo>
                <a:lnTo>
                  <a:pt x="1064120" y="2619781"/>
                </a:lnTo>
                <a:lnTo>
                  <a:pt x="3152114" y="1647672"/>
                </a:lnTo>
                <a:lnTo>
                  <a:pt x="3125597" y="1676692"/>
                </a:lnTo>
                <a:lnTo>
                  <a:pt x="3125622" y="1677390"/>
                </a:lnTo>
                <a:lnTo>
                  <a:pt x="2130094" y="2603157"/>
                </a:lnTo>
                <a:lnTo>
                  <a:pt x="2143061" y="2617114"/>
                </a:lnTo>
                <a:lnTo>
                  <a:pt x="3136430" y="1693341"/>
                </a:lnTo>
                <a:lnTo>
                  <a:pt x="3136506" y="1693735"/>
                </a:lnTo>
                <a:lnTo>
                  <a:pt x="3145155" y="1699742"/>
                </a:lnTo>
                <a:lnTo>
                  <a:pt x="3151086" y="1698675"/>
                </a:lnTo>
                <a:lnTo>
                  <a:pt x="3178429" y="1659305"/>
                </a:lnTo>
                <a:lnTo>
                  <a:pt x="3172968" y="1677352"/>
                </a:lnTo>
                <a:lnTo>
                  <a:pt x="3157829" y="1702993"/>
                </a:lnTo>
                <a:lnTo>
                  <a:pt x="3159328" y="1708835"/>
                </a:lnTo>
                <a:lnTo>
                  <a:pt x="3166313" y="1712963"/>
                </a:lnTo>
                <a:lnTo>
                  <a:pt x="3166541" y="1713382"/>
                </a:lnTo>
                <a:lnTo>
                  <a:pt x="3167532" y="1713687"/>
                </a:lnTo>
                <a:lnTo>
                  <a:pt x="3168383" y="1714182"/>
                </a:lnTo>
                <a:lnTo>
                  <a:pt x="3168815" y="1714080"/>
                </a:lnTo>
                <a:lnTo>
                  <a:pt x="3176613" y="1716417"/>
                </a:lnTo>
                <a:lnTo>
                  <a:pt x="3181934" y="1713572"/>
                </a:lnTo>
                <a:lnTo>
                  <a:pt x="3190557" y="1685023"/>
                </a:lnTo>
                <a:lnTo>
                  <a:pt x="3203854" y="1662531"/>
                </a:lnTo>
                <a:lnTo>
                  <a:pt x="3198672" y="2597340"/>
                </a:lnTo>
                <a:lnTo>
                  <a:pt x="3217710" y="2597442"/>
                </a:lnTo>
                <a:lnTo>
                  <a:pt x="3222904" y="1662645"/>
                </a:lnTo>
                <a:lnTo>
                  <a:pt x="3237484" y="1687969"/>
                </a:lnTo>
                <a:lnTo>
                  <a:pt x="3245193" y="1713649"/>
                </a:lnTo>
                <a:lnTo>
                  <a:pt x="3250501" y="1716506"/>
                </a:lnTo>
                <a:lnTo>
                  <a:pt x="3257156" y="1714512"/>
                </a:lnTo>
                <a:lnTo>
                  <a:pt x="3257791" y="1714677"/>
                </a:lnTo>
                <a:lnTo>
                  <a:pt x="3259086" y="1713928"/>
                </a:lnTo>
                <a:lnTo>
                  <a:pt x="3260572" y="1713484"/>
                </a:lnTo>
                <a:lnTo>
                  <a:pt x="3260877" y="1712899"/>
                </a:lnTo>
                <a:lnTo>
                  <a:pt x="3266910" y="1709432"/>
                </a:lnTo>
                <a:lnTo>
                  <a:pt x="3268484" y="1703603"/>
                </a:lnTo>
                <a:lnTo>
                  <a:pt x="3255073" y="1680337"/>
                </a:lnTo>
                <a:lnTo>
                  <a:pt x="3248799" y="1659407"/>
                </a:lnTo>
                <a:lnTo>
                  <a:pt x="3276041" y="1698828"/>
                </a:lnTo>
                <a:lnTo>
                  <a:pt x="3281972" y="1699920"/>
                </a:lnTo>
                <a:lnTo>
                  <a:pt x="3290633" y="1693938"/>
                </a:lnTo>
                <a:lnTo>
                  <a:pt x="3290709" y="1693506"/>
                </a:lnTo>
                <a:lnTo>
                  <a:pt x="4269511" y="2607856"/>
                </a:lnTo>
                <a:lnTo>
                  <a:pt x="4282516" y="2593937"/>
                </a:lnTo>
                <a:lnTo>
                  <a:pt x="3301796" y="1677797"/>
                </a:lnTo>
                <a:lnTo>
                  <a:pt x="3301860" y="1676577"/>
                </a:lnTo>
                <a:lnTo>
                  <a:pt x="3275787" y="1648129"/>
                </a:lnTo>
                <a:lnTo>
                  <a:pt x="5329237" y="2610523"/>
                </a:lnTo>
                <a:lnTo>
                  <a:pt x="5337314" y="2593276"/>
                </a:lnTo>
                <a:lnTo>
                  <a:pt x="3343249" y="1658721"/>
                </a:lnTo>
                <a:lnTo>
                  <a:pt x="6406934" y="2609989"/>
                </a:lnTo>
                <a:lnTo>
                  <a:pt x="6412585" y="259179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5428" y="1075435"/>
            <a:ext cx="2487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93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compute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400" spc="-6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encoding?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7406" y="2178811"/>
            <a:ext cx="2324735" cy="148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4"/>
              </a:spcBef>
            </a:pPr>
            <a:r>
              <a:rPr sz="2400" b="1" dirty="0">
                <a:solidFill>
                  <a:srgbClr val="FF30EE"/>
                </a:solidFill>
                <a:latin typeface="Calibri"/>
                <a:cs typeface="Calibri"/>
              </a:rPr>
              <a:t>Usually</a:t>
            </a:r>
            <a:r>
              <a:rPr sz="2400" b="1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30EE"/>
                </a:solidFill>
                <a:latin typeface="Calibri"/>
                <a:cs typeface="Calibri"/>
              </a:rPr>
              <a:t>better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: 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Take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element-wise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max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mean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all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0551" y="780795"/>
            <a:ext cx="4690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e.g.,</a:t>
            </a:r>
            <a:r>
              <a:rPr sz="2800" spc="-5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C92"/>
                </a:solidFill>
                <a:latin typeface="Calibri"/>
                <a:cs typeface="Calibri"/>
              </a:rPr>
              <a:t>for</a:t>
            </a:r>
            <a:r>
              <a:rPr sz="2800" spc="-45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C92"/>
                </a:solidFill>
                <a:latin typeface="Calibri"/>
                <a:cs typeface="Calibri"/>
              </a:rPr>
              <a:t>sentiment</a:t>
            </a:r>
            <a:r>
              <a:rPr sz="2800" b="1" spc="-30" dirty="0">
                <a:solidFill>
                  <a:srgbClr val="007C92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C92"/>
                </a:solidFill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11262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RNN-</a:t>
            </a:r>
            <a:r>
              <a:rPr dirty="0"/>
              <a:t>LMs</a:t>
            </a:r>
            <a:r>
              <a:rPr spc="-5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5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dirty="0"/>
              <a:t>generate</a:t>
            </a:r>
            <a:r>
              <a:rPr spc="-10" dirty="0"/>
              <a:t> </a:t>
            </a:r>
            <a:r>
              <a:rPr dirty="0"/>
              <a:t>text based</a:t>
            </a:r>
            <a:r>
              <a:rPr spc="-10" dirty="0"/>
              <a:t> </a:t>
            </a:r>
            <a:r>
              <a:rPr dirty="0"/>
              <a:t>on</a:t>
            </a:r>
            <a:r>
              <a:rPr spc="-10" dirty="0"/>
              <a:t> </a:t>
            </a:r>
            <a:r>
              <a:rPr dirty="0"/>
              <a:t>other </a:t>
            </a:r>
            <a:r>
              <a:rPr spc="-10"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89355"/>
            <a:ext cx="8211820" cy="8509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e.g.,</a:t>
            </a:r>
            <a:r>
              <a:rPr sz="2400" spc="-5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speech</a:t>
            </a:r>
            <a:r>
              <a:rPr sz="2400" b="1" spc="-5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7EB"/>
                </a:solidFill>
                <a:latin typeface="Calibri"/>
                <a:cs typeface="Calibri"/>
              </a:rPr>
              <a:t>recognition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,</a:t>
            </a:r>
            <a:r>
              <a:rPr sz="2400" spc="-45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machine</a:t>
            </a:r>
            <a:r>
              <a:rPr sz="24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7EB"/>
                </a:solidFill>
                <a:latin typeface="Calibri"/>
                <a:cs typeface="Calibri"/>
              </a:rPr>
              <a:t>translation,</a:t>
            </a:r>
            <a:r>
              <a:rPr sz="2400" spc="-40" dirty="0">
                <a:solidFill>
                  <a:srgbClr val="FF07EB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7EB"/>
                </a:solidFill>
                <a:latin typeface="Calibri"/>
                <a:cs typeface="Calibri"/>
              </a:rPr>
              <a:t>summarization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RNN-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LM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58" y="2791714"/>
            <a:ext cx="2983670" cy="15425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7792" y="4692396"/>
            <a:ext cx="1562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2215" algn="l"/>
              </a:tabLst>
            </a:pPr>
            <a:r>
              <a:rPr sz="2000" i="1" spc="-10" dirty="0">
                <a:latin typeface="Calibri"/>
                <a:cs typeface="Calibri"/>
              </a:rPr>
              <a:t>what’s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51101" y="2538689"/>
            <a:ext cx="2500630" cy="2144395"/>
            <a:chOff x="6951101" y="2538689"/>
            <a:chExt cx="2500630" cy="2144395"/>
          </a:xfrm>
        </p:grpSpPr>
        <p:sp>
          <p:nvSpPr>
            <p:cNvPr id="7" name="object 7"/>
            <p:cNvSpPr/>
            <p:nvPr/>
          </p:nvSpPr>
          <p:spPr>
            <a:xfrm>
              <a:off x="8376817" y="3555379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61499" y="55328"/>
                  </a:moveTo>
                  <a:lnTo>
                    <a:pt x="594860" y="94200"/>
                  </a:lnTo>
                  <a:lnTo>
                    <a:pt x="593324" y="100032"/>
                  </a:lnTo>
                  <a:lnTo>
                    <a:pt x="598625" y="109120"/>
                  </a:lnTo>
                  <a:lnTo>
                    <a:pt x="604459" y="110656"/>
                  </a:lnTo>
                  <a:lnTo>
                    <a:pt x="682978" y="64852"/>
                  </a:lnTo>
                  <a:lnTo>
                    <a:pt x="680402" y="64852"/>
                  </a:lnTo>
                  <a:lnTo>
                    <a:pt x="680402" y="63555"/>
                  </a:lnTo>
                  <a:lnTo>
                    <a:pt x="675604" y="63555"/>
                  </a:lnTo>
                  <a:lnTo>
                    <a:pt x="661499" y="55328"/>
                  </a:lnTo>
                  <a:close/>
                </a:path>
                <a:path w="699770" h="111125">
                  <a:moveTo>
                    <a:pt x="645170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645172" y="64852"/>
                  </a:lnTo>
                  <a:lnTo>
                    <a:pt x="661499" y="55328"/>
                  </a:lnTo>
                  <a:lnTo>
                    <a:pt x="645170" y="45802"/>
                  </a:lnTo>
                  <a:close/>
                </a:path>
                <a:path w="699770" h="111125">
                  <a:moveTo>
                    <a:pt x="682977" y="45802"/>
                  </a:moveTo>
                  <a:lnTo>
                    <a:pt x="680402" y="45802"/>
                  </a:lnTo>
                  <a:lnTo>
                    <a:pt x="680402" y="64852"/>
                  </a:lnTo>
                  <a:lnTo>
                    <a:pt x="682978" y="64852"/>
                  </a:lnTo>
                  <a:lnTo>
                    <a:pt x="699306" y="55327"/>
                  </a:lnTo>
                  <a:lnTo>
                    <a:pt x="682977" y="45802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499" y="55328"/>
                  </a:lnTo>
                  <a:lnTo>
                    <a:pt x="675604" y="63555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2" y="47100"/>
                  </a:moveTo>
                  <a:lnTo>
                    <a:pt x="675604" y="47100"/>
                  </a:lnTo>
                  <a:lnTo>
                    <a:pt x="675604" y="63555"/>
                  </a:lnTo>
                  <a:lnTo>
                    <a:pt x="680402" y="63555"/>
                  </a:lnTo>
                  <a:lnTo>
                    <a:pt x="680402" y="47100"/>
                  </a:lnTo>
                  <a:close/>
                </a:path>
                <a:path w="699770" h="111125">
                  <a:moveTo>
                    <a:pt x="604459" y="0"/>
                  </a:moveTo>
                  <a:lnTo>
                    <a:pt x="598625" y="1534"/>
                  </a:lnTo>
                  <a:lnTo>
                    <a:pt x="593324" y="10622"/>
                  </a:lnTo>
                  <a:lnTo>
                    <a:pt x="594860" y="16455"/>
                  </a:lnTo>
                  <a:lnTo>
                    <a:pt x="661500" y="55327"/>
                  </a:lnTo>
                  <a:lnTo>
                    <a:pt x="675604" y="47100"/>
                  </a:lnTo>
                  <a:lnTo>
                    <a:pt x="680402" y="47100"/>
                  </a:lnTo>
                  <a:lnTo>
                    <a:pt x="680402" y="45802"/>
                  </a:lnTo>
                  <a:lnTo>
                    <a:pt x="682977" y="45802"/>
                  </a:lnTo>
                  <a:lnTo>
                    <a:pt x="6044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1771" y="3167743"/>
              <a:ext cx="165353" cy="173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400162"/>
              <a:ext cx="165353" cy="173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632582"/>
              <a:ext cx="165353" cy="173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771" y="3865001"/>
              <a:ext cx="165353" cy="1739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76080" y="3074228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05786" y="4147139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66355" y="18903"/>
                  </a:move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6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535939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535939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535939">
                  <a:moveTo>
                    <a:pt x="64853" y="18903"/>
                  </a:moveTo>
                  <a:lnTo>
                    <a:pt x="45803" y="18903"/>
                  </a:ln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17886" y="3075236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18622" y="3556387"/>
              <a:ext cx="699770" cy="111125"/>
            </a:xfrm>
            <a:custGeom>
              <a:avLst/>
              <a:gdLst/>
              <a:ahLst/>
              <a:cxnLst/>
              <a:rect l="l" t="t" r="r" b="b"/>
              <a:pathLst>
                <a:path w="699770" h="111125">
                  <a:moveTo>
                    <a:pt x="604459" y="0"/>
                  </a:moveTo>
                  <a:lnTo>
                    <a:pt x="598627" y="1534"/>
                  </a:lnTo>
                  <a:lnTo>
                    <a:pt x="593326" y="10622"/>
                  </a:lnTo>
                  <a:lnTo>
                    <a:pt x="594860" y="16454"/>
                  </a:lnTo>
                  <a:lnTo>
                    <a:pt x="645172" y="45802"/>
                  </a:lnTo>
                  <a:lnTo>
                    <a:pt x="680403" y="45802"/>
                  </a:lnTo>
                  <a:lnTo>
                    <a:pt x="680403" y="64852"/>
                  </a:lnTo>
                  <a:lnTo>
                    <a:pt x="645172" y="64852"/>
                  </a:lnTo>
                  <a:lnTo>
                    <a:pt x="594860" y="94200"/>
                  </a:lnTo>
                  <a:lnTo>
                    <a:pt x="593324" y="100032"/>
                  </a:lnTo>
                  <a:lnTo>
                    <a:pt x="598627" y="109120"/>
                  </a:lnTo>
                  <a:lnTo>
                    <a:pt x="604459" y="110655"/>
                  </a:lnTo>
                  <a:lnTo>
                    <a:pt x="682978" y="64852"/>
                  </a:lnTo>
                  <a:lnTo>
                    <a:pt x="680403" y="64852"/>
                  </a:lnTo>
                  <a:lnTo>
                    <a:pt x="682981" y="64851"/>
                  </a:lnTo>
                  <a:lnTo>
                    <a:pt x="699307" y="55327"/>
                  </a:lnTo>
                  <a:lnTo>
                    <a:pt x="604459" y="0"/>
                  </a:lnTo>
                  <a:close/>
                </a:path>
                <a:path w="699770" h="111125">
                  <a:moveTo>
                    <a:pt x="661500" y="55327"/>
                  </a:moveTo>
                  <a:lnTo>
                    <a:pt x="645172" y="64852"/>
                  </a:lnTo>
                  <a:lnTo>
                    <a:pt x="680403" y="64852"/>
                  </a:lnTo>
                  <a:lnTo>
                    <a:pt x="680403" y="63554"/>
                  </a:lnTo>
                  <a:lnTo>
                    <a:pt x="675604" y="63554"/>
                  </a:lnTo>
                  <a:lnTo>
                    <a:pt x="661500" y="55327"/>
                  </a:lnTo>
                  <a:close/>
                </a:path>
                <a:path w="699770" h="111125">
                  <a:moveTo>
                    <a:pt x="0" y="45801"/>
                  </a:moveTo>
                  <a:lnTo>
                    <a:pt x="0" y="64851"/>
                  </a:lnTo>
                  <a:lnTo>
                    <a:pt x="645174" y="64851"/>
                  </a:lnTo>
                  <a:lnTo>
                    <a:pt x="661500" y="55327"/>
                  </a:lnTo>
                  <a:lnTo>
                    <a:pt x="645172" y="45802"/>
                  </a:lnTo>
                  <a:lnTo>
                    <a:pt x="0" y="45801"/>
                  </a:lnTo>
                  <a:close/>
                </a:path>
                <a:path w="699770" h="111125">
                  <a:moveTo>
                    <a:pt x="675604" y="47100"/>
                  </a:moveTo>
                  <a:lnTo>
                    <a:pt x="661500" y="55327"/>
                  </a:lnTo>
                  <a:lnTo>
                    <a:pt x="675604" y="63554"/>
                  </a:lnTo>
                  <a:lnTo>
                    <a:pt x="675604" y="47100"/>
                  </a:lnTo>
                  <a:close/>
                </a:path>
                <a:path w="699770" h="111125">
                  <a:moveTo>
                    <a:pt x="680403" y="47100"/>
                  </a:moveTo>
                  <a:lnTo>
                    <a:pt x="675604" y="47100"/>
                  </a:lnTo>
                  <a:lnTo>
                    <a:pt x="675604" y="63554"/>
                  </a:lnTo>
                  <a:lnTo>
                    <a:pt x="680403" y="63554"/>
                  </a:lnTo>
                  <a:lnTo>
                    <a:pt x="680403" y="47100"/>
                  </a:lnTo>
                  <a:close/>
                </a:path>
                <a:path w="699770" h="111125">
                  <a:moveTo>
                    <a:pt x="645172" y="45802"/>
                  </a:moveTo>
                  <a:lnTo>
                    <a:pt x="661500" y="55327"/>
                  </a:lnTo>
                  <a:lnTo>
                    <a:pt x="675604" y="47100"/>
                  </a:lnTo>
                  <a:lnTo>
                    <a:pt x="680403" y="47100"/>
                  </a:lnTo>
                  <a:lnTo>
                    <a:pt x="680403" y="45802"/>
                  </a:lnTo>
                  <a:lnTo>
                    <a:pt x="645172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3576" y="3176988"/>
              <a:ext cx="165353" cy="173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3576" y="3409407"/>
              <a:ext cx="165353" cy="173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3576" y="3641827"/>
              <a:ext cx="165353" cy="1739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3576" y="3874242"/>
              <a:ext cx="165353" cy="1739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88175" y="2538691"/>
              <a:ext cx="2228850" cy="2144395"/>
            </a:xfrm>
            <a:custGeom>
              <a:avLst/>
              <a:gdLst/>
              <a:ahLst/>
              <a:cxnLst/>
              <a:rect l="l" t="t" r="r" b="b"/>
              <a:pathLst>
                <a:path w="2228850" h="2144395">
                  <a:moveTo>
                    <a:pt x="110655" y="94856"/>
                  </a:moveTo>
                  <a:lnTo>
                    <a:pt x="66357" y="18910"/>
                  </a:lnTo>
                  <a:lnTo>
                    <a:pt x="55321" y="0"/>
                  </a:lnTo>
                  <a:lnTo>
                    <a:pt x="0" y="94856"/>
                  </a:lnTo>
                  <a:lnTo>
                    <a:pt x="1536" y="100685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796" y="54140"/>
                  </a:lnTo>
                  <a:lnTo>
                    <a:pt x="45796" y="535546"/>
                  </a:lnTo>
                  <a:lnTo>
                    <a:pt x="64846" y="535546"/>
                  </a:lnTo>
                  <a:lnTo>
                    <a:pt x="64846" y="54140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85"/>
                  </a:lnTo>
                  <a:lnTo>
                    <a:pt x="110655" y="94856"/>
                  </a:lnTo>
                  <a:close/>
                </a:path>
                <a:path w="2228850" h="2144395">
                  <a:moveTo>
                    <a:pt x="1173822" y="94856"/>
                  </a:moveTo>
                  <a:lnTo>
                    <a:pt x="1129512" y="18910"/>
                  </a:lnTo>
                  <a:lnTo>
                    <a:pt x="1118489" y="0"/>
                  </a:lnTo>
                  <a:lnTo>
                    <a:pt x="1063167" y="94856"/>
                  </a:lnTo>
                  <a:lnTo>
                    <a:pt x="1064691" y="100685"/>
                  </a:lnTo>
                  <a:lnTo>
                    <a:pt x="1073785" y="105981"/>
                  </a:lnTo>
                  <a:lnTo>
                    <a:pt x="1079614" y="104444"/>
                  </a:lnTo>
                  <a:lnTo>
                    <a:pt x="1108964" y="54140"/>
                  </a:lnTo>
                  <a:lnTo>
                    <a:pt x="1108964" y="535546"/>
                  </a:lnTo>
                  <a:lnTo>
                    <a:pt x="1128014" y="535546"/>
                  </a:lnTo>
                  <a:lnTo>
                    <a:pt x="1128014" y="54140"/>
                  </a:lnTo>
                  <a:lnTo>
                    <a:pt x="1157363" y="104444"/>
                  </a:lnTo>
                  <a:lnTo>
                    <a:pt x="1163193" y="105981"/>
                  </a:lnTo>
                  <a:lnTo>
                    <a:pt x="1172286" y="100685"/>
                  </a:lnTo>
                  <a:lnTo>
                    <a:pt x="1173822" y="94856"/>
                  </a:lnTo>
                  <a:close/>
                </a:path>
                <a:path w="2228850" h="2144395">
                  <a:moveTo>
                    <a:pt x="1192110" y="1703298"/>
                  </a:moveTo>
                  <a:lnTo>
                    <a:pt x="1147800" y="1627352"/>
                  </a:lnTo>
                  <a:lnTo>
                    <a:pt x="1136777" y="1608455"/>
                  </a:lnTo>
                  <a:lnTo>
                    <a:pt x="1081455" y="1703298"/>
                  </a:lnTo>
                  <a:lnTo>
                    <a:pt x="1082979" y="1709127"/>
                  </a:lnTo>
                  <a:lnTo>
                    <a:pt x="1092073" y="1714436"/>
                  </a:lnTo>
                  <a:lnTo>
                    <a:pt x="1097902" y="1712899"/>
                  </a:lnTo>
                  <a:lnTo>
                    <a:pt x="1127252" y="1662595"/>
                  </a:lnTo>
                  <a:lnTo>
                    <a:pt x="1127252" y="2143988"/>
                  </a:lnTo>
                  <a:lnTo>
                    <a:pt x="1146302" y="2143988"/>
                  </a:lnTo>
                  <a:lnTo>
                    <a:pt x="1146302" y="1662595"/>
                  </a:lnTo>
                  <a:lnTo>
                    <a:pt x="1175651" y="1712899"/>
                  </a:lnTo>
                  <a:lnTo>
                    <a:pt x="1181481" y="1714436"/>
                  </a:lnTo>
                  <a:lnTo>
                    <a:pt x="1190574" y="1709127"/>
                  </a:lnTo>
                  <a:lnTo>
                    <a:pt x="1192110" y="1703298"/>
                  </a:lnTo>
                  <a:close/>
                </a:path>
                <a:path w="2228850" h="2144395">
                  <a:moveTo>
                    <a:pt x="2228265" y="94856"/>
                  </a:moveTo>
                  <a:lnTo>
                    <a:pt x="2183955" y="18910"/>
                  </a:lnTo>
                  <a:lnTo>
                    <a:pt x="2172932" y="0"/>
                  </a:lnTo>
                  <a:lnTo>
                    <a:pt x="2117610" y="94856"/>
                  </a:lnTo>
                  <a:lnTo>
                    <a:pt x="2119134" y="100685"/>
                  </a:lnTo>
                  <a:lnTo>
                    <a:pt x="2128228" y="105981"/>
                  </a:lnTo>
                  <a:lnTo>
                    <a:pt x="2134057" y="104457"/>
                  </a:lnTo>
                  <a:lnTo>
                    <a:pt x="2163407" y="54140"/>
                  </a:lnTo>
                  <a:lnTo>
                    <a:pt x="2163407" y="535546"/>
                  </a:lnTo>
                  <a:lnTo>
                    <a:pt x="2182457" y="535546"/>
                  </a:lnTo>
                  <a:lnTo>
                    <a:pt x="2182457" y="54140"/>
                  </a:lnTo>
                  <a:lnTo>
                    <a:pt x="2211806" y="104457"/>
                  </a:lnTo>
                  <a:lnTo>
                    <a:pt x="2217636" y="105981"/>
                  </a:lnTo>
                  <a:lnTo>
                    <a:pt x="2226729" y="100685"/>
                  </a:lnTo>
                  <a:lnTo>
                    <a:pt x="2228265" y="9485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6316" y="3167744"/>
              <a:ext cx="165353" cy="173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400163"/>
              <a:ext cx="165353" cy="1739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632583"/>
              <a:ext cx="165353" cy="1739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316" y="3865002"/>
              <a:ext cx="165353" cy="1739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0626" y="3074229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59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8C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8178" y="4147140"/>
              <a:ext cx="111125" cy="535940"/>
            </a:xfrm>
            <a:custGeom>
              <a:avLst/>
              <a:gdLst/>
              <a:ahLst/>
              <a:cxnLst/>
              <a:rect l="l" t="t" r="r" b="b"/>
              <a:pathLst>
                <a:path w="111125" h="535939">
                  <a:moveTo>
                    <a:pt x="55328" y="37807"/>
                  </a:moveTo>
                  <a:lnTo>
                    <a:pt x="45803" y="54135"/>
                  </a:lnTo>
                  <a:lnTo>
                    <a:pt x="45802" y="535538"/>
                  </a:lnTo>
                  <a:lnTo>
                    <a:pt x="64852" y="5355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535939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535939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535939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535939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535939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051275" y="2202179"/>
            <a:ext cx="1743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4394" algn="l"/>
              </a:tabLst>
            </a:pPr>
            <a:r>
              <a:rPr sz="2000" i="1" spc="-25" dirty="0">
                <a:latin typeface="Calibri"/>
                <a:cs typeface="Calibri"/>
              </a:rPr>
              <a:t>the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10" dirty="0">
                <a:latin typeface="Calibri"/>
                <a:cs typeface="Calibri"/>
              </a:rPr>
              <a:t>weather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34165" y="2203196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what’s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7612" y="5604692"/>
            <a:ext cx="6915784" cy="739140"/>
          </a:xfrm>
          <a:prstGeom prst="rect">
            <a:avLst/>
          </a:prstGeom>
          <a:ln w="19050">
            <a:solidFill>
              <a:srgbClr val="FF30EE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This</a:t>
            </a:r>
            <a:r>
              <a:rPr sz="24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example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conditional</a:t>
            </a:r>
            <a:r>
              <a:rPr sz="2400" i="1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i="1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We’ll</a:t>
            </a:r>
            <a:r>
              <a:rPr sz="1800" spc="-3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see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Machine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Translation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an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example</a:t>
            </a:r>
            <a:r>
              <a:rPr sz="18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much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detail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4150" y="2288540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(audio)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9264" y="4693411"/>
            <a:ext cx="810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0" dirty="0">
                <a:latin typeface="Calibri"/>
                <a:cs typeface="Calibri"/>
              </a:rPr>
              <a:t>&lt;START&gt;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32148" y="3570453"/>
            <a:ext cx="1173480" cy="111125"/>
          </a:xfrm>
          <a:custGeom>
            <a:avLst/>
            <a:gdLst/>
            <a:ahLst/>
            <a:cxnLst/>
            <a:rect l="l" t="t" r="r" b="b"/>
            <a:pathLst>
              <a:path w="1173479" h="111125">
                <a:moveTo>
                  <a:pt x="19050" y="45802"/>
                </a:moveTo>
                <a:lnTo>
                  <a:pt x="0" y="45802"/>
                </a:lnTo>
                <a:lnTo>
                  <a:pt x="0" y="64852"/>
                </a:lnTo>
                <a:lnTo>
                  <a:pt x="19050" y="64852"/>
                </a:lnTo>
                <a:lnTo>
                  <a:pt x="19050" y="45802"/>
                </a:lnTo>
                <a:close/>
              </a:path>
              <a:path w="1173479" h="111125">
                <a:moveTo>
                  <a:pt x="57150" y="45802"/>
                </a:moveTo>
                <a:lnTo>
                  <a:pt x="38100" y="45802"/>
                </a:lnTo>
                <a:lnTo>
                  <a:pt x="38100" y="64852"/>
                </a:lnTo>
                <a:lnTo>
                  <a:pt x="57150" y="64852"/>
                </a:lnTo>
                <a:lnTo>
                  <a:pt x="57150" y="45802"/>
                </a:lnTo>
                <a:close/>
              </a:path>
              <a:path w="1173479" h="111125">
                <a:moveTo>
                  <a:pt x="95250" y="45802"/>
                </a:moveTo>
                <a:lnTo>
                  <a:pt x="76200" y="45802"/>
                </a:lnTo>
                <a:lnTo>
                  <a:pt x="76200" y="64852"/>
                </a:lnTo>
                <a:lnTo>
                  <a:pt x="95250" y="64852"/>
                </a:lnTo>
                <a:lnTo>
                  <a:pt x="95250" y="45802"/>
                </a:lnTo>
                <a:close/>
              </a:path>
              <a:path w="1173479" h="111125">
                <a:moveTo>
                  <a:pt x="133350" y="45802"/>
                </a:moveTo>
                <a:lnTo>
                  <a:pt x="114300" y="45802"/>
                </a:lnTo>
                <a:lnTo>
                  <a:pt x="114300" y="64852"/>
                </a:lnTo>
                <a:lnTo>
                  <a:pt x="133350" y="64852"/>
                </a:lnTo>
                <a:lnTo>
                  <a:pt x="133350" y="45802"/>
                </a:lnTo>
                <a:close/>
              </a:path>
              <a:path w="1173479" h="111125">
                <a:moveTo>
                  <a:pt x="171450" y="45802"/>
                </a:moveTo>
                <a:lnTo>
                  <a:pt x="152400" y="45802"/>
                </a:lnTo>
                <a:lnTo>
                  <a:pt x="152400" y="64852"/>
                </a:lnTo>
                <a:lnTo>
                  <a:pt x="171450" y="64852"/>
                </a:lnTo>
                <a:lnTo>
                  <a:pt x="171450" y="45802"/>
                </a:lnTo>
                <a:close/>
              </a:path>
              <a:path w="1173479" h="111125">
                <a:moveTo>
                  <a:pt x="209550" y="45802"/>
                </a:moveTo>
                <a:lnTo>
                  <a:pt x="190500" y="45802"/>
                </a:lnTo>
                <a:lnTo>
                  <a:pt x="190500" y="64852"/>
                </a:lnTo>
                <a:lnTo>
                  <a:pt x="209550" y="64852"/>
                </a:lnTo>
                <a:lnTo>
                  <a:pt x="209550" y="45802"/>
                </a:lnTo>
                <a:close/>
              </a:path>
              <a:path w="1173479" h="111125">
                <a:moveTo>
                  <a:pt x="247650" y="45802"/>
                </a:moveTo>
                <a:lnTo>
                  <a:pt x="228600" y="45802"/>
                </a:lnTo>
                <a:lnTo>
                  <a:pt x="228600" y="64852"/>
                </a:lnTo>
                <a:lnTo>
                  <a:pt x="247650" y="64852"/>
                </a:lnTo>
                <a:lnTo>
                  <a:pt x="247650" y="45802"/>
                </a:lnTo>
                <a:close/>
              </a:path>
              <a:path w="1173479" h="111125">
                <a:moveTo>
                  <a:pt x="285750" y="45802"/>
                </a:moveTo>
                <a:lnTo>
                  <a:pt x="266700" y="45802"/>
                </a:lnTo>
                <a:lnTo>
                  <a:pt x="266700" y="64852"/>
                </a:lnTo>
                <a:lnTo>
                  <a:pt x="285750" y="64852"/>
                </a:lnTo>
                <a:lnTo>
                  <a:pt x="285750" y="45802"/>
                </a:lnTo>
                <a:close/>
              </a:path>
              <a:path w="1173479" h="111125">
                <a:moveTo>
                  <a:pt x="323850" y="45802"/>
                </a:moveTo>
                <a:lnTo>
                  <a:pt x="304800" y="45802"/>
                </a:lnTo>
                <a:lnTo>
                  <a:pt x="304800" y="64852"/>
                </a:lnTo>
                <a:lnTo>
                  <a:pt x="323850" y="64852"/>
                </a:lnTo>
                <a:lnTo>
                  <a:pt x="323850" y="45802"/>
                </a:lnTo>
                <a:close/>
              </a:path>
              <a:path w="1173479" h="111125">
                <a:moveTo>
                  <a:pt x="361950" y="45802"/>
                </a:moveTo>
                <a:lnTo>
                  <a:pt x="342900" y="45802"/>
                </a:lnTo>
                <a:lnTo>
                  <a:pt x="342900" y="64852"/>
                </a:lnTo>
                <a:lnTo>
                  <a:pt x="361950" y="64852"/>
                </a:lnTo>
                <a:lnTo>
                  <a:pt x="361950" y="45802"/>
                </a:lnTo>
                <a:close/>
              </a:path>
              <a:path w="1173479" h="111125">
                <a:moveTo>
                  <a:pt x="400050" y="45802"/>
                </a:moveTo>
                <a:lnTo>
                  <a:pt x="381000" y="45802"/>
                </a:lnTo>
                <a:lnTo>
                  <a:pt x="381000" y="64852"/>
                </a:lnTo>
                <a:lnTo>
                  <a:pt x="400050" y="64852"/>
                </a:lnTo>
                <a:lnTo>
                  <a:pt x="400050" y="45802"/>
                </a:lnTo>
                <a:close/>
              </a:path>
              <a:path w="1173479" h="111125">
                <a:moveTo>
                  <a:pt x="438150" y="45802"/>
                </a:moveTo>
                <a:lnTo>
                  <a:pt x="419100" y="45802"/>
                </a:lnTo>
                <a:lnTo>
                  <a:pt x="419100" y="64852"/>
                </a:lnTo>
                <a:lnTo>
                  <a:pt x="438150" y="64852"/>
                </a:lnTo>
                <a:lnTo>
                  <a:pt x="438150" y="45802"/>
                </a:lnTo>
                <a:close/>
              </a:path>
              <a:path w="1173479" h="111125">
                <a:moveTo>
                  <a:pt x="476250" y="45802"/>
                </a:moveTo>
                <a:lnTo>
                  <a:pt x="457200" y="45802"/>
                </a:lnTo>
                <a:lnTo>
                  <a:pt x="457200" y="64852"/>
                </a:lnTo>
                <a:lnTo>
                  <a:pt x="476250" y="64852"/>
                </a:lnTo>
                <a:lnTo>
                  <a:pt x="476250" y="45802"/>
                </a:lnTo>
                <a:close/>
              </a:path>
              <a:path w="1173479" h="111125">
                <a:moveTo>
                  <a:pt x="514350" y="45802"/>
                </a:moveTo>
                <a:lnTo>
                  <a:pt x="495300" y="45802"/>
                </a:lnTo>
                <a:lnTo>
                  <a:pt x="495300" y="64852"/>
                </a:lnTo>
                <a:lnTo>
                  <a:pt x="514350" y="64852"/>
                </a:lnTo>
                <a:lnTo>
                  <a:pt x="514350" y="45802"/>
                </a:lnTo>
                <a:close/>
              </a:path>
              <a:path w="1173479" h="111125">
                <a:moveTo>
                  <a:pt x="552450" y="45802"/>
                </a:moveTo>
                <a:lnTo>
                  <a:pt x="533400" y="45802"/>
                </a:lnTo>
                <a:lnTo>
                  <a:pt x="533400" y="64852"/>
                </a:lnTo>
                <a:lnTo>
                  <a:pt x="552450" y="64852"/>
                </a:lnTo>
                <a:lnTo>
                  <a:pt x="552450" y="45802"/>
                </a:lnTo>
                <a:close/>
              </a:path>
              <a:path w="1173479" h="111125">
                <a:moveTo>
                  <a:pt x="590550" y="45802"/>
                </a:moveTo>
                <a:lnTo>
                  <a:pt x="571500" y="45802"/>
                </a:lnTo>
                <a:lnTo>
                  <a:pt x="571500" y="64852"/>
                </a:lnTo>
                <a:lnTo>
                  <a:pt x="590550" y="64852"/>
                </a:lnTo>
                <a:lnTo>
                  <a:pt x="590550" y="45802"/>
                </a:lnTo>
                <a:close/>
              </a:path>
              <a:path w="1173479" h="111125">
                <a:moveTo>
                  <a:pt x="628650" y="45802"/>
                </a:moveTo>
                <a:lnTo>
                  <a:pt x="609600" y="45802"/>
                </a:lnTo>
                <a:lnTo>
                  <a:pt x="609600" y="64852"/>
                </a:lnTo>
                <a:lnTo>
                  <a:pt x="628650" y="64852"/>
                </a:lnTo>
                <a:lnTo>
                  <a:pt x="628650" y="45802"/>
                </a:lnTo>
                <a:close/>
              </a:path>
              <a:path w="1173479" h="111125">
                <a:moveTo>
                  <a:pt x="666750" y="45802"/>
                </a:moveTo>
                <a:lnTo>
                  <a:pt x="647700" y="45802"/>
                </a:lnTo>
                <a:lnTo>
                  <a:pt x="647700" y="64852"/>
                </a:lnTo>
                <a:lnTo>
                  <a:pt x="666750" y="64852"/>
                </a:lnTo>
                <a:lnTo>
                  <a:pt x="666750" y="45802"/>
                </a:lnTo>
                <a:close/>
              </a:path>
              <a:path w="1173479" h="111125">
                <a:moveTo>
                  <a:pt x="704850" y="45802"/>
                </a:moveTo>
                <a:lnTo>
                  <a:pt x="685800" y="45802"/>
                </a:lnTo>
                <a:lnTo>
                  <a:pt x="685800" y="64852"/>
                </a:lnTo>
                <a:lnTo>
                  <a:pt x="704850" y="64852"/>
                </a:lnTo>
                <a:lnTo>
                  <a:pt x="704850" y="45802"/>
                </a:lnTo>
                <a:close/>
              </a:path>
              <a:path w="1173479" h="111125">
                <a:moveTo>
                  <a:pt x="742950" y="45802"/>
                </a:moveTo>
                <a:lnTo>
                  <a:pt x="723900" y="45802"/>
                </a:lnTo>
                <a:lnTo>
                  <a:pt x="723900" y="64852"/>
                </a:lnTo>
                <a:lnTo>
                  <a:pt x="742950" y="64852"/>
                </a:lnTo>
                <a:lnTo>
                  <a:pt x="742950" y="45802"/>
                </a:lnTo>
                <a:close/>
              </a:path>
              <a:path w="1173479" h="111125">
                <a:moveTo>
                  <a:pt x="781050" y="45802"/>
                </a:moveTo>
                <a:lnTo>
                  <a:pt x="762000" y="45802"/>
                </a:lnTo>
                <a:lnTo>
                  <a:pt x="762000" y="64852"/>
                </a:lnTo>
                <a:lnTo>
                  <a:pt x="781050" y="64852"/>
                </a:lnTo>
                <a:lnTo>
                  <a:pt x="781050" y="45802"/>
                </a:lnTo>
                <a:close/>
              </a:path>
              <a:path w="1173479" h="111125">
                <a:moveTo>
                  <a:pt x="819150" y="45802"/>
                </a:moveTo>
                <a:lnTo>
                  <a:pt x="800100" y="45802"/>
                </a:lnTo>
                <a:lnTo>
                  <a:pt x="800100" y="64852"/>
                </a:lnTo>
                <a:lnTo>
                  <a:pt x="819150" y="64852"/>
                </a:lnTo>
                <a:lnTo>
                  <a:pt x="819150" y="45802"/>
                </a:lnTo>
                <a:close/>
              </a:path>
              <a:path w="1173479" h="111125">
                <a:moveTo>
                  <a:pt x="857250" y="45802"/>
                </a:moveTo>
                <a:lnTo>
                  <a:pt x="838200" y="45802"/>
                </a:lnTo>
                <a:lnTo>
                  <a:pt x="838200" y="64852"/>
                </a:lnTo>
                <a:lnTo>
                  <a:pt x="857250" y="64852"/>
                </a:lnTo>
                <a:lnTo>
                  <a:pt x="857250" y="45802"/>
                </a:lnTo>
                <a:close/>
              </a:path>
              <a:path w="1173479" h="111125">
                <a:moveTo>
                  <a:pt x="895350" y="45802"/>
                </a:moveTo>
                <a:lnTo>
                  <a:pt x="876300" y="45802"/>
                </a:lnTo>
                <a:lnTo>
                  <a:pt x="876300" y="64852"/>
                </a:lnTo>
                <a:lnTo>
                  <a:pt x="895350" y="64852"/>
                </a:lnTo>
                <a:lnTo>
                  <a:pt x="895350" y="45802"/>
                </a:lnTo>
                <a:close/>
              </a:path>
              <a:path w="1173479" h="111125">
                <a:moveTo>
                  <a:pt x="933450" y="45802"/>
                </a:moveTo>
                <a:lnTo>
                  <a:pt x="914400" y="45802"/>
                </a:lnTo>
                <a:lnTo>
                  <a:pt x="914400" y="64852"/>
                </a:lnTo>
                <a:lnTo>
                  <a:pt x="933450" y="64852"/>
                </a:lnTo>
                <a:lnTo>
                  <a:pt x="933450" y="45802"/>
                </a:lnTo>
                <a:close/>
              </a:path>
              <a:path w="1173479" h="111125">
                <a:moveTo>
                  <a:pt x="971550" y="45802"/>
                </a:moveTo>
                <a:lnTo>
                  <a:pt x="952500" y="45802"/>
                </a:lnTo>
                <a:lnTo>
                  <a:pt x="952500" y="64852"/>
                </a:lnTo>
                <a:lnTo>
                  <a:pt x="971550" y="64852"/>
                </a:lnTo>
                <a:lnTo>
                  <a:pt x="971550" y="45802"/>
                </a:lnTo>
                <a:close/>
              </a:path>
              <a:path w="1173479" h="111125">
                <a:moveTo>
                  <a:pt x="1009650" y="45802"/>
                </a:moveTo>
                <a:lnTo>
                  <a:pt x="990600" y="45802"/>
                </a:lnTo>
                <a:lnTo>
                  <a:pt x="990600" y="64852"/>
                </a:lnTo>
                <a:lnTo>
                  <a:pt x="1009650" y="64852"/>
                </a:lnTo>
                <a:lnTo>
                  <a:pt x="1009650" y="45802"/>
                </a:lnTo>
                <a:close/>
              </a:path>
              <a:path w="1173479" h="111125">
                <a:moveTo>
                  <a:pt x="1047750" y="45802"/>
                </a:moveTo>
                <a:lnTo>
                  <a:pt x="1028700" y="45802"/>
                </a:lnTo>
                <a:lnTo>
                  <a:pt x="1028700" y="64852"/>
                </a:lnTo>
                <a:lnTo>
                  <a:pt x="1047750" y="64852"/>
                </a:lnTo>
                <a:lnTo>
                  <a:pt x="1047750" y="45802"/>
                </a:lnTo>
                <a:close/>
              </a:path>
              <a:path w="1173479" h="111125">
                <a:moveTo>
                  <a:pt x="1123950" y="62005"/>
                </a:moveTo>
                <a:lnTo>
                  <a:pt x="1068757" y="94200"/>
                </a:lnTo>
                <a:lnTo>
                  <a:pt x="1067221" y="100032"/>
                </a:lnTo>
                <a:lnTo>
                  <a:pt x="1072522" y="109120"/>
                </a:lnTo>
                <a:lnTo>
                  <a:pt x="1078355" y="110656"/>
                </a:lnTo>
                <a:lnTo>
                  <a:pt x="1156874" y="64852"/>
                </a:lnTo>
                <a:lnTo>
                  <a:pt x="1123950" y="64852"/>
                </a:lnTo>
                <a:lnTo>
                  <a:pt x="1123950" y="62005"/>
                </a:lnTo>
                <a:close/>
              </a:path>
              <a:path w="1173479" h="111125">
                <a:moveTo>
                  <a:pt x="1085850" y="45802"/>
                </a:moveTo>
                <a:lnTo>
                  <a:pt x="1066800" y="45802"/>
                </a:lnTo>
                <a:lnTo>
                  <a:pt x="1066800" y="64852"/>
                </a:lnTo>
                <a:lnTo>
                  <a:pt x="1085850" y="64852"/>
                </a:lnTo>
                <a:lnTo>
                  <a:pt x="1085850" y="45802"/>
                </a:lnTo>
                <a:close/>
              </a:path>
              <a:path w="1173479" h="111125">
                <a:moveTo>
                  <a:pt x="1119067" y="45802"/>
                </a:moveTo>
                <a:lnTo>
                  <a:pt x="1104900" y="45802"/>
                </a:lnTo>
                <a:lnTo>
                  <a:pt x="1104900" y="64852"/>
                </a:lnTo>
                <a:lnTo>
                  <a:pt x="1119068" y="64852"/>
                </a:lnTo>
                <a:lnTo>
                  <a:pt x="1123950" y="62005"/>
                </a:lnTo>
                <a:lnTo>
                  <a:pt x="1123950" y="48650"/>
                </a:lnTo>
                <a:lnTo>
                  <a:pt x="1119067" y="45802"/>
                </a:lnTo>
                <a:close/>
              </a:path>
              <a:path w="1173479" h="111125">
                <a:moveTo>
                  <a:pt x="1135396" y="55328"/>
                </a:moveTo>
                <a:lnTo>
                  <a:pt x="1123950" y="62005"/>
                </a:lnTo>
                <a:lnTo>
                  <a:pt x="1123950" y="64852"/>
                </a:lnTo>
                <a:lnTo>
                  <a:pt x="1143000" y="64852"/>
                </a:lnTo>
                <a:lnTo>
                  <a:pt x="1143000" y="59763"/>
                </a:lnTo>
                <a:lnTo>
                  <a:pt x="1135396" y="55328"/>
                </a:lnTo>
                <a:close/>
              </a:path>
              <a:path w="1173479" h="111125">
                <a:moveTo>
                  <a:pt x="1143000" y="59763"/>
                </a:moveTo>
                <a:lnTo>
                  <a:pt x="1143000" y="64852"/>
                </a:lnTo>
                <a:lnTo>
                  <a:pt x="1154299" y="64852"/>
                </a:lnTo>
                <a:lnTo>
                  <a:pt x="1154299" y="63555"/>
                </a:lnTo>
                <a:lnTo>
                  <a:pt x="1149501" y="63555"/>
                </a:lnTo>
                <a:lnTo>
                  <a:pt x="1143000" y="59763"/>
                </a:lnTo>
                <a:close/>
              </a:path>
              <a:path w="1173479" h="111125">
                <a:moveTo>
                  <a:pt x="1156874" y="45802"/>
                </a:moveTo>
                <a:lnTo>
                  <a:pt x="1154299" y="45802"/>
                </a:lnTo>
                <a:lnTo>
                  <a:pt x="1154299" y="64852"/>
                </a:lnTo>
                <a:lnTo>
                  <a:pt x="1156874" y="64852"/>
                </a:lnTo>
                <a:lnTo>
                  <a:pt x="1173203" y="55327"/>
                </a:lnTo>
                <a:lnTo>
                  <a:pt x="1156874" y="45802"/>
                </a:lnTo>
                <a:close/>
              </a:path>
              <a:path w="1173479" h="111125">
                <a:moveTo>
                  <a:pt x="1149501" y="47100"/>
                </a:moveTo>
                <a:lnTo>
                  <a:pt x="1143000" y="50892"/>
                </a:lnTo>
                <a:lnTo>
                  <a:pt x="1143000" y="59763"/>
                </a:lnTo>
                <a:lnTo>
                  <a:pt x="1149501" y="63555"/>
                </a:lnTo>
                <a:lnTo>
                  <a:pt x="1149501" y="47100"/>
                </a:lnTo>
                <a:close/>
              </a:path>
              <a:path w="1173479" h="111125">
                <a:moveTo>
                  <a:pt x="1154299" y="47100"/>
                </a:moveTo>
                <a:lnTo>
                  <a:pt x="1149501" y="47100"/>
                </a:lnTo>
                <a:lnTo>
                  <a:pt x="1149501" y="63555"/>
                </a:lnTo>
                <a:lnTo>
                  <a:pt x="1154299" y="63555"/>
                </a:lnTo>
                <a:lnTo>
                  <a:pt x="1154299" y="47100"/>
                </a:lnTo>
                <a:close/>
              </a:path>
              <a:path w="1173479" h="111125">
                <a:moveTo>
                  <a:pt x="1143000" y="50892"/>
                </a:moveTo>
                <a:lnTo>
                  <a:pt x="1135396" y="55328"/>
                </a:lnTo>
                <a:lnTo>
                  <a:pt x="1143000" y="59763"/>
                </a:lnTo>
                <a:lnTo>
                  <a:pt x="1143000" y="50892"/>
                </a:lnTo>
                <a:close/>
              </a:path>
              <a:path w="1173479" h="111125">
                <a:moveTo>
                  <a:pt x="1143000" y="45802"/>
                </a:moveTo>
                <a:lnTo>
                  <a:pt x="1123950" y="45802"/>
                </a:lnTo>
                <a:lnTo>
                  <a:pt x="1123950" y="48650"/>
                </a:lnTo>
                <a:lnTo>
                  <a:pt x="1135397" y="55327"/>
                </a:lnTo>
                <a:lnTo>
                  <a:pt x="1143000" y="50892"/>
                </a:lnTo>
                <a:lnTo>
                  <a:pt x="1143000" y="45802"/>
                </a:lnTo>
                <a:close/>
              </a:path>
              <a:path w="1173479" h="111125">
                <a:moveTo>
                  <a:pt x="1154299" y="45802"/>
                </a:moveTo>
                <a:lnTo>
                  <a:pt x="1143000" y="45802"/>
                </a:lnTo>
                <a:lnTo>
                  <a:pt x="1143000" y="50892"/>
                </a:lnTo>
                <a:lnTo>
                  <a:pt x="1149501" y="47100"/>
                </a:lnTo>
                <a:lnTo>
                  <a:pt x="1154299" y="47100"/>
                </a:lnTo>
                <a:lnTo>
                  <a:pt x="1154299" y="45802"/>
                </a:lnTo>
                <a:close/>
              </a:path>
              <a:path w="1173479" h="111125">
                <a:moveTo>
                  <a:pt x="1078355" y="0"/>
                </a:moveTo>
                <a:lnTo>
                  <a:pt x="1072522" y="1534"/>
                </a:lnTo>
                <a:lnTo>
                  <a:pt x="1067221" y="10622"/>
                </a:lnTo>
                <a:lnTo>
                  <a:pt x="1068757" y="16454"/>
                </a:lnTo>
                <a:lnTo>
                  <a:pt x="1123950" y="48650"/>
                </a:lnTo>
                <a:lnTo>
                  <a:pt x="1123950" y="45802"/>
                </a:lnTo>
                <a:lnTo>
                  <a:pt x="1156874" y="45802"/>
                </a:lnTo>
                <a:lnTo>
                  <a:pt x="1078355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218288" y="3193796"/>
            <a:ext cx="118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conditioning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54587" y="1596410"/>
            <a:ext cx="2884805" cy="232410"/>
          </a:xfrm>
          <a:custGeom>
            <a:avLst/>
            <a:gdLst/>
            <a:ahLst/>
            <a:cxnLst/>
            <a:rect l="l" t="t" r="r" b="b"/>
            <a:pathLst>
              <a:path w="2884804" h="232410">
                <a:moveTo>
                  <a:pt x="0" y="232390"/>
                </a:moveTo>
                <a:lnTo>
                  <a:pt x="8035" y="187161"/>
                </a:lnTo>
                <a:lnTo>
                  <a:pt x="29950" y="150226"/>
                </a:lnTo>
                <a:lnTo>
                  <a:pt x="62453" y="125324"/>
                </a:lnTo>
                <a:lnTo>
                  <a:pt x="102257" y="116193"/>
                </a:lnTo>
                <a:lnTo>
                  <a:pt x="1340130" y="116196"/>
                </a:lnTo>
                <a:lnTo>
                  <a:pt x="1379933" y="107065"/>
                </a:lnTo>
                <a:lnTo>
                  <a:pt x="1412437" y="82163"/>
                </a:lnTo>
                <a:lnTo>
                  <a:pt x="1434352" y="45228"/>
                </a:lnTo>
                <a:lnTo>
                  <a:pt x="1442388" y="0"/>
                </a:lnTo>
                <a:lnTo>
                  <a:pt x="1450423" y="45228"/>
                </a:lnTo>
                <a:lnTo>
                  <a:pt x="1472338" y="82163"/>
                </a:lnTo>
                <a:lnTo>
                  <a:pt x="1504841" y="107065"/>
                </a:lnTo>
                <a:lnTo>
                  <a:pt x="1544645" y="116196"/>
                </a:lnTo>
                <a:lnTo>
                  <a:pt x="2782518" y="116196"/>
                </a:lnTo>
                <a:lnTo>
                  <a:pt x="2822321" y="125327"/>
                </a:lnTo>
                <a:lnTo>
                  <a:pt x="2854825" y="150229"/>
                </a:lnTo>
                <a:lnTo>
                  <a:pt x="2876740" y="187164"/>
                </a:lnTo>
                <a:lnTo>
                  <a:pt x="2884776" y="232393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3" y="266700"/>
            <a:ext cx="8359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-15" dirty="0"/>
              <a:t> </a:t>
            </a:r>
            <a:r>
              <a:rPr dirty="0"/>
              <a:t>Bidirectional and</a:t>
            </a:r>
            <a:r>
              <a:rPr spc="-5" dirty="0"/>
              <a:t> </a:t>
            </a:r>
            <a:r>
              <a:rPr spc="-10" dirty="0"/>
              <a:t>Multi-</a:t>
            </a:r>
            <a:r>
              <a:rPr dirty="0"/>
              <a:t>layer RNNs:</a:t>
            </a:r>
            <a:r>
              <a:rPr spc="10" dirty="0"/>
              <a:t> </a:t>
            </a: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70781" y="5823203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936" y="5823203"/>
            <a:ext cx="815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303" y="4190906"/>
            <a:ext cx="5715250" cy="16307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74894" y="5823203"/>
            <a:ext cx="108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9004" y="5832347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1615" y="5832347"/>
            <a:ext cx="15792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700" algn="l"/>
              </a:tabLst>
            </a:pPr>
            <a:r>
              <a:rPr sz="2000" i="1" spc="-10" dirty="0">
                <a:latin typeface="Calibri"/>
                <a:cs typeface="Calibri"/>
              </a:rPr>
              <a:t>movie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1072" y="1279652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55386" y="1603038"/>
            <a:ext cx="5337175" cy="2619375"/>
            <a:chOff x="2455386" y="1603038"/>
            <a:chExt cx="5337175" cy="26193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6807" y="2232092"/>
              <a:ext cx="165353" cy="1739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464511"/>
              <a:ext cx="165353" cy="173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696931"/>
              <a:ext cx="165353" cy="1739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6807" y="2929350"/>
              <a:ext cx="165353" cy="1739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66602" y="2138577"/>
              <a:ext cx="365760" cy="1073150"/>
            </a:xfrm>
            <a:custGeom>
              <a:avLst/>
              <a:gdLst/>
              <a:ahLst/>
              <a:cxnLst/>
              <a:rect l="l" t="t" r="r" b="b"/>
              <a:pathLst>
                <a:path w="365760" h="107315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4"/>
                  </a:lnTo>
                  <a:lnTo>
                    <a:pt x="360969" y="1035723"/>
                  </a:lnTo>
                  <a:lnTo>
                    <a:pt x="347904" y="1055100"/>
                  </a:lnTo>
                  <a:lnTo>
                    <a:pt x="328527" y="1068165"/>
                  </a:lnTo>
                  <a:lnTo>
                    <a:pt x="304798" y="1072956"/>
                  </a:lnTo>
                  <a:lnTo>
                    <a:pt x="60961" y="1072956"/>
                  </a:lnTo>
                  <a:lnTo>
                    <a:pt x="37232" y="1068165"/>
                  </a:lnTo>
                  <a:lnTo>
                    <a:pt x="17855" y="1055100"/>
                  </a:lnTo>
                  <a:lnTo>
                    <a:pt x="4790" y="1035723"/>
                  </a:lnTo>
                  <a:lnTo>
                    <a:pt x="0" y="1011994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1" y="0"/>
                  </a:lnTo>
                  <a:lnTo>
                    <a:pt x="304798" y="0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5379" y="1603044"/>
              <a:ext cx="5337175" cy="2619375"/>
            </a:xfrm>
            <a:custGeom>
              <a:avLst/>
              <a:gdLst/>
              <a:ahLst/>
              <a:cxnLst/>
              <a:rect l="l" t="t" r="r" b="b"/>
              <a:pathLst>
                <a:path w="5337175" h="2619375">
                  <a:moveTo>
                    <a:pt x="2757322" y="94843"/>
                  </a:moveTo>
                  <a:lnTo>
                    <a:pt x="2713024" y="18897"/>
                  </a:lnTo>
                  <a:lnTo>
                    <a:pt x="2701988" y="0"/>
                  </a:lnTo>
                  <a:lnTo>
                    <a:pt x="2646667" y="94843"/>
                  </a:lnTo>
                  <a:lnTo>
                    <a:pt x="2648204" y="100685"/>
                  </a:lnTo>
                  <a:lnTo>
                    <a:pt x="2657284" y="105981"/>
                  </a:lnTo>
                  <a:lnTo>
                    <a:pt x="2663113" y="104444"/>
                  </a:lnTo>
                  <a:lnTo>
                    <a:pt x="2692463" y="54140"/>
                  </a:lnTo>
                  <a:lnTo>
                    <a:pt x="2692463" y="535533"/>
                  </a:lnTo>
                  <a:lnTo>
                    <a:pt x="2711513" y="535533"/>
                  </a:lnTo>
                  <a:lnTo>
                    <a:pt x="2711513" y="54140"/>
                  </a:lnTo>
                  <a:lnTo>
                    <a:pt x="2740863" y="104444"/>
                  </a:lnTo>
                  <a:lnTo>
                    <a:pt x="2746705" y="105981"/>
                  </a:lnTo>
                  <a:lnTo>
                    <a:pt x="2755785" y="100685"/>
                  </a:lnTo>
                  <a:lnTo>
                    <a:pt x="2757322" y="94843"/>
                  </a:lnTo>
                  <a:close/>
                </a:path>
                <a:path w="5337175" h="2619375">
                  <a:moveTo>
                    <a:pt x="5337124" y="2592984"/>
                  </a:moveTo>
                  <a:lnTo>
                    <a:pt x="2778976" y="1630260"/>
                  </a:lnTo>
                  <a:lnTo>
                    <a:pt x="2803194" y="1631035"/>
                  </a:lnTo>
                  <a:lnTo>
                    <a:pt x="2807601" y="1626908"/>
                  </a:lnTo>
                  <a:lnTo>
                    <a:pt x="2807932" y="1616392"/>
                  </a:lnTo>
                  <a:lnTo>
                    <a:pt x="2803817" y="1611985"/>
                  </a:lnTo>
                  <a:lnTo>
                    <a:pt x="2789859" y="1611541"/>
                  </a:lnTo>
                  <a:lnTo>
                    <a:pt x="2805506" y="1608886"/>
                  </a:lnTo>
                  <a:lnTo>
                    <a:pt x="2807398" y="1606219"/>
                  </a:lnTo>
                  <a:lnTo>
                    <a:pt x="2808998" y="1603971"/>
                  </a:lnTo>
                  <a:lnTo>
                    <a:pt x="2807233" y="1593596"/>
                  </a:lnTo>
                  <a:lnTo>
                    <a:pt x="2802318" y="1590103"/>
                  </a:lnTo>
                  <a:lnTo>
                    <a:pt x="2694140" y="1608480"/>
                  </a:lnTo>
                  <a:lnTo>
                    <a:pt x="2680792" y="1606169"/>
                  </a:lnTo>
                  <a:lnTo>
                    <a:pt x="2585948" y="1589709"/>
                  </a:lnTo>
                  <a:lnTo>
                    <a:pt x="2581021" y="1593189"/>
                  </a:lnTo>
                  <a:lnTo>
                    <a:pt x="2579217" y="1603552"/>
                  </a:lnTo>
                  <a:lnTo>
                    <a:pt x="2582697" y="1608480"/>
                  </a:lnTo>
                  <a:lnTo>
                    <a:pt x="2595397" y="1610690"/>
                  </a:lnTo>
                  <a:lnTo>
                    <a:pt x="2584361" y="1610931"/>
                  </a:lnTo>
                  <a:lnTo>
                    <a:pt x="2580195" y="1615287"/>
                  </a:lnTo>
                  <a:lnTo>
                    <a:pt x="2580424" y="1625815"/>
                  </a:lnTo>
                  <a:lnTo>
                    <a:pt x="2584780" y="1629981"/>
                  </a:lnTo>
                  <a:lnTo>
                    <a:pt x="2610624" y="1629410"/>
                  </a:lnTo>
                  <a:lnTo>
                    <a:pt x="0" y="2601201"/>
                  </a:lnTo>
                  <a:lnTo>
                    <a:pt x="6642" y="2619057"/>
                  </a:lnTo>
                  <a:lnTo>
                    <a:pt x="2605722" y="1651558"/>
                  </a:lnTo>
                  <a:lnTo>
                    <a:pt x="1055598" y="2603030"/>
                  </a:lnTo>
                  <a:lnTo>
                    <a:pt x="1065568" y="2619260"/>
                  </a:lnTo>
                  <a:lnTo>
                    <a:pt x="2601747" y="1676349"/>
                  </a:lnTo>
                  <a:lnTo>
                    <a:pt x="2603538" y="1679346"/>
                  </a:lnTo>
                  <a:lnTo>
                    <a:pt x="2609380" y="1680845"/>
                  </a:lnTo>
                  <a:lnTo>
                    <a:pt x="2611018" y="1679867"/>
                  </a:lnTo>
                  <a:lnTo>
                    <a:pt x="2609812" y="1681353"/>
                  </a:lnTo>
                  <a:lnTo>
                    <a:pt x="2610408" y="1687347"/>
                  </a:lnTo>
                  <a:lnTo>
                    <a:pt x="2618549" y="1694014"/>
                  </a:lnTo>
                  <a:lnTo>
                    <a:pt x="2624556" y="1693418"/>
                  </a:lnTo>
                  <a:lnTo>
                    <a:pt x="2631529" y="1684909"/>
                  </a:lnTo>
                  <a:lnTo>
                    <a:pt x="2625458" y="1696237"/>
                  </a:lnTo>
                  <a:lnTo>
                    <a:pt x="2627198" y="1702015"/>
                  </a:lnTo>
                  <a:lnTo>
                    <a:pt x="2630271" y="1703666"/>
                  </a:lnTo>
                  <a:lnTo>
                    <a:pt x="2128736" y="2605506"/>
                  </a:lnTo>
                  <a:lnTo>
                    <a:pt x="2145385" y="2614765"/>
                  </a:lnTo>
                  <a:lnTo>
                    <a:pt x="2676131" y="1660398"/>
                  </a:lnTo>
                  <a:lnTo>
                    <a:pt x="2677325" y="1718627"/>
                  </a:lnTo>
                  <a:lnTo>
                    <a:pt x="2681681" y="1722805"/>
                  </a:lnTo>
                  <a:lnTo>
                    <a:pt x="2692196" y="1722589"/>
                  </a:lnTo>
                  <a:lnTo>
                    <a:pt x="2692514" y="1722259"/>
                  </a:lnTo>
                  <a:lnTo>
                    <a:pt x="2692831" y="1722602"/>
                  </a:lnTo>
                  <a:lnTo>
                    <a:pt x="2703347" y="1723110"/>
                  </a:lnTo>
                  <a:lnTo>
                    <a:pt x="2707805" y="1719046"/>
                  </a:lnTo>
                  <a:lnTo>
                    <a:pt x="2710611" y="1660880"/>
                  </a:lnTo>
                  <a:lnTo>
                    <a:pt x="3200235" y="2601785"/>
                  </a:lnTo>
                  <a:lnTo>
                    <a:pt x="3217126" y="2592997"/>
                  </a:lnTo>
                  <a:lnTo>
                    <a:pt x="2755163" y="1705241"/>
                  </a:lnTo>
                  <a:lnTo>
                    <a:pt x="2760091" y="1702650"/>
                  </a:lnTo>
                  <a:lnTo>
                    <a:pt x="2761894" y="1696897"/>
                  </a:lnTo>
                  <a:lnTo>
                    <a:pt x="2754528" y="1682851"/>
                  </a:lnTo>
                  <a:lnTo>
                    <a:pt x="2763342" y="1693672"/>
                  </a:lnTo>
                  <a:lnTo>
                    <a:pt x="2769336" y="1694281"/>
                  </a:lnTo>
                  <a:lnTo>
                    <a:pt x="2777502" y="1687652"/>
                  </a:lnTo>
                  <a:lnTo>
                    <a:pt x="2777985" y="1682902"/>
                  </a:lnTo>
                  <a:lnTo>
                    <a:pt x="2782659" y="1681835"/>
                  </a:lnTo>
                  <a:lnTo>
                    <a:pt x="2785618" y="1677149"/>
                  </a:lnTo>
                  <a:lnTo>
                    <a:pt x="4271442" y="2608961"/>
                  </a:lnTo>
                  <a:lnTo>
                    <a:pt x="4281563" y="2592819"/>
                  </a:lnTo>
                  <a:lnTo>
                    <a:pt x="2779484" y="1650809"/>
                  </a:lnTo>
                  <a:lnTo>
                    <a:pt x="5330406" y="2610815"/>
                  </a:lnTo>
                  <a:lnTo>
                    <a:pt x="5337124" y="259298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81774" y="2294635"/>
            <a:ext cx="1167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7030A0"/>
                </a:solidFill>
                <a:latin typeface="Calibri"/>
                <a:cs typeface="Calibri"/>
              </a:rPr>
              <a:t>Sentence encoding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 rot="20400000">
            <a:off x="2472823" y="3473779"/>
            <a:ext cx="232520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elemen</a:t>
            </a:r>
            <a:r>
              <a:rPr sz="2700" spc="-37" baseline="1543" dirty="0">
                <a:solidFill>
                  <a:srgbClr val="7F7F7F"/>
                </a:solidFill>
                <a:latin typeface="Calibri"/>
                <a:cs typeface="Calibri"/>
              </a:rPr>
              <a:t>t-</a:t>
            </a:r>
            <a:r>
              <a:rPr sz="2700" baseline="1543" dirty="0">
                <a:solidFill>
                  <a:srgbClr val="7F7F7F"/>
                </a:solidFill>
                <a:latin typeface="Calibri"/>
                <a:cs typeface="Calibri"/>
              </a:rPr>
              <a:t>wise</a:t>
            </a:r>
            <a:r>
              <a:rPr sz="2700" spc="52" baseline="154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700" spc="-15" baseline="1543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r>
              <a:rPr sz="2700" spc="-15" baseline="3086" dirty="0">
                <a:solidFill>
                  <a:srgbClr val="7F7F7F"/>
                </a:solidFill>
                <a:latin typeface="Calibri"/>
                <a:cs typeface="Calibri"/>
              </a:rPr>
              <a:t>/max</a:t>
            </a:r>
            <a:endParaRPr sz="2700" baseline="3086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5508364" y="3459954"/>
            <a:ext cx="232520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2700" spc="-37" baseline="3086" dirty="0">
                <a:solidFill>
                  <a:srgbClr val="7F7F7F"/>
                </a:solidFill>
                <a:latin typeface="Calibri"/>
                <a:cs typeface="Calibri"/>
              </a:rPr>
              <a:t>elemen</a:t>
            </a:r>
            <a:r>
              <a:rPr sz="2700" spc="-37" baseline="1543" dirty="0">
                <a:solidFill>
                  <a:srgbClr val="7F7F7F"/>
                </a:solidFill>
                <a:latin typeface="Calibri"/>
                <a:cs typeface="Calibri"/>
              </a:rPr>
              <a:t>t-</a:t>
            </a:r>
            <a:r>
              <a:rPr sz="2700" baseline="1543" dirty="0">
                <a:solidFill>
                  <a:srgbClr val="7F7F7F"/>
                </a:solidFill>
                <a:latin typeface="Calibri"/>
                <a:cs typeface="Calibri"/>
              </a:rPr>
              <a:t>wise</a:t>
            </a:r>
            <a:r>
              <a:rPr sz="2700" spc="37" baseline="1543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700" spc="-15" baseline="1543" dirty="0">
                <a:solidFill>
                  <a:srgbClr val="7F7F7F"/>
                </a:solidFill>
                <a:latin typeface="Calibri"/>
                <a:cs typeface="Calibri"/>
              </a:rPr>
              <a:t>mean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/max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9079" y="1139875"/>
            <a:ext cx="3807460" cy="107759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805" marR="140970">
              <a:lnSpc>
                <a:spcPct val="100800"/>
              </a:lnSpc>
              <a:spcBef>
                <a:spcPts val="229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can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regard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state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representation</a:t>
            </a:r>
            <a:r>
              <a:rPr sz="16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word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“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terribly”</a:t>
            </a:r>
            <a:r>
              <a:rPr sz="1600" i="1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in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sentence.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call</a:t>
            </a:r>
            <a:r>
              <a:rPr sz="16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6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4285F4"/>
                </a:solidFill>
                <a:latin typeface="Calibri"/>
                <a:cs typeface="Calibri"/>
              </a:rPr>
              <a:t>a 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contextual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representation.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18076" y="2211898"/>
            <a:ext cx="1437640" cy="3263900"/>
            <a:chOff x="5318076" y="2211898"/>
            <a:chExt cx="1437640" cy="3263900"/>
          </a:xfrm>
        </p:grpSpPr>
        <p:sp>
          <p:nvSpPr>
            <p:cNvPr id="22" name="object 22"/>
            <p:cNvSpPr/>
            <p:nvPr/>
          </p:nvSpPr>
          <p:spPr>
            <a:xfrm>
              <a:off x="5668783" y="2211898"/>
              <a:ext cx="1086485" cy="1822450"/>
            </a:xfrm>
            <a:custGeom>
              <a:avLst/>
              <a:gdLst/>
              <a:ahLst/>
              <a:cxnLst/>
              <a:rect l="l" t="t" r="r" b="b"/>
              <a:pathLst>
                <a:path w="1086484" h="1822450">
                  <a:moveTo>
                    <a:pt x="6779" y="1726469"/>
                  </a:moveTo>
                  <a:lnTo>
                    <a:pt x="0" y="1822072"/>
                  </a:lnTo>
                  <a:lnTo>
                    <a:pt x="80549" y="1770134"/>
                  </a:lnTo>
                  <a:lnTo>
                    <a:pt x="76726" y="1767871"/>
                  </a:lnTo>
                  <a:lnTo>
                    <a:pt x="48684" y="1767871"/>
                  </a:lnTo>
                  <a:lnTo>
                    <a:pt x="24093" y="1753317"/>
                  </a:lnTo>
                  <a:lnTo>
                    <a:pt x="31369" y="1741024"/>
                  </a:lnTo>
                  <a:lnTo>
                    <a:pt x="6779" y="1726469"/>
                  </a:lnTo>
                  <a:close/>
                </a:path>
                <a:path w="1086484" h="1822450">
                  <a:moveTo>
                    <a:pt x="31369" y="1741024"/>
                  </a:moveTo>
                  <a:lnTo>
                    <a:pt x="24093" y="1753317"/>
                  </a:lnTo>
                  <a:lnTo>
                    <a:pt x="48684" y="1767871"/>
                  </a:lnTo>
                  <a:lnTo>
                    <a:pt x="55959" y="1755579"/>
                  </a:lnTo>
                  <a:lnTo>
                    <a:pt x="31369" y="1741024"/>
                  </a:lnTo>
                  <a:close/>
                </a:path>
                <a:path w="1086484" h="1822450">
                  <a:moveTo>
                    <a:pt x="55959" y="1755579"/>
                  </a:moveTo>
                  <a:lnTo>
                    <a:pt x="48684" y="1767871"/>
                  </a:lnTo>
                  <a:lnTo>
                    <a:pt x="76726" y="1767871"/>
                  </a:lnTo>
                  <a:lnTo>
                    <a:pt x="55959" y="1755579"/>
                  </a:lnTo>
                  <a:close/>
                </a:path>
                <a:path w="1086484" h="1822450">
                  <a:moveTo>
                    <a:pt x="1061882" y="0"/>
                  </a:moveTo>
                  <a:lnTo>
                    <a:pt x="31369" y="1741024"/>
                  </a:lnTo>
                  <a:lnTo>
                    <a:pt x="55959" y="1755579"/>
                  </a:lnTo>
                  <a:lnTo>
                    <a:pt x="1086472" y="14554"/>
                  </a:lnTo>
                  <a:lnTo>
                    <a:pt x="106188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2364" y="4033971"/>
              <a:ext cx="673100" cy="1427480"/>
            </a:xfrm>
            <a:custGeom>
              <a:avLst/>
              <a:gdLst/>
              <a:ahLst/>
              <a:cxnLst/>
              <a:rect l="l" t="t" r="r" b="b"/>
              <a:pathLst>
                <a:path w="673100" h="1427479">
                  <a:moveTo>
                    <a:pt x="0" y="0"/>
                  </a:moveTo>
                  <a:lnTo>
                    <a:pt x="672838" y="0"/>
                  </a:lnTo>
                  <a:lnTo>
                    <a:pt x="672838" y="1427356"/>
                  </a:lnTo>
                  <a:lnTo>
                    <a:pt x="0" y="142735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31164" y="2497940"/>
            <a:ext cx="2259330" cy="378587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 marR="276225">
              <a:lnSpc>
                <a:spcPct val="100299"/>
              </a:lnSpc>
              <a:spcBef>
                <a:spcPts val="250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These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contextual representations</a:t>
            </a:r>
            <a:r>
              <a:rPr sz="1600" spc="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only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contain</a:t>
            </a:r>
            <a:r>
              <a:rPr sz="16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information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context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(e.g.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1600" i="1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movie 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was”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).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"/>
              <a:cs typeface="Calibri"/>
            </a:endParaRPr>
          </a:p>
          <a:p>
            <a:pPr marL="90805">
              <a:lnSpc>
                <a:spcPts val="1910"/>
              </a:lnSpc>
              <a:spcBef>
                <a:spcPts val="5"/>
              </a:spcBef>
            </a:pPr>
            <a:r>
              <a:rPr sz="1600" b="1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1600" b="1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285F4"/>
                </a:solidFill>
                <a:latin typeface="Calibri"/>
                <a:cs typeface="Calibri"/>
              </a:rPr>
              <a:t>about</a:t>
            </a:r>
            <a:r>
              <a:rPr sz="1600" b="1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b="1" i="1" spc="-20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ts val="1910"/>
              </a:lnSpc>
            </a:pPr>
            <a:r>
              <a:rPr sz="1600" b="1" spc="-10" dirty="0">
                <a:solidFill>
                  <a:srgbClr val="4285F4"/>
                </a:solidFill>
                <a:latin typeface="Calibri"/>
                <a:cs typeface="Calibri"/>
              </a:rPr>
              <a:t>context?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alibri"/>
              <a:cs typeface="Calibri"/>
            </a:endParaRPr>
          </a:p>
          <a:p>
            <a:pPr marL="90805" marR="138430">
              <a:lnSpc>
                <a:spcPct val="100000"/>
              </a:lnSpc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600" spc="-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example, 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“exciting”</a:t>
            </a:r>
            <a:r>
              <a:rPr sz="1600" i="1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right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context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this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modifies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meaning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285F4"/>
                </a:solidFill>
                <a:latin typeface="Calibri"/>
                <a:cs typeface="Calibri"/>
              </a:rPr>
              <a:t>of </a:t>
            </a:r>
            <a:r>
              <a:rPr sz="1600" i="1" dirty="0">
                <a:solidFill>
                  <a:srgbClr val="4285F4"/>
                </a:solidFill>
                <a:latin typeface="Calibri"/>
                <a:cs typeface="Calibri"/>
              </a:rPr>
              <a:t>“terribly”</a:t>
            </a:r>
            <a:r>
              <a:rPr sz="1600" i="1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(from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negative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positive)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26529" y="779779"/>
            <a:ext cx="275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Task:</a:t>
            </a:r>
            <a:r>
              <a:rPr sz="18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52" y="251459"/>
            <a:ext cx="3188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Bidirectional</a:t>
            </a:r>
            <a:r>
              <a:rPr spc="-1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309" y="6259067"/>
            <a:ext cx="1684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1544" algn="l"/>
              </a:tabLst>
            </a:pPr>
            <a:r>
              <a:rPr sz="2000" i="1" spc="-25" dirty="0">
                <a:latin typeface="Calibri"/>
                <a:cs typeface="Calibri"/>
              </a:rPr>
              <a:t>was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3000" i="1" spc="-15" baseline="1388" dirty="0">
                <a:latin typeface="Calibri"/>
                <a:cs typeface="Calibri"/>
              </a:rPr>
              <a:t>terribly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6282" y="6249923"/>
            <a:ext cx="815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8365" y="6249923"/>
            <a:ext cx="108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9351" y="6259067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0388" y="6259067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8886" y="1101559"/>
            <a:ext cx="6295670" cy="51471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46982" y="4979923"/>
            <a:ext cx="1268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8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6981" y="3910076"/>
            <a:ext cx="139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5E54"/>
                </a:solidFill>
                <a:latin typeface="Calibri"/>
                <a:cs typeface="Calibri"/>
              </a:rPr>
              <a:t>Backward</a:t>
            </a:r>
            <a:r>
              <a:rPr sz="1800" spc="-6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75E54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982" y="1846579"/>
            <a:ext cx="131572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Concatenated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1800" spc="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4412" y="123856"/>
            <a:ext cx="3807460" cy="58483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56845">
              <a:lnSpc>
                <a:spcPts val="1900"/>
              </a:lnSpc>
              <a:spcBef>
                <a:spcPts val="335"/>
              </a:spcBef>
            </a:pP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contextual</a:t>
            </a:r>
            <a:r>
              <a:rPr sz="1600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representation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 of</a:t>
            </a:r>
            <a:r>
              <a:rPr sz="1600" spc="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“terribly”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has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both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left</a:t>
            </a:r>
            <a:r>
              <a:rPr sz="16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285F4"/>
                </a:solidFill>
                <a:latin typeface="Calibri"/>
                <a:cs typeface="Calibri"/>
              </a:rPr>
              <a:t>right</a:t>
            </a:r>
            <a:r>
              <a:rPr sz="1600" spc="-10" dirty="0">
                <a:solidFill>
                  <a:srgbClr val="4285F4"/>
                </a:solidFill>
                <a:latin typeface="Calibri"/>
                <a:cs typeface="Calibri"/>
              </a:rPr>
              <a:t> context!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47816" y="694908"/>
            <a:ext cx="1154430" cy="2639695"/>
            <a:chOff x="6847816" y="694908"/>
            <a:chExt cx="1154430" cy="2639695"/>
          </a:xfrm>
        </p:grpSpPr>
        <p:sp>
          <p:nvSpPr>
            <p:cNvPr id="14" name="object 14"/>
            <p:cNvSpPr/>
            <p:nvPr/>
          </p:nvSpPr>
          <p:spPr>
            <a:xfrm>
              <a:off x="7198523" y="694908"/>
              <a:ext cx="803910" cy="262890"/>
            </a:xfrm>
            <a:custGeom>
              <a:avLst/>
              <a:gdLst/>
              <a:ahLst/>
              <a:cxnLst/>
              <a:rect l="l" t="t" r="r" b="b"/>
              <a:pathLst>
                <a:path w="803909" h="262890">
                  <a:moveTo>
                    <a:pt x="70426" y="180120"/>
                  </a:moveTo>
                  <a:lnTo>
                    <a:pt x="0" y="245129"/>
                  </a:lnTo>
                  <a:lnTo>
                    <a:pt x="94263" y="262464"/>
                  </a:lnTo>
                  <a:lnTo>
                    <a:pt x="87467" y="238988"/>
                  </a:lnTo>
                  <a:lnTo>
                    <a:pt x="72593" y="238988"/>
                  </a:lnTo>
                  <a:lnTo>
                    <a:pt x="64648" y="211541"/>
                  </a:lnTo>
                  <a:lnTo>
                    <a:pt x="78372" y="207568"/>
                  </a:lnTo>
                  <a:lnTo>
                    <a:pt x="70426" y="180120"/>
                  </a:lnTo>
                  <a:close/>
                </a:path>
                <a:path w="803909" h="262890">
                  <a:moveTo>
                    <a:pt x="78372" y="207568"/>
                  </a:moveTo>
                  <a:lnTo>
                    <a:pt x="64648" y="211541"/>
                  </a:lnTo>
                  <a:lnTo>
                    <a:pt x="72593" y="238988"/>
                  </a:lnTo>
                  <a:lnTo>
                    <a:pt x="86317" y="235015"/>
                  </a:lnTo>
                  <a:lnTo>
                    <a:pt x="78372" y="207568"/>
                  </a:lnTo>
                  <a:close/>
                </a:path>
                <a:path w="803909" h="262890">
                  <a:moveTo>
                    <a:pt x="86317" y="235015"/>
                  </a:moveTo>
                  <a:lnTo>
                    <a:pt x="72593" y="238988"/>
                  </a:lnTo>
                  <a:lnTo>
                    <a:pt x="87467" y="238988"/>
                  </a:lnTo>
                  <a:lnTo>
                    <a:pt x="86317" y="235015"/>
                  </a:lnTo>
                  <a:close/>
                </a:path>
                <a:path w="803909" h="262890">
                  <a:moveTo>
                    <a:pt x="795434" y="0"/>
                  </a:moveTo>
                  <a:lnTo>
                    <a:pt x="78372" y="207568"/>
                  </a:lnTo>
                  <a:lnTo>
                    <a:pt x="86317" y="235015"/>
                  </a:lnTo>
                  <a:lnTo>
                    <a:pt x="803380" y="27447"/>
                  </a:lnTo>
                  <a:lnTo>
                    <a:pt x="79543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62104" y="940037"/>
              <a:ext cx="673100" cy="2379980"/>
            </a:xfrm>
            <a:custGeom>
              <a:avLst/>
              <a:gdLst/>
              <a:ahLst/>
              <a:cxnLst/>
              <a:rect l="l" t="t" r="r" b="b"/>
              <a:pathLst>
                <a:path w="673100" h="2379979">
                  <a:moveTo>
                    <a:pt x="0" y="0"/>
                  </a:moveTo>
                  <a:lnTo>
                    <a:pt x="672838" y="0"/>
                  </a:lnTo>
                  <a:lnTo>
                    <a:pt x="672838" y="2379959"/>
                  </a:lnTo>
                  <a:lnTo>
                    <a:pt x="0" y="237995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Bidirectional</a:t>
            </a:r>
            <a:r>
              <a:rPr spc="-10" dirty="0"/>
              <a:t> </a:t>
            </a:r>
            <a:r>
              <a:rPr spc="-20" dirty="0"/>
              <a:t>RNNs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263" y="2764632"/>
            <a:ext cx="3556731" cy="14346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05952" y="64206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34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9723" y="2837179"/>
            <a:ext cx="2615565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Forward</a:t>
            </a:r>
            <a:r>
              <a:rPr sz="18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  <a:p>
            <a:pPr marL="12700" marR="5080" indent="1217295">
              <a:lnSpc>
                <a:spcPct val="185600"/>
              </a:lnSpc>
            </a:pPr>
            <a:r>
              <a:rPr sz="1800" dirty="0">
                <a:solidFill>
                  <a:srgbClr val="175E54"/>
                </a:solidFill>
                <a:latin typeface="Calibri"/>
                <a:cs typeface="Calibri"/>
              </a:rPr>
              <a:t>Backward</a:t>
            </a:r>
            <a:r>
              <a:rPr sz="1800" spc="-70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75E54"/>
                </a:solidFill>
                <a:latin typeface="Calibri"/>
                <a:cs typeface="Calibri"/>
              </a:rPr>
              <a:t>RNN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Concatenated</a:t>
            </a:r>
            <a:r>
              <a:rPr sz="18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30EE"/>
                </a:solidFill>
                <a:latin typeface="Calibri"/>
                <a:cs typeface="Calibri"/>
              </a:rPr>
              <a:t>hidden</a:t>
            </a:r>
            <a:r>
              <a:rPr sz="18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30EE"/>
                </a:solidFill>
                <a:latin typeface="Calibri"/>
                <a:cs typeface="Calibri"/>
              </a:rPr>
              <a:t>states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0211" y="939394"/>
            <a:ext cx="4797425" cy="156972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 marR="366395">
              <a:lnSpc>
                <a:spcPct val="100600"/>
              </a:lnSpc>
              <a:spcBef>
                <a:spcPts val="14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general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notation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mean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“compute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one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forward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step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RNN”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–</a:t>
            </a:r>
            <a:r>
              <a:rPr sz="2400" spc="-1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could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simple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LSTM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computation.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36116" y="2495374"/>
            <a:ext cx="1517015" cy="719455"/>
            <a:chOff x="5536116" y="2495374"/>
            <a:chExt cx="1517015" cy="719455"/>
          </a:xfrm>
        </p:grpSpPr>
        <p:sp>
          <p:nvSpPr>
            <p:cNvPr id="8" name="object 8"/>
            <p:cNvSpPr/>
            <p:nvPr/>
          </p:nvSpPr>
          <p:spPr>
            <a:xfrm>
              <a:off x="6071264" y="2495374"/>
              <a:ext cx="981710" cy="325120"/>
            </a:xfrm>
            <a:custGeom>
              <a:avLst/>
              <a:gdLst/>
              <a:ahLst/>
              <a:cxnLst/>
              <a:rect l="l" t="t" r="r" b="b"/>
              <a:pathLst>
                <a:path w="981709" h="325119">
                  <a:moveTo>
                    <a:pt x="69707" y="242517"/>
                  </a:moveTo>
                  <a:lnTo>
                    <a:pt x="0" y="308296"/>
                  </a:lnTo>
                  <a:lnTo>
                    <a:pt x="94447" y="324595"/>
                  </a:lnTo>
                  <a:lnTo>
                    <a:pt x="87443" y="301359"/>
                  </a:lnTo>
                  <a:lnTo>
                    <a:pt x="72520" y="301359"/>
                  </a:lnTo>
                  <a:lnTo>
                    <a:pt x="64274" y="273999"/>
                  </a:lnTo>
                  <a:lnTo>
                    <a:pt x="77954" y="269876"/>
                  </a:lnTo>
                  <a:lnTo>
                    <a:pt x="69707" y="242517"/>
                  </a:lnTo>
                  <a:close/>
                </a:path>
                <a:path w="981709" h="325119">
                  <a:moveTo>
                    <a:pt x="77954" y="269876"/>
                  </a:moveTo>
                  <a:lnTo>
                    <a:pt x="64274" y="273999"/>
                  </a:lnTo>
                  <a:lnTo>
                    <a:pt x="72520" y="301359"/>
                  </a:lnTo>
                  <a:lnTo>
                    <a:pt x="86200" y="297236"/>
                  </a:lnTo>
                  <a:lnTo>
                    <a:pt x="77954" y="269876"/>
                  </a:lnTo>
                  <a:close/>
                </a:path>
                <a:path w="981709" h="325119">
                  <a:moveTo>
                    <a:pt x="86200" y="297236"/>
                  </a:moveTo>
                  <a:lnTo>
                    <a:pt x="72520" y="301359"/>
                  </a:lnTo>
                  <a:lnTo>
                    <a:pt x="87443" y="301359"/>
                  </a:lnTo>
                  <a:lnTo>
                    <a:pt x="86200" y="297236"/>
                  </a:lnTo>
                  <a:close/>
                </a:path>
                <a:path w="981709" h="325119">
                  <a:moveTo>
                    <a:pt x="973324" y="0"/>
                  </a:moveTo>
                  <a:lnTo>
                    <a:pt x="77954" y="269876"/>
                  </a:lnTo>
                  <a:lnTo>
                    <a:pt x="86200" y="297236"/>
                  </a:lnTo>
                  <a:lnTo>
                    <a:pt x="981570" y="27359"/>
                  </a:lnTo>
                  <a:lnTo>
                    <a:pt x="97332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50404" y="2803671"/>
              <a:ext cx="1042035" cy="396875"/>
            </a:xfrm>
            <a:custGeom>
              <a:avLst/>
              <a:gdLst/>
              <a:ahLst/>
              <a:cxnLst/>
              <a:rect l="l" t="t" r="r" b="b"/>
              <a:pathLst>
                <a:path w="1042034" h="396875">
                  <a:moveTo>
                    <a:pt x="0" y="0"/>
                  </a:moveTo>
                  <a:lnTo>
                    <a:pt x="1041720" y="0"/>
                  </a:lnTo>
                  <a:lnTo>
                    <a:pt x="1041720" y="396729"/>
                  </a:lnTo>
                  <a:lnTo>
                    <a:pt x="0" y="39672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04763" y="5078922"/>
            <a:ext cx="4261485" cy="1569720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1440" marR="470534" algn="just">
              <a:lnSpc>
                <a:spcPct val="100600"/>
              </a:lnSpc>
              <a:spcBef>
                <a:spcPts val="140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regard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as</a:t>
            </a:r>
            <a:r>
              <a:rPr sz="2400" spc="-5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“the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hidden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state”</a:t>
            </a:r>
            <a:r>
              <a:rPr sz="2400" spc="-6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bidirectional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RNN.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This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what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pass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on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the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next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parts</a:t>
            </a:r>
            <a:r>
              <a:rPr sz="2400" spc="-2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 network.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35924" y="3781481"/>
            <a:ext cx="712470" cy="1303655"/>
            <a:chOff x="4635924" y="3781481"/>
            <a:chExt cx="712470" cy="1303655"/>
          </a:xfrm>
        </p:grpSpPr>
        <p:sp>
          <p:nvSpPr>
            <p:cNvPr id="12" name="object 12"/>
            <p:cNvSpPr/>
            <p:nvPr/>
          </p:nvSpPr>
          <p:spPr>
            <a:xfrm>
              <a:off x="4959187" y="4259234"/>
              <a:ext cx="389255" cy="826135"/>
            </a:xfrm>
            <a:custGeom>
              <a:avLst/>
              <a:gdLst/>
              <a:ahLst/>
              <a:cxnLst/>
              <a:rect l="l" t="t" r="r" b="b"/>
              <a:pathLst>
                <a:path w="389254" h="826135">
                  <a:moveTo>
                    <a:pt x="52025" y="72124"/>
                  </a:moveTo>
                  <a:lnTo>
                    <a:pt x="26013" y="83950"/>
                  </a:lnTo>
                  <a:lnTo>
                    <a:pt x="363193" y="825601"/>
                  </a:lnTo>
                  <a:lnTo>
                    <a:pt x="389206" y="813775"/>
                  </a:lnTo>
                  <a:lnTo>
                    <a:pt x="52025" y="72124"/>
                  </a:lnTo>
                  <a:close/>
                </a:path>
                <a:path w="389254" h="826135">
                  <a:moveTo>
                    <a:pt x="3540" y="0"/>
                  </a:moveTo>
                  <a:lnTo>
                    <a:pt x="0" y="95777"/>
                  </a:lnTo>
                  <a:lnTo>
                    <a:pt x="26013" y="83950"/>
                  </a:lnTo>
                  <a:lnTo>
                    <a:pt x="20100" y="70944"/>
                  </a:lnTo>
                  <a:lnTo>
                    <a:pt x="46112" y="59118"/>
                  </a:lnTo>
                  <a:lnTo>
                    <a:pt x="76581" y="59118"/>
                  </a:lnTo>
                  <a:lnTo>
                    <a:pt x="3540" y="0"/>
                  </a:lnTo>
                  <a:close/>
                </a:path>
                <a:path w="389254" h="826135">
                  <a:moveTo>
                    <a:pt x="46112" y="59118"/>
                  </a:moveTo>
                  <a:lnTo>
                    <a:pt x="20100" y="70944"/>
                  </a:lnTo>
                  <a:lnTo>
                    <a:pt x="26013" y="83950"/>
                  </a:lnTo>
                  <a:lnTo>
                    <a:pt x="52025" y="72124"/>
                  </a:lnTo>
                  <a:lnTo>
                    <a:pt x="46112" y="59118"/>
                  </a:lnTo>
                  <a:close/>
                </a:path>
                <a:path w="389254" h="826135">
                  <a:moveTo>
                    <a:pt x="76581" y="59118"/>
                  </a:moveTo>
                  <a:lnTo>
                    <a:pt x="46112" y="59118"/>
                  </a:lnTo>
                  <a:lnTo>
                    <a:pt x="52025" y="72124"/>
                  </a:lnTo>
                  <a:lnTo>
                    <a:pt x="78038" y="60298"/>
                  </a:lnTo>
                  <a:lnTo>
                    <a:pt x="76581" y="59118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0211" y="3795769"/>
              <a:ext cx="625475" cy="463550"/>
            </a:xfrm>
            <a:custGeom>
              <a:avLst/>
              <a:gdLst/>
              <a:ahLst/>
              <a:cxnLst/>
              <a:rect l="l" t="t" r="r" b="b"/>
              <a:pathLst>
                <a:path w="625475" h="463550">
                  <a:moveTo>
                    <a:pt x="0" y="0"/>
                  </a:moveTo>
                  <a:lnTo>
                    <a:pt x="625031" y="0"/>
                  </a:lnTo>
                  <a:lnTo>
                    <a:pt x="625031" y="463464"/>
                  </a:lnTo>
                  <a:lnTo>
                    <a:pt x="0" y="4634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8474156" y="2838839"/>
            <a:ext cx="278130" cy="879475"/>
          </a:xfrm>
          <a:custGeom>
            <a:avLst/>
            <a:gdLst/>
            <a:ahLst/>
            <a:cxnLst/>
            <a:rect l="l" t="t" r="r" b="b"/>
            <a:pathLst>
              <a:path w="278129" h="879475">
                <a:moveTo>
                  <a:pt x="0" y="0"/>
                </a:moveTo>
                <a:lnTo>
                  <a:pt x="54064" y="6367"/>
                </a:lnTo>
                <a:lnTo>
                  <a:pt x="98215" y="23730"/>
                </a:lnTo>
                <a:lnTo>
                  <a:pt x="127981" y="49484"/>
                </a:lnTo>
                <a:lnTo>
                  <a:pt x="138897" y="81021"/>
                </a:lnTo>
                <a:lnTo>
                  <a:pt x="138897" y="358407"/>
                </a:lnTo>
                <a:lnTo>
                  <a:pt x="149812" y="389944"/>
                </a:lnTo>
                <a:lnTo>
                  <a:pt x="179578" y="415698"/>
                </a:lnTo>
                <a:lnTo>
                  <a:pt x="223729" y="433061"/>
                </a:lnTo>
                <a:lnTo>
                  <a:pt x="277794" y="439429"/>
                </a:lnTo>
                <a:lnTo>
                  <a:pt x="223729" y="445796"/>
                </a:lnTo>
                <a:lnTo>
                  <a:pt x="179578" y="463159"/>
                </a:lnTo>
                <a:lnTo>
                  <a:pt x="149812" y="488913"/>
                </a:lnTo>
                <a:lnTo>
                  <a:pt x="138897" y="520450"/>
                </a:lnTo>
                <a:lnTo>
                  <a:pt x="138897" y="797836"/>
                </a:lnTo>
                <a:lnTo>
                  <a:pt x="127981" y="829373"/>
                </a:lnTo>
                <a:lnTo>
                  <a:pt x="98215" y="855127"/>
                </a:lnTo>
                <a:lnTo>
                  <a:pt x="54064" y="872490"/>
                </a:lnTo>
                <a:lnTo>
                  <a:pt x="0" y="878858"/>
                </a:lnTo>
              </a:path>
            </a:pathLst>
          </a:custGeom>
          <a:ln w="1905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30688" y="2840228"/>
            <a:ext cx="160147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Generally,</a:t>
            </a:r>
            <a:r>
              <a:rPr sz="1800" spc="-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these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two</a:t>
            </a:r>
            <a:r>
              <a:rPr sz="18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RNNs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alibri"/>
                <a:cs typeface="Calibri"/>
              </a:rPr>
              <a:t>have </a:t>
            </a:r>
            <a:r>
              <a:rPr sz="1800" dirty="0">
                <a:solidFill>
                  <a:srgbClr val="4285F4"/>
                </a:solidFill>
                <a:latin typeface="Calibri"/>
                <a:cs typeface="Calibri"/>
              </a:rPr>
              <a:t>separate</a:t>
            </a:r>
            <a:r>
              <a:rPr sz="1800" spc="-9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5952" y="1214628"/>
            <a:ext cx="1510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timestep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Bidirectional</a:t>
            </a:r>
            <a:r>
              <a:rPr spc="-25" dirty="0"/>
              <a:t> </a:t>
            </a:r>
            <a:r>
              <a:rPr dirty="0"/>
              <a:t>RNNs:</a:t>
            </a:r>
            <a:r>
              <a:rPr spc="-5" dirty="0"/>
              <a:t> </a:t>
            </a:r>
            <a:r>
              <a:rPr dirty="0"/>
              <a:t>simplified</a:t>
            </a:r>
            <a:r>
              <a:rPr spc="-1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7308" y="3814572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terribly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2461" y="3814572"/>
            <a:ext cx="815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829" y="2183112"/>
            <a:ext cx="5715250" cy="16307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31418" y="3814572"/>
            <a:ext cx="108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5530" y="3823716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8141" y="3823716"/>
            <a:ext cx="15792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700" algn="l"/>
              </a:tabLst>
            </a:pPr>
            <a:r>
              <a:rPr sz="2000" i="1" spc="-10" dirty="0">
                <a:latin typeface="Calibri"/>
                <a:cs typeface="Calibri"/>
              </a:rPr>
              <a:t>movie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2000" i="1" spc="-25" dirty="0">
                <a:latin typeface="Calibri"/>
                <a:cs typeface="Calibri"/>
              </a:rPr>
              <a:t>was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3737" y="4864670"/>
            <a:ext cx="6535420" cy="120078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07010" marR="198120" indent="-1905" algn="ctr">
              <a:lnSpc>
                <a:spcPct val="100400"/>
              </a:lnSpc>
              <a:spcBef>
                <a:spcPts val="15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two-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way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arrows</a:t>
            </a:r>
            <a:r>
              <a:rPr sz="2400" spc="-7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indicate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bidirectionality</a:t>
            </a:r>
            <a:r>
              <a:rPr sz="2400" spc="-6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depicted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assumed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be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concatenated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forwards+backwards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033" y="3054096"/>
            <a:ext cx="675005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3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More formally: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given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sequence of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words</a:t>
            </a:r>
            <a:endParaRPr sz="2300">
              <a:latin typeface="Calibri"/>
              <a:cs typeface="Calibri"/>
            </a:endParaRPr>
          </a:p>
          <a:p>
            <a:pPr marL="354965">
              <a:lnSpc>
                <a:spcPts val="2735"/>
              </a:lnSpc>
            </a:pPr>
            <a:r>
              <a:rPr sz="2300" dirty="0">
                <a:latin typeface="Calibri"/>
                <a:cs typeface="Calibri"/>
              </a:rPr>
              <a:t>compute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probability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distribution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next </a:t>
            </a:r>
            <a:r>
              <a:rPr sz="2300" spc="-20" dirty="0">
                <a:latin typeface="Calibri"/>
                <a:cs typeface="Calibri"/>
              </a:rPr>
              <a:t>word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32462" y="3054096"/>
            <a:ext cx="14605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300" dirty="0">
                <a:latin typeface="Calibri"/>
                <a:cs typeface="Calibri"/>
              </a:rPr>
              <a:t>,</a:t>
            </a:r>
            <a:endParaRPr sz="2300">
              <a:latin typeface="Calibri"/>
              <a:cs typeface="Calibri"/>
            </a:endParaRPr>
          </a:p>
          <a:p>
            <a:pPr marL="54610">
              <a:lnSpc>
                <a:spcPts val="2735"/>
              </a:lnSpc>
            </a:pPr>
            <a:r>
              <a:rPr sz="2300" dirty="0">
                <a:latin typeface="Calibri"/>
                <a:cs typeface="Calibri"/>
              </a:rPr>
              <a:t>: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4806696"/>
            <a:ext cx="642493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  <a:tabLst>
                <a:tab pos="1913255" algn="l"/>
              </a:tabLst>
            </a:pPr>
            <a:r>
              <a:rPr sz="2300" spc="-10" dirty="0">
                <a:latin typeface="Calibri"/>
                <a:cs typeface="Calibri"/>
              </a:rPr>
              <a:t>where</a:t>
            </a:r>
            <a:r>
              <a:rPr sz="2300" dirty="0">
                <a:latin typeface="Calibri"/>
                <a:cs typeface="Calibri"/>
              </a:rPr>
              <a:t>	can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any word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vocabulary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system that does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this is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called a </a:t>
            </a: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300" b="1" spc="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35" dirty="0"/>
              <a:t> </a:t>
            </a:r>
            <a:r>
              <a:rPr dirty="0"/>
              <a:t>Language</a:t>
            </a:r>
            <a:r>
              <a:rPr spc="-20" dirty="0"/>
              <a:t> </a:t>
            </a:r>
            <a:r>
              <a:rPr spc="-10" dirty="0"/>
              <a:t>Modeling</a:t>
            </a:r>
          </a:p>
        </p:txBody>
      </p:sp>
      <p:sp>
        <p:nvSpPr>
          <p:cNvPr id="6" name="object 6"/>
          <p:cNvSpPr/>
          <p:nvPr/>
        </p:nvSpPr>
        <p:spPr>
          <a:xfrm>
            <a:off x="9184405" y="2427370"/>
            <a:ext cx="868044" cy="497205"/>
          </a:xfrm>
          <a:custGeom>
            <a:avLst/>
            <a:gdLst/>
            <a:ahLst/>
            <a:cxnLst/>
            <a:rect l="l" t="t" r="r" b="b"/>
            <a:pathLst>
              <a:path w="868045" h="497205">
                <a:moveTo>
                  <a:pt x="433815" y="0"/>
                </a:moveTo>
                <a:lnTo>
                  <a:pt x="374949" y="2269"/>
                </a:lnTo>
                <a:lnTo>
                  <a:pt x="318490" y="8879"/>
                </a:lnTo>
                <a:lnTo>
                  <a:pt x="264955" y="19534"/>
                </a:lnTo>
                <a:lnTo>
                  <a:pt x="214860" y="33938"/>
                </a:lnTo>
                <a:lnTo>
                  <a:pt x="168723" y="51795"/>
                </a:lnTo>
                <a:lnTo>
                  <a:pt x="127061" y="72807"/>
                </a:lnTo>
                <a:lnTo>
                  <a:pt x="90391" y="96680"/>
                </a:lnTo>
                <a:lnTo>
                  <a:pt x="59228" y="123117"/>
                </a:lnTo>
                <a:lnTo>
                  <a:pt x="34091" y="151822"/>
                </a:lnTo>
                <a:lnTo>
                  <a:pt x="3960" y="214851"/>
                </a:lnTo>
                <a:lnTo>
                  <a:pt x="0" y="248582"/>
                </a:lnTo>
                <a:lnTo>
                  <a:pt x="3960" y="282313"/>
                </a:lnTo>
                <a:lnTo>
                  <a:pt x="34091" y="345341"/>
                </a:lnTo>
                <a:lnTo>
                  <a:pt x="59228" y="374046"/>
                </a:lnTo>
                <a:lnTo>
                  <a:pt x="90391" y="400483"/>
                </a:lnTo>
                <a:lnTo>
                  <a:pt x="127061" y="424356"/>
                </a:lnTo>
                <a:lnTo>
                  <a:pt x="168723" y="445369"/>
                </a:lnTo>
                <a:lnTo>
                  <a:pt x="214860" y="463225"/>
                </a:lnTo>
                <a:lnTo>
                  <a:pt x="264955" y="477629"/>
                </a:lnTo>
                <a:lnTo>
                  <a:pt x="318490" y="488284"/>
                </a:lnTo>
                <a:lnTo>
                  <a:pt x="374949" y="494895"/>
                </a:lnTo>
                <a:lnTo>
                  <a:pt x="433815" y="497164"/>
                </a:lnTo>
                <a:lnTo>
                  <a:pt x="492681" y="494895"/>
                </a:lnTo>
                <a:lnTo>
                  <a:pt x="549141" y="488284"/>
                </a:lnTo>
                <a:lnTo>
                  <a:pt x="602676" y="477629"/>
                </a:lnTo>
                <a:lnTo>
                  <a:pt x="652771" y="463225"/>
                </a:lnTo>
                <a:lnTo>
                  <a:pt x="698908" y="445369"/>
                </a:lnTo>
                <a:lnTo>
                  <a:pt x="740570" y="424356"/>
                </a:lnTo>
                <a:lnTo>
                  <a:pt x="777241" y="400483"/>
                </a:lnTo>
                <a:lnTo>
                  <a:pt x="808403" y="374046"/>
                </a:lnTo>
                <a:lnTo>
                  <a:pt x="833540" y="345341"/>
                </a:lnTo>
                <a:lnTo>
                  <a:pt x="863672" y="282313"/>
                </a:lnTo>
                <a:lnTo>
                  <a:pt x="867632" y="248582"/>
                </a:lnTo>
                <a:lnTo>
                  <a:pt x="863672" y="214851"/>
                </a:lnTo>
                <a:lnTo>
                  <a:pt x="833540" y="151822"/>
                </a:lnTo>
                <a:lnTo>
                  <a:pt x="808403" y="123117"/>
                </a:lnTo>
                <a:lnTo>
                  <a:pt x="777241" y="96680"/>
                </a:lnTo>
                <a:lnTo>
                  <a:pt x="740570" y="72807"/>
                </a:lnTo>
                <a:lnTo>
                  <a:pt x="698908" y="51795"/>
                </a:lnTo>
                <a:lnTo>
                  <a:pt x="652771" y="33938"/>
                </a:lnTo>
                <a:lnTo>
                  <a:pt x="602676" y="19534"/>
                </a:lnTo>
                <a:lnTo>
                  <a:pt x="549141" y="8879"/>
                </a:lnTo>
                <a:lnTo>
                  <a:pt x="492681" y="2269"/>
                </a:lnTo>
                <a:lnTo>
                  <a:pt x="433815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25466" y="2517140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exams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8567" y="2491478"/>
            <a:ext cx="956310" cy="788670"/>
            <a:chOff x="8228567" y="2491478"/>
            <a:chExt cx="956310" cy="788670"/>
          </a:xfrm>
        </p:grpSpPr>
        <p:sp>
          <p:nvSpPr>
            <p:cNvPr id="9" name="object 9"/>
            <p:cNvSpPr/>
            <p:nvPr/>
          </p:nvSpPr>
          <p:spPr>
            <a:xfrm>
              <a:off x="8398349" y="2491478"/>
              <a:ext cx="786130" cy="208279"/>
            </a:xfrm>
            <a:custGeom>
              <a:avLst/>
              <a:gdLst/>
              <a:ahLst/>
              <a:cxnLst/>
              <a:rect l="l" t="t" r="r" b="b"/>
              <a:pathLst>
                <a:path w="786129" h="208280">
                  <a:moveTo>
                    <a:pt x="699252" y="180194"/>
                  </a:moveTo>
                  <a:lnTo>
                    <a:pt x="693172" y="208114"/>
                  </a:lnTo>
                  <a:lnTo>
                    <a:pt x="786055" y="184475"/>
                  </a:lnTo>
                  <a:lnTo>
                    <a:pt x="784514" y="183234"/>
                  </a:lnTo>
                  <a:lnTo>
                    <a:pt x="713212" y="183234"/>
                  </a:lnTo>
                  <a:lnTo>
                    <a:pt x="699252" y="180194"/>
                  </a:lnTo>
                  <a:close/>
                </a:path>
                <a:path w="786129" h="208280">
                  <a:moveTo>
                    <a:pt x="705333" y="152273"/>
                  </a:moveTo>
                  <a:lnTo>
                    <a:pt x="699252" y="180194"/>
                  </a:lnTo>
                  <a:lnTo>
                    <a:pt x="713212" y="183234"/>
                  </a:lnTo>
                  <a:lnTo>
                    <a:pt x="719293" y="155313"/>
                  </a:lnTo>
                  <a:lnTo>
                    <a:pt x="705333" y="152273"/>
                  </a:lnTo>
                  <a:close/>
                </a:path>
                <a:path w="786129" h="208280">
                  <a:moveTo>
                    <a:pt x="711413" y="124353"/>
                  </a:moveTo>
                  <a:lnTo>
                    <a:pt x="705333" y="152273"/>
                  </a:lnTo>
                  <a:lnTo>
                    <a:pt x="719293" y="155313"/>
                  </a:lnTo>
                  <a:lnTo>
                    <a:pt x="713212" y="183234"/>
                  </a:lnTo>
                  <a:lnTo>
                    <a:pt x="784514" y="183234"/>
                  </a:lnTo>
                  <a:lnTo>
                    <a:pt x="711413" y="124353"/>
                  </a:lnTo>
                  <a:close/>
                </a:path>
                <a:path w="786129" h="208280">
                  <a:moveTo>
                    <a:pt x="6080" y="0"/>
                  </a:moveTo>
                  <a:lnTo>
                    <a:pt x="0" y="27920"/>
                  </a:lnTo>
                  <a:lnTo>
                    <a:pt x="699252" y="180194"/>
                  </a:lnTo>
                  <a:lnTo>
                    <a:pt x="705333" y="152273"/>
                  </a:lnTo>
                  <a:lnTo>
                    <a:pt x="6080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28567" y="2815001"/>
              <a:ext cx="845185" cy="464820"/>
            </a:xfrm>
            <a:custGeom>
              <a:avLst/>
              <a:gdLst/>
              <a:ahLst/>
              <a:cxnLst/>
              <a:rect l="l" t="t" r="r" b="b"/>
              <a:pathLst>
                <a:path w="845184" h="464820">
                  <a:moveTo>
                    <a:pt x="422562" y="0"/>
                  </a:moveTo>
                  <a:lnTo>
                    <a:pt x="360118" y="2519"/>
                  </a:lnTo>
                  <a:lnTo>
                    <a:pt x="300520" y="9837"/>
                  </a:lnTo>
                  <a:lnTo>
                    <a:pt x="244420" y="21596"/>
                  </a:lnTo>
                  <a:lnTo>
                    <a:pt x="192472" y="37434"/>
                  </a:lnTo>
                  <a:lnTo>
                    <a:pt x="145330" y="56993"/>
                  </a:lnTo>
                  <a:lnTo>
                    <a:pt x="103647" y="79914"/>
                  </a:lnTo>
                  <a:lnTo>
                    <a:pt x="68077" y="105836"/>
                  </a:lnTo>
                  <a:lnTo>
                    <a:pt x="39273" y="134401"/>
                  </a:lnTo>
                  <a:lnTo>
                    <a:pt x="4581" y="198021"/>
                  </a:lnTo>
                  <a:lnTo>
                    <a:pt x="0" y="232357"/>
                  </a:lnTo>
                  <a:lnTo>
                    <a:pt x="4581" y="266694"/>
                  </a:lnTo>
                  <a:lnTo>
                    <a:pt x="39273" y="330314"/>
                  </a:lnTo>
                  <a:lnTo>
                    <a:pt x="68077" y="358879"/>
                  </a:lnTo>
                  <a:lnTo>
                    <a:pt x="103647" y="384802"/>
                  </a:lnTo>
                  <a:lnTo>
                    <a:pt x="145330" y="407723"/>
                  </a:lnTo>
                  <a:lnTo>
                    <a:pt x="192472" y="427282"/>
                  </a:lnTo>
                  <a:lnTo>
                    <a:pt x="244420" y="443121"/>
                  </a:lnTo>
                  <a:lnTo>
                    <a:pt x="300520" y="454879"/>
                  </a:lnTo>
                  <a:lnTo>
                    <a:pt x="360118" y="462197"/>
                  </a:lnTo>
                  <a:lnTo>
                    <a:pt x="422562" y="464717"/>
                  </a:lnTo>
                  <a:lnTo>
                    <a:pt x="485005" y="462197"/>
                  </a:lnTo>
                  <a:lnTo>
                    <a:pt x="544603" y="454879"/>
                  </a:lnTo>
                  <a:lnTo>
                    <a:pt x="600703" y="443121"/>
                  </a:lnTo>
                  <a:lnTo>
                    <a:pt x="652651" y="427282"/>
                  </a:lnTo>
                  <a:lnTo>
                    <a:pt x="699794" y="407723"/>
                  </a:lnTo>
                  <a:lnTo>
                    <a:pt x="741476" y="384802"/>
                  </a:lnTo>
                  <a:lnTo>
                    <a:pt x="777046" y="358879"/>
                  </a:lnTo>
                  <a:lnTo>
                    <a:pt x="805850" y="330314"/>
                  </a:lnTo>
                  <a:lnTo>
                    <a:pt x="840542" y="266694"/>
                  </a:lnTo>
                  <a:lnTo>
                    <a:pt x="845124" y="232357"/>
                  </a:lnTo>
                  <a:lnTo>
                    <a:pt x="840542" y="198021"/>
                  </a:lnTo>
                  <a:lnTo>
                    <a:pt x="805850" y="134401"/>
                  </a:lnTo>
                  <a:lnTo>
                    <a:pt x="777046" y="105836"/>
                  </a:lnTo>
                  <a:lnTo>
                    <a:pt x="741476" y="79914"/>
                  </a:lnTo>
                  <a:lnTo>
                    <a:pt x="699794" y="56993"/>
                  </a:lnTo>
                  <a:lnTo>
                    <a:pt x="652651" y="37434"/>
                  </a:lnTo>
                  <a:lnTo>
                    <a:pt x="600703" y="21596"/>
                  </a:lnTo>
                  <a:lnTo>
                    <a:pt x="544603" y="9837"/>
                  </a:lnTo>
                  <a:lnTo>
                    <a:pt x="485005" y="2519"/>
                  </a:lnTo>
                  <a:lnTo>
                    <a:pt x="422562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59824" y="2876803"/>
            <a:ext cx="58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minds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59067" y="2579877"/>
            <a:ext cx="146685" cy="294640"/>
          </a:xfrm>
          <a:custGeom>
            <a:avLst/>
            <a:gdLst/>
            <a:ahLst/>
            <a:cxnLst/>
            <a:rect l="l" t="t" r="r" b="b"/>
            <a:pathLst>
              <a:path w="146684" h="294639">
                <a:moveTo>
                  <a:pt x="94249" y="222158"/>
                </a:moveTo>
                <a:lnTo>
                  <a:pt x="68169" y="233836"/>
                </a:lnTo>
                <a:lnTo>
                  <a:pt x="142323" y="294557"/>
                </a:lnTo>
                <a:lnTo>
                  <a:pt x="144856" y="235197"/>
                </a:lnTo>
                <a:lnTo>
                  <a:pt x="100088" y="235197"/>
                </a:lnTo>
                <a:lnTo>
                  <a:pt x="94249" y="222158"/>
                </a:lnTo>
                <a:close/>
              </a:path>
              <a:path w="146684" h="294639">
                <a:moveTo>
                  <a:pt x="120330" y="210479"/>
                </a:moveTo>
                <a:lnTo>
                  <a:pt x="94249" y="222158"/>
                </a:lnTo>
                <a:lnTo>
                  <a:pt x="100088" y="235197"/>
                </a:lnTo>
                <a:lnTo>
                  <a:pt x="126169" y="223520"/>
                </a:lnTo>
                <a:lnTo>
                  <a:pt x="120330" y="210479"/>
                </a:lnTo>
                <a:close/>
              </a:path>
              <a:path w="146684" h="294639">
                <a:moveTo>
                  <a:pt x="146409" y="198801"/>
                </a:moveTo>
                <a:lnTo>
                  <a:pt x="120330" y="210479"/>
                </a:lnTo>
                <a:lnTo>
                  <a:pt x="126169" y="223520"/>
                </a:lnTo>
                <a:lnTo>
                  <a:pt x="100088" y="235197"/>
                </a:lnTo>
                <a:lnTo>
                  <a:pt x="144856" y="235197"/>
                </a:lnTo>
                <a:lnTo>
                  <a:pt x="146409" y="198801"/>
                </a:lnTo>
                <a:close/>
              </a:path>
              <a:path w="146684" h="294639">
                <a:moveTo>
                  <a:pt x="26080" y="0"/>
                </a:moveTo>
                <a:lnTo>
                  <a:pt x="0" y="11677"/>
                </a:lnTo>
                <a:lnTo>
                  <a:pt x="94249" y="222158"/>
                </a:lnTo>
                <a:lnTo>
                  <a:pt x="120330" y="210479"/>
                </a:lnTo>
                <a:lnTo>
                  <a:pt x="26080" y="0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48223" y="1790920"/>
            <a:ext cx="1040765" cy="464820"/>
          </a:xfrm>
          <a:custGeom>
            <a:avLst/>
            <a:gdLst/>
            <a:ahLst/>
            <a:cxnLst/>
            <a:rect l="l" t="t" r="r" b="b"/>
            <a:pathLst>
              <a:path w="1040765" h="464819">
                <a:moveTo>
                  <a:pt x="520118" y="0"/>
                </a:moveTo>
                <a:lnTo>
                  <a:pt x="454875" y="1810"/>
                </a:lnTo>
                <a:lnTo>
                  <a:pt x="392051" y="7096"/>
                </a:lnTo>
                <a:lnTo>
                  <a:pt x="332133" y="15640"/>
                </a:lnTo>
                <a:lnTo>
                  <a:pt x="275607" y="27224"/>
                </a:lnTo>
                <a:lnTo>
                  <a:pt x="222963" y="41630"/>
                </a:lnTo>
                <a:lnTo>
                  <a:pt x="174686" y="58642"/>
                </a:lnTo>
                <a:lnTo>
                  <a:pt x="131265" y="78040"/>
                </a:lnTo>
                <a:lnTo>
                  <a:pt x="93187" y="99607"/>
                </a:lnTo>
                <a:lnTo>
                  <a:pt x="60939" y="123125"/>
                </a:lnTo>
                <a:lnTo>
                  <a:pt x="15884" y="175145"/>
                </a:lnTo>
                <a:lnTo>
                  <a:pt x="0" y="232357"/>
                </a:lnTo>
                <a:lnTo>
                  <a:pt x="4052" y="261504"/>
                </a:lnTo>
                <a:lnTo>
                  <a:pt x="35009" y="316338"/>
                </a:lnTo>
                <a:lnTo>
                  <a:pt x="93187" y="365109"/>
                </a:lnTo>
                <a:lnTo>
                  <a:pt x="131265" y="386676"/>
                </a:lnTo>
                <a:lnTo>
                  <a:pt x="174686" y="406074"/>
                </a:lnTo>
                <a:lnTo>
                  <a:pt x="222963" y="423086"/>
                </a:lnTo>
                <a:lnTo>
                  <a:pt x="275607" y="437492"/>
                </a:lnTo>
                <a:lnTo>
                  <a:pt x="332133" y="449076"/>
                </a:lnTo>
                <a:lnTo>
                  <a:pt x="392051" y="457620"/>
                </a:lnTo>
                <a:lnTo>
                  <a:pt x="454875" y="462906"/>
                </a:lnTo>
                <a:lnTo>
                  <a:pt x="520118" y="464717"/>
                </a:lnTo>
                <a:lnTo>
                  <a:pt x="585360" y="462906"/>
                </a:lnTo>
                <a:lnTo>
                  <a:pt x="648185" y="457620"/>
                </a:lnTo>
                <a:lnTo>
                  <a:pt x="708103" y="449076"/>
                </a:lnTo>
                <a:lnTo>
                  <a:pt x="764628" y="437492"/>
                </a:lnTo>
                <a:lnTo>
                  <a:pt x="817273" y="423086"/>
                </a:lnTo>
                <a:lnTo>
                  <a:pt x="865549" y="406074"/>
                </a:lnTo>
                <a:lnTo>
                  <a:pt x="908970" y="386676"/>
                </a:lnTo>
                <a:lnTo>
                  <a:pt x="947048" y="365109"/>
                </a:lnTo>
                <a:lnTo>
                  <a:pt x="979296" y="341591"/>
                </a:lnTo>
                <a:lnTo>
                  <a:pt x="1024351" y="289570"/>
                </a:lnTo>
                <a:lnTo>
                  <a:pt x="1040236" y="232357"/>
                </a:lnTo>
                <a:lnTo>
                  <a:pt x="1036184" y="203211"/>
                </a:lnTo>
                <a:lnTo>
                  <a:pt x="1005226" y="148377"/>
                </a:lnTo>
                <a:lnTo>
                  <a:pt x="947048" y="99607"/>
                </a:lnTo>
                <a:lnTo>
                  <a:pt x="908970" y="78040"/>
                </a:lnTo>
                <a:lnTo>
                  <a:pt x="865549" y="58642"/>
                </a:lnTo>
                <a:lnTo>
                  <a:pt x="817273" y="41630"/>
                </a:lnTo>
                <a:lnTo>
                  <a:pt x="764628" y="27224"/>
                </a:lnTo>
                <a:lnTo>
                  <a:pt x="708103" y="15640"/>
                </a:lnTo>
                <a:lnTo>
                  <a:pt x="648185" y="7096"/>
                </a:lnTo>
                <a:lnTo>
                  <a:pt x="585360" y="1810"/>
                </a:lnTo>
                <a:lnTo>
                  <a:pt x="520118" y="0"/>
                </a:lnTo>
                <a:close/>
              </a:path>
            </a:pathLst>
          </a:custGeom>
          <a:solidFill>
            <a:srgbClr val="FFAC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31978" y="1852676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laptops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08012" y="1512871"/>
            <a:ext cx="902335" cy="846455"/>
            <a:chOff x="8308012" y="1512871"/>
            <a:chExt cx="902335" cy="846455"/>
          </a:xfrm>
        </p:grpSpPr>
        <p:sp>
          <p:nvSpPr>
            <p:cNvPr id="16" name="object 16"/>
            <p:cNvSpPr/>
            <p:nvPr/>
          </p:nvSpPr>
          <p:spPr>
            <a:xfrm>
              <a:off x="8346434" y="2006586"/>
              <a:ext cx="864235" cy="352425"/>
            </a:xfrm>
            <a:custGeom>
              <a:avLst/>
              <a:gdLst/>
              <a:ahLst/>
              <a:cxnLst/>
              <a:rect l="l" t="t" r="r" b="b"/>
              <a:pathLst>
                <a:path w="864234" h="352425">
                  <a:moveTo>
                    <a:pt x="778594" y="26678"/>
                  </a:moveTo>
                  <a:lnTo>
                    <a:pt x="0" y="325446"/>
                  </a:lnTo>
                  <a:lnTo>
                    <a:pt x="10237" y="352125"/>
                  </a:lnTo>
                  <a:lnTo>
                    <a:pt x="788831" y="53356"/>
                  </a:lnTo>
                  <a:lnTo>
                    <a:pt x="778594" y="26678"/>
                  </a:lnTo>
                  <a:close/>
                </a:path>
                <a:path w="864234" h="352425">
                  <a:moveTo>
                    <a:pt x="852543" y="21559"/>
                  </a:moveTo>
                  <a:lnTo>
                    <a:pt x="791933" y="21559"/>
                  </a:lnTo>
                  <a:lnTo>
                    <a:pt x="802170" y="48238"/>
                  </a:lnTo>
                  <a:lnTo>
                    <a:pt x="788831" y="53356"/>
                  </a:lnTo>
                  <a:lnTo>
                    <a:pt x="799068" y="80035"/>
                  </a:lnTo>
                  <a:lnTo>
                    <a:pt x="852543" y="21559"/>
                  </a:lnTo>
                  <a:close/>
                </a:path>
                <a:path w="864234" h="352425">
                  <a:moveTo>
                    <a:pt x="791933" y="21559"/>
                  </a:moveTo>
                  <a:lnTo>
                    <a:pt x="778594" y="26678"/>
                  </a:lnTo>
                  <a:lnTo>
                    <a:pt x="788831" y="53356"/>
                  </a:lnTo>
                  <a:lnTo>
                    <a:pt x="802170" y="48238"/>
                  </a:lnTo>
                  <a:lnTo>
                    <a:pt x="791933" y="21559"/>
                  </a:lnTo>
                  <a:close/>
                </a:path>
                <a:path w="864234" h="352425">
                  <a:moveTo>
                    <a:pt x="768357" y="0"/>
                  </a:moveTo>
                  <a:lnTo>
                    <a:pt x="778594" y="26678"/>
                  </a:lnTo>
                  <a:lnTo>
                    <a:pt x="791933" y="21559"/>
                  </a:lnTo>
                  <a:lnTo>
                    <a:pt x="852543" y="21559"/>
                  </a:lnTo>
                  <a:lnTo>
                    <a:pt x="863748" y="9306"/>
                  </a:lnTo>
                  <a:lnTo>
                    <a:pt x="768357" y="0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8012" y="1512871"/>
              <a:ext cx="845185" cy="464820"/>
            </a:xfrm>
            <a:custGeom>
              <a:avLst/>
              <a:gdLst/>
              <a:ahLst/>
              <a:cxnLst/>
              <a:rect l="l" t="t" r="r" b="b"/>
              <a:pathLst>
                <a:path w="845184" h="464819">
                  <a:moveTo>
                    <a:pt x="422563" y="0"/>
                  </a:moveTo>
                  <a:lnTo>
                    <a:pt x="360119" y="2519"/>
                  </a:lnTo>
                  <a:lnTo>
                    <a:pt x="300521" y="9837"/>
                  </a:lnTo>
                  <a:lnTo>
                    <a:pt x="244421" y="21596"/>
                  </a:lnTo>
                  <a:lnTo>
                    <a:pt x="192473" y="37434"/>
                  </a:lnTo>
                  <a:lnTo>
                    <a:pt x="145330" y="56993"/>
                  </a:lnTo>
                  <a:lnTo>
                    <a:pt x="103647" y="79914"/>
                  </a:lnTo>
                  <a:lnTo>
                    <a:pt x="68077" y="105836"/>
                  </a:lnTo>
                  <a:lnTo>
                    <a:pt x="39274" y="134401"/>
                  </a:lnTo>
                  <a:lnTo>
                    <a:pt x="4581" y="198021"/>
                  </a:lnTo>
                  <a:lnTo>
                    <a:pt x="0" y="232357"/>
                  </a:lnTo>
                  <a:lnTo>
                    <a:pt x="4581" y="266694"/>
                  </a:lnTo>
                  <a:lnTo>
                    <a:pt x="39274" y="330314"/>
                  </a:lnTo>
                  <a:lnTo>
                    <a:pt x="68077" y="358879"/>
                  </a:lnTo>
                  <a:lnTo>
                    <a:pt x="103647" y="384802"/>
                  </a:lnTo>
                  <a:lnTo>
                    <a:pt x="145330" y="407723"/>
                  </a:lnTo>
                  <a:lnTo>
                    <a:pt x="192473" y="427282"/>
                  </a:lnTo>
                  <a:lnTo>
                    <a:pt x="244421" y="443121"/>
                  </a:lnTo>
                  <a:lnTo>
                    <a:pt x="300521" y="454879"/>
                  </a:lnTo>
                  <a:lnTo>
                    <a:pt x="360119" y="462197"/>
                  </a:lnTo>
                  <a:lnTo>
                    <a:pt x="422563" y="464717"/>
                  </a:lnTo>
                  <a:lnTo>
                    <a:pt x="485006" y="462197"/>
                  </a:lnTo>
                  <a:lnTo>
                    <a:pt x="544604" y="454879"/>
                  </a:lnTo>
                  <a:lnTo>
                    <a:pt x="600704" y="443121"/>
                  </a:lnTo>
                  <a:lnTo>
                    <a:pt x="652652" y="427282"/>
                  </a:lnTo>
                  <a:lnTo>
                    <a:pt x="699794" y="407723"/>
                  </a:lnTo>
                  <a:lnTo>
                    <a:pt x="741477" y="384802"/>
                  </a:lnTo>
                  <a:lnTo>
                    <a:pt x="777047" y="358879"/>
                  </a:lnTo>
                  <a:lnTo>
                    <a:pt x="805851" y="330314"/>
                  </a:lnTo>
                  <a:lnTo>
                    <a:pt x="840543" y="266694"/>
                  </a:lnTo>
                  <a:lnTo>
                    <a:pt x="845125" y="232357"/>
                  </a:lnTo>
                  <a:lnTo>
                    <a:pt x="840543" y="198021"/>
                  </a:lnTo>
                  <a:lnTo>
                    <a:pt x="805851" y="134401"/>
                  </a:lnTo>
                  <a:lnTo>
                    <a:pt x="777047" y="105836"/>
                  </a:lnTo>
                  <a:lnTo>
                    <a:pt x="741477" y="79914"/>
                  </a:lnTo>
                  <a:lnTo>
                    <a:pt x="699794" y="56993"/>
                  </a:lnTo>
                  <a:lnTo>
                    <a:pt x="652652" y="37434"/>
                  </a:lnTo>
                  <a:lnTo>
                    <a:pt x="600704" y="21596"/>
                  </a:lnTo>
                  <a:lnTo>
                    <a:pt x="544604" y="9837"/>
                  </a:lnTo>
                  <a:lnTo>
                    <a:pt x="485006" y="2519"/>
                  </a:lnTo>
                  <a:lnTo>
                    <a:pt x="422563" y="0"/>
                  </a:lnTo>
                  <a:close/>
                </a:path>
              </a:pathLst>
            </a:custGeom>
            <a:solidFill>
              <a:srgbClr val="FFA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5033" y="1090986"/>
            <a:ext cx="8529955" cy="11474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300" b="1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FF30EE"/>
                </a:solidFill>
                <a:latin typeface="Calibri"/>
                <a:cs typeface="Calibri"/>
              </a:rPr>
              <a:t>Modeling</a:t>
            </a:r>
            <a:r>
              <a:rPr sz="2300" b="1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 the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task of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predicting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what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word comes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next</a:t>
            </a:r>
            <a:endParaRPr sz="23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800" i="1" spc="-10" dirty="0">
                <a:latin typeface="Calibri"/>
                <a:cs typeface="Calibri"/>
              </a:rPr>
              <a:t>books</a:t>
            </a:r>
            <a:endParaRPr sz="1800">
              <a:latin typeface="Calibri"/>
              <a:cs typeface="Calibri"/>
            </a:endParaRPr>
          </a:p>
          <a:p>
            <a:pPr marL="3670300">
              <a:lnSpc>
                <a:spcPct val="100000"/>
              </a:lnSpc>
              <a:spcBef>
                <a:spcPts val="120"/>
              </a:spcBef>
              <a:tabLst>
                <a:tab pos="7656195" algn="l"/>
              </a:tabLst>
            </a:pPr>
            <a:r>
              <a:rPr sz="2300" i="1" dirty="0">
                <a:latin typeface="Calibri"/>
                <a:cs typeface="Calibri"/>
              </a:rPr>
              <a:t>the students opened their 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16048" y="1909531"/>
            <a:ext cx="215900" cy="376555"/>
          </a:xfrm>
          <a:custGeom>
            <a:avLst/>
            <a:gdLst/>
            <a:ahLst/>
            <a:cxnLst/>
            <a:rect l="l" t="t" r="r" b="b"/>
            <a:pathLst>
              <a:path w="215900" h="376555">
                <a:moveTo>
                  <a:pt x="161869" y="68205"/>
                </a:moveTo>
                <a:lnTo>
                  <a:pt x="0" y="362219"/>
                </a:lnTo>
                <a:lnTo>
                  <a:pt x="25032" y="376001"/>
                </a:lnTo>
                <a:lnTo>
                  <a:pt x="186901" y="81986"/>
                </a:lnTo>
                <a:lnTo>
                  <a:pt x="161869" y="68205"/>
                </a:lnTo>
                <a:close/>
              </a:path>
              <a:path w="215900" h="376555">
                <a:moveTo>
                  <a:pt x="213522" y="55689"/>
                </a:moveTo>
                <a:lnTo>
                  <a:pt x="168760" y="55689"/>
                </a:lnTo>
                <a:lnTo>
                  <a:pt x="193791" y="69471"/>
                </a:lnTo>
                <a:lnTo>
                  <a:pt x="186901" y="81986"/>
                </a:lnTo>
                <a:lnTo>
                  <a:pt x="211933" y="95768"/>
                </a:lnTo>
                <a:lnTo>
                  <a:pt x="213522" y="55689"/>
                </a:lnTo>
                <a:close/>
              </a:path>
              <a:path w="215900" h="376555">
                <a:moveTo>
                  <a:pt x="168760" y="55689"/>
                </a:moveTo>
                <a:lnTo>
                  <a:pt x="161869" y="68205"/>
                </a:lnTo>
                <a:lnTo>
                  <a:pt x="186901" y="81986"/>
                </a:lnTo>
                <a:lnTo>
                  <a:pt x="193791" y="69471"/>
                </a:lnTo>
                <a:lnTo>
                  <a:pt x="168760" y="55689"/>
                </a:lnTo>
                <a:close/>
              </a:path>
              <a:path w="215900" h="376555">
                <a:moveTo>
                  <a:pt x="215729" y="0"/>
                </a:moveTo>
                <a:lnTo>
                  <a:pt x="136837" y="54424"/>
                </a:lnTo>
                <a:lnTo>
                  <a:pt x="161869" y="68205"/>
                </a:lnTo>
                <a:lnTo>
                  <a:pt x="168760" y="55689"/>
                </a:lnTo>
                <a:lnTo>
                  <a:pt x="213522" y="55689"/>
                </a:lnTo>
                <a:lnTo>
                  <a:pt x="215729" y="0"/>
                </a:lnTo>
                <a:close/>
              </a:path>
            </a:pathLst>
          </a:custGeom>
          <a:solidFill>
            <a:srgbClr val="FF0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1525" y="4008045"/>
            <a:ext cx="4009012" cy="47026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889744" y="3019551"/>
            <a:ext cx="2198370" cy="752475"/>
            <a:chOff x="5889744" y="3019551"/>
            <a:chExt cx="2198370" cy="7524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9744" y="3019551"/>
              <a:ext cx="2166937" cy="4139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488" y="3394649"/>
              <a:ext cx="819017" cy="377071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1174" y="4846404"/>
            <a:ext cx="2569810" cy="3832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2207" y="4842690"/>
            <a:ext cx="669333" cy="25918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Bidirectional</a:t>
            </a:r>
            <a:r>
              <a:rPr spc="-1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627360" cy="449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8275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Note: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bidirectional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entire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input sequence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8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They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only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left </a:t>
            </a:r>
            <a:r>
              <a:rPr sz="2400" dirty="0">
                <a:latin typeface="Calibri"/>
                <a:cs typeface="Calibri"/>
              </a:rPr>
              <a:t>context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available.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007C92"/>
              </a:buClr>
              <a:buFont typeface="Times New Roman"/>
              <a:buChar char="•"/>
            </a:pPr>
            <a:endParaRPr sz="3300">
              <a:latin typeface="Calibri"/>
              <a:cs typeface="Calibri"/>
            </a:endParaRPr>
          </a:p>
          <a:p>
            <a:pPr marL="354965" marR="47625" indent="-342900">
              <a:lnSpc>
                <a:spcPct val="10000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entire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encoding),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bidirectionality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powerful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default).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8C1515"/>
              </a:buClr>
              <a:buFont typeface="Times New Roman"/>
              <a:buChar char="•"/>
            </a:pPr>
            <a:endParaRPr sz="3400">
              <a:latin typeface="Calibri"/>
              <a:cs typeface="Calibri"/>
            </a:endParaRPr>
          </a:p>
          <a:p>
            <a:pPr marL="354965" marR="46990" indent="-342900">
              <a:lnSpc>
                <a:spcPts val="2810"/>
              </a:lnSpc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BERT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b="1" dirty="0">
                <a:latin typeface="Calibri"/>
                <a:cs typeface="Calibri"/>
              </a:rPr>
              <a:t>Bidirectional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Transformers)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pretrained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contextual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built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bidirectionality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2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transformers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BERT,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couple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weeks!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2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51635"/>
            <a:ext cx="10017760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RNNs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“deep”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unroll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timesteps)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C1515"/>
              </a:buClr>
              <a:buFont typeface="Times New Roman"/>
              <a:buChar char="•"/>
            </a:pPr>
            <a:endParaRPr sz="3450">
              <a:latin typeface="Calibri"/>
              <a:cs typeface="Calibri"/>
            </a:endParaRPr>
          </a:p>
          <a:p>
            <a:pPr marL="354965" marR="2657475" indent="-342900">
              <a:lnSpc>
                <a:spcPts val="2810"/>
              </a:lnSpc>
              <a:spcBef>
                <a:spcPts val="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“deep”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applying</a:t>
            </a:r>
            <a:r>
              <a:rPr sz="2400" spc="-3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multiple RNNs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3221227"/>
            <a:ext cx="10840720" cy="12541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representations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800"/>
              </a:lnSpc>
              <a:spcBef>
                <a:spcPts val="48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lower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compute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lower-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level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higher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should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higher-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level</a:t>
            </a:r>
            <a:r>
              <a:rPr sz="2400" spc="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033" y="4961635"/>
            <a:ext cx="6152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30EE"/>
                </a:solidFill>
                <a:latin typeface="Calibri"/>
                <a:cs typeface="Calibri"/>
              </a:rPr>
              <a:t>stacked </a:t>
            </a:r>
            <a:r>
              <a:rPr sz="2400" i="1" spc="-1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98662" y="4495800"/>
            <a:ext cx="1905000" cy="1828800"/>
            <a:chOff x="8298662" y="4495800"/>
            <a:chExt cx="1905000" cy="1828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8662" y="5038487"/>
              <a:ext cx="645538" cy="12861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62" y="4772113"/>
              <a:ext cx="645538" cy="4538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62" y="4495800"/>
              <a:ext cx="645538" cy="4538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3164" y="5007235"/>
              <a:ext cx="650156" cy="13173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164" y="4778828"/>
              <a:ext cx="650156" cy="4204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164" y="4495800"/>
              <a:ext cx="650156" cy="420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7626" y="5035251"/>
              <a:ext cx="652614" cy="1289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626" y="4774088"/>
              <a:ext cx="652614" cy="450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626" y="4495800"/>
              <a:ext cx="652614" cy="450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952" y="251459"/>
            <a:ext cx="2924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20" dirty="0"/>
              <a:t> </a:t>
            </a:r>
            <a:r>
              <a:rPr spc="-20" dirty="0"/>
              <a:t>RNNs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309" y="6259067"/>
            <a:ext cx="1684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1544" algn="l"/>
              </a:tabLst>
            </a:pPr>
            <a:r>
              <a:rPr sz="2000" i="1" spc="-25" dirty="0">
                <a:latin typeface="Calibri"/>
                <a:cs typeface="Calibri"/>
              </a:rPr>
              <a:t>was</a:t>
            </a:r>
            <a:r>
              <a:rPr sz="2000" i="1" dirty="0">
                <a:latin typeface="Calibri"/>
                <a:cs typeface="Calibri"/>
              </a:rPr>
              <a:t>	</a:t>
            </a:r>
            <a:r>
              <a:rPr sz="3000" i="1" spc="-15" baseline="1388" dirty="0">
                <a:latin typeface="Calibri"/>
                <a:cs typeface="Calibri"/>
              </a:rPr>
              <a:t>terribly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6282" y="6249923"/>
            <a:ext cx="815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exciting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8365" y="6249923"/>
            <a:ext cx="108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9351" y="6259067"/>
            <a:ext cx="362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0388" y="6259067"/>
            <a:ext cx="648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latin typeface="Calibri"/>
                <a:cs typeface="Calibri"/>
              </a:rPr>
              <a:t>movie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7312" y="5001259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2296" y="1379739"/>
            <a:ext cx="5729603" cy="48689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67312" y="3394964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7312" y="1752091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RNN</a:t>
            </a:r>
            <a:r>
              <a:rPr sz="1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2795" y="293071"/>
            <a:ext cx="4939665" cy="831215"/>
          </a:xfrm>
          <a:prstGeom prst="rect">
            <a:avLst/>
          </a:prstGeom>
          <a:ln w="19050">
            <a:solidFill>
              <a:srgbClr val="4285F4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hidden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states</a:t>
            </a:r>
            <a:r>
              <a:rPr sz="2400" spc="-5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from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4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50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inputs</a:t>
            </a:r>
            <a:r>
              <a:rPr sz="2400" spc="-4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RNN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285F4"/>
                </a:solidFill>
                <a:latin typeface="Calibri"/>
                <a:cs typeface="Calibri"/>
              </a:rPr>
              <a:t>layer</a:t>
            </a:r>
            <a:r>
              <a:rPr sz="2400" spc="-30" dirty="0">
                <a:solidFill>
                  <a:srgbClr val="4285F4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285F4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4285F4"/>
                </a:solidFill>
                <a:latin typeface="Calibri"/>
                <a:cs typeface="Calibri"/>
              </a:rPr>
              <a:t>+1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5" dirty="0"/>
              <a:t> </a:t>
            </a:r>
            <a:r>
              <a:rPr dirty="0"/>
              <a:t>RNNs</a:t>
            </a:r>
            <a:r>
              <a:rPr spc="10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spc="-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1281410" cy="5582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510" indent="-342900">
              <a:lnSpc>
                <a:spcPct val="100000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643890" algn="l"/>
              </a:tabLst>
            </a:pPr>
            <a:r>
              <a:rPr sz="2400" spc="-10" dirty="0">
                <a:latin typeface="Calibri"/>
                <a:cs typeface="Calibri"/>
              </a:rPr>
              <a:t>Multi-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more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representations </a:t>
            </a:r>
            <a:r>
              <a:rPr sz="2400" spc="-50" dirty="0">
                <a:latin typeface="Calibri"/>
                <a:cs typeface="Calibri"/>
              </a:rPr>
              <a:t>–</a:t>
            </a:r>
            <a:r>
              <a:rPr sz="2400" dirty="0">
                <a:latin typeface="Calibri"/>
                <a:cs typeface="Calibri"/>
              </a:rPr>
              <a:t>	they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 layer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dirty="0">
                <a:latin typeface="Calibri"/>
                <a:cs typeface="Calibri"/>
              </a:rPr>
              <a:t>dimensional</a:t>
            </a:r>
            <a:r>
              <a:rPr sz="2400" spc="-10" dirty="0">
                <a:latin typeface="Calibri"/>
                <a:cs typeface="Calibri"/>
              </a:rPr>
              <a:t> encodings!</a:t>
            </a:r>
            <a:endParaRPr sz="2400">
              <a:latin typeface="Calibri"/>
              <a:cs typeface="Calibri"/>
            </a:endParaRPr>
          </a:p>
          <a:p>
            <a:pPr marL="697865" marR="445770" lvl="1" indent="-228600">
              <a:lnSpc>
                <a:spcPct val="100800"/>
              </a:lnSpc>
              <a:spcBef>
                <a:spcPts val="60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lower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compute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lower-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level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higher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should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higher-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level</a:t>
            </a:r>
            <a:r>
              <a:rPr sz="2400" spc="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features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4965" marR="451484" indent="-342900">
              <a:lnSpc>
                <a:spcPct val="1008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High-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performing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RNNs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are usually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multi-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layer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(but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aren’t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convolutional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feed-forward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networks)</a:t>
            </a:r>
            <a:endParaRPr sz="2400">
              <a:latin typeface="Calibri"/>
              <a:cs typeface="Calibri"/>
            </a:endParaRPr>
          </a:p>
          <a:p>
            <a:pPr marL="354965" marR="5080" indent="-342900">
              <a:lnSpc>
                <a:spcPts val="2810"/>
              </a:lnSpc>
              <a:spcBef>
                <a:spcPts val="75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2017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Britz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Translation,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2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30EE"/>
                </a:solidFill>
                <a:latin typeface="Calibri"/>
                <a:cs typeface="Calibri"/>
              </a:rPr>
              <a:t>4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layers</a:t>
            </a:r>
            <a:r>
              <a:rPr sz="2400" spc="-2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encoder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4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layers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decoder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40"/>
              </a:spcBef>
              <a:buClr>
                <a:srgbClr val="007C92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Often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little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697865" marR="830580" lvl="1" indent="-228600">
              <a:lnSpc>
                <a:spcPct val="100000"/>
              </a:lnSpc>
              <a:spcBef>
                <a:spcPts val="530"/>
              </a:spcBef>
              <a:buClr>
                <a:srgbClr val="007C92"/>
              </a:buClr>
              <a:buFont typeface="Times New Roman"/>
              <a:buChar char="•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Usually,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skip-connections</a:t>
            </a:r>
            <a:r>
              <a:rPr sz="2400" spc="-10" dirty="0"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dense-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connections</a:t>
            </a:r>
            <a:r>
              <a:rPr sz="2400" spc="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RNNs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8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layers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Transformer</a:t>
            </a:r>
            <a:r>
              <a:rPr sz="2400" dirty="0">
                <a:latin typeface="Calibri"/>
                <a:cs typeface="Calibri"/>
              </a:rPr>
              <a:t>-based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BERT)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usually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deeper,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12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24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layers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25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You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Transformers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later;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skipping-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  <a:p>
            <a:pPr marL="3550920">
              <a:lnSpc>
                <a:spcPct val="100000"/>
              </a:lnSpc>
              <a:spcBef>
                <a:spcPts val="840"/>
              </a:spcBef>
            </a:pPr>
            <a:r>
              <a:rPr sz="1200" dirty="0">
                <a:latin typeface="Calibri"/>
                <a:cs typeface="Calibri"/>
              </a:rPr>
              <a:t>“Massive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Exploration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Neural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Translation</a:t>
            </a:r>
            <a:r>
              <a:rPr sz="1200" spc="-20" dirty="0">
                <a:latin typeface="Calibri"/>
                <a:cs typeface="Calibri"/>
              </a:rPr>
              <a:t> Architecutres”,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Britz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2017.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https://arxiv.org/pdf/1703.03906.pdf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311" y="64968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40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3" y="1151635"/>
            <a:ext cx="10911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Machine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Translation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(MT)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translating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x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(the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source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sentence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target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language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6558" y="2736596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Calibri"/>
                <a:cs typeface="Calibri"/>
              </a:rPr>
              <a:t>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0958" y="2736596"/>
            <a:ext cx="621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L'homme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est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né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libre,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partout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il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est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dans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les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fers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1307" y="5138420"/>
            <a:ext cx="24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Calibri"/>
                <a:cs typeface="Calibri"/>
              </a:rPr>
              <a:t>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5709" y="5138420"/>
            <a:ext cx="5910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Man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born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free,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but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everywhere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he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chains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5333" y="5926835"/>
            <a:ext cx="1197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Rousseau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6115" y="3616850"/>
            <a:ext cx="114300" cy="943610"/>
          </a:xfrm>
          <a:custGeom>
            <a:avLst/>
            <a:gdLst/>
            <a:ahLst/>
            <a:cxnLst/>
            <a:rect l="l" t="t" r="r" b="b"/>
            <a:pathLst>
              <a:path w="114300" h="943610">
                <a:moveTo>
                  <a:pt x="38099" y="828974"/>
                </a:moveTo>
                <a:lnTo>
                  <a:pt x="0" y="828974"/>
                </a:lnTo>
                <a:lnTo>
                  <a:pt x="57150" y="943274"/>
                </a:lnTo>
                <a:lnTo>
                  <a:pt x="104775" y="848024"/>
                </a:lnTo>
                <a:lnTo>
                  <a:pt x="38100" y="848024"/>
                </a:lnTo>
                <a:lnTo>
                  <a:pt x="38099" y="828974"/>
                </a:lnTo>
                <a:close/>
              </a:path>
              <a:path w="114300" h="943610">
                <a:moveTo>
                  <a:pt x="76198" y="0"/>
                </a:moveTo>
                <a:lnTo>
                  <a:pt x="38098" y="0"/>
                </a:lnTo>
                <a:lnTo>
                  <a:pt x="38100" y="848024"/>
                </a:lnTo>
                <a:lnTo>
                  <a:pt x="76200" y="848024"/>
                </a:lnTo>
                <a:lnTo>
                  <a:pt x="76198" y="0"/>
                </a:lnTo>
                <a:close/>
              </a:path>
              <a:path w="114300" h="943610">
                <a:moveTo>
                  <a:pt x="114300" y="828974"/>
                </a:moveTo>
                <a:lnTo>
                  <a:pt x="76199" y="828974"/>
                </a:lnTo>
                <a:lnTo>
                  <a:pt x="76200" y="848024"/>
                </a:lnTo>
                <a:lnTo>
                  <a:pt x="104775" y="848024"/>
                </a:lnTo>
                <a:lnTo>
                  <a:pt x="114300" y="828974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Lucida Sans"/>
                <a:cs typeface="Lucida Sans"/>
              </a:rPr>
              <a:t>The</a:t>
            </a:r>
            <a:r>
              <a:rPr b="1" spc="-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early history</a:t>
            </a:r>
            <a:r>
              <a:rPr b="1" spc="-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of MT: </a:t>
            </a:r>
            <a:r>
              <a:rPr b="1" spc="-10" dirty="0">
                <a:latin typeface="Lucida Sans"/>
                <a:cs typeface="Lucida Sans"/>
              </a:rPr>
              <a:t>1950s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3" y="1163828"/>
            <a:ext cx="11049635" cy="49085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Machine</a:t>
            </a:r>
            <a:r>
              <a:rPr sz="2400" spc="-1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translation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research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began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in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the</a:t>
            </a:r>
            <a:r>
              <a:rPr sz="2400" spc="5" dirty="0">
                <a:latin typeface="Lucida Sans"/>
                <a:cs typeface="Lucida Sans"/>
              </a:rPr>
              <a:t> </a:t>
            </a:r>
            <a:r>
              <a:rPr sz="2400" dirty="0">
                <a:solidFill>
                  <a:srgbClr val="FF30EE"/>
                </a:solidFill>
                <a:latin typeface="Lucida Sans"/>
                <a:cs typeface="Lucida Sans"/>
              </a:rPr>
              <a:t>early</a:t>
            </a:r>
            <a:r>
              <a:rPr sz="2400" spc="-10" dirty="0">
                <a:solidFill>
                  <a:srgbClr val="FF30EE"/>
                </a:solidFill>
                <a:latin typeface="Lucida Sans"/>
                <a:cs typeface="Lucida Sans"/>
              </a:rPr>
              <a:t> </a:t>
            </a:r>
            <a:r>
              <a:rPr sz="2400" dirty="0">
                <a:solidFill>
                  <a:srgbClr val="FF30EE"/>
                </a:solidFill>
                <a:latin typeface="Lucida Sans"/>
                <a:cs typeface="Lucida Sans"/>
              </a:rPr>
              <a:t>1950s</a:t>
            </a:r>
            <a:r>
              <a:rPr sz="2400" spc="5" dirty="0">
                <a:solidFill>
                  <a:srgbClr val="FF30EE"/>
                </a:solidFill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on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machines </a:t>
            </a:r>
            <a:r>
              <a:rPr sz="2400" spc="-20" dirty="0">
                <a:latin typeface="Lucida Sans"/>
                <a:cs typeface="Lucida Sans"/>
              </a:rPr>
              <a:t>less </a:t>
            </a:r>
            <a:r>
              <a:rPr sz="2400" dirty="0">
                <a:latin typeface="Lucida Sans"/>
                <a:cs typeface="Lucida Sans"/>
              </a:rPr>
              <a:t>powerful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high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school calculators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(before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term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“A.I.” </a:t>
            </a:r>
            <a:r>
              <a:rPr sz="2400" spc="-10" dirty="0">
                <a:latin typeface="Lucida Sans"/>
                <a:cs typeface="Lucida Sans"/>
              </a:rPr>
              <a:t>coined!)</a:t>
            </a:r>
            <a:endParaRPr sz="2400">
              <a:latin typeface="Lucida Sans"/>
              <a:cs typeface="Lucida Sans"/>
            </a:endParaRPr>
          </a:p>
          <a:p>
            <a:pPr marL="354965" marR="684530" indent="-342900">
              <a:lnSpc>
                <a:spcPct val="100800"/>
              </a:lnSpc>
              <a:spcBef>
                <a:spcPts val="57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Concurrent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with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foundational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work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automata, formal </a:t>
            </a:r>
            <a:r>
              <a:rPr sz="2400" spc="-10" dirty="0">
                <a:latin typeface="Lucida Sans"/>
                <a:cs typeface="Lucida Sans"/>
              </a:rPr>
              <a:t>languages, </a:t>
            </a:r>
            <a:r>
              <a:rPr sz="2400" dirty="0">
                <a:latin typeface="Lucida Sans"/>
                <a:cs typeface="Lucida Sans"/>
              </a:rPr>
              <a:t>probabilities, and information </a:t>
            </a:r>
            <a:r>
              <a:rPr sz="2400" spc="-10" dirty="0">
                <a:latin typeface="Lucida Sans"/>
                <a:cs typeface="Lucida Sans"/>
              </a:rPr>
              <a:t>theory</a:t>
            </a:r>
            <a:endParaRPr sz="2400">
              <a:latin typeface="Lucida Sans"/>
              <a:cs typeface="Lucida Sans"/>
            </a:endParaRPr>
          </a:p>
          <a:p>
            <a:pPr marL="354965" marR="889635" indent="-342900">
              <a:lnSpc>
                <a:spcPct val="100800"/>
              </a:lnSpc>
              <a:spcBef>
                <a:spcPts val="50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MT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heavily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funded by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military, but</a:t>
            </a:r>
            <a:r>
              <a:rPr sz="2400" spc="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basically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just</a:t>
            </a:r>
            <a:r>
              <a:rPr sz="2400" spc="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simple</a:t>
            </a:r>
            <a:r>
              <a:rPr sz="2400" spc="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rule-</a:t>
            </a:r>
            <a:r>
              <a:rPr sz="2400" spc="-10" dirty="0">
                <a:latin typeface="Lucida Sans"/>
                <a:cs typeface="Lucida Sans"/>
              </a:rPr>
              <a:t>based </a:t>
            </a:r>
            <a:r>
              <a:rPr sz="2400" dirty="0">
                <a:latin typeface="Lucida Sans"/>
                <a:cs typeface="Lucida Sans"/>
              </a:rPr>
              <a:t>systems</a:t>
            </a:r>
            <a:r>
              <a:rPr sz="2400" spc="-1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doing word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substitution</a:t>
            </a:r>
            <a:endParaRPr sz="2400">
              <a:latin typeface="Lucida Sans"/>
              <a:cs typeface="Lucida Sans"/>
            </a:endParaRPr>
          </a:p>
          <a:p>
            <a:pPr marL="354965" marR="28575" indent="-342900">
              <a:lnSpc>
                <a:spcPts val="2780"/>
              </a:lnSpc>
              <a:spcBef>
                <a:spcPts val="8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Human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language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is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more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complicated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than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that, and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varies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more </a:t>
            </a:r>
            <a:r>
              <a:rPr sz="2400" spc="-10" dirty="0">
                <a:latin typeface="Lucida Sans"/>
                <a:cs typeface="Lucida Sans"/>
              </a:rPr>
              <a:t>across languages!</a:t>
            </a:r>
            <a:endParaRPr sz="2400">
              <a:latin typeface="Lucida Sans"/>
              <a:cs typeface="Lucida Sans"/>
            </a:endParaRPr>
          </a:p>
          <a:p>
            <a:pPr marL="354965" indent="-342265">
              <a:lnSpc>
                <a:spcPct val="100000"/>
              </a:lnSpc>
              <a:spcBef>
                <a:spcPts val="55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Little</a:t>
            </a:r>
            <a:r>
              <a:rPr sz="2400" spc="-2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understanding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of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natural language</a:t>
            </a:r>
            <a:r>
              <a:rPr sz="2400" spc="-1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syntax,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semantics,</a:t>
            </a:r>
            <a:r>
              <a:rPr sz="2400" spc="-5" dirty="0">
                <a:latin typeface="Lucida Sans"/>
                <a:cs typeface="Lucida Sans"/>
              </a:rPr>
              <a:t> </a:t>
            </a:r>
            <a:r>
              <a:rPr sz="2400" spc="-10" dirty="0">
                <a:latin typeface="Lucida Sans"/>
                <a:cs typeface="Lucida Sans"/>
              </a:rPr>
              <a:t>pragmatics</a:t>
            </a:r>
            <a:endParaRPr sz="2400">
              <a:latin typeface="Lucida Sans"/>
              <a:cs typeface="Lucida Sans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Lucida Sans"/>
                <a:cs typeface="Lucida Sans"/>
              </a:rPr>
              <a:t>Problem</a:t>
            </a:r>
            <a:r>
              <a:rPr sz="2400" spc="-2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soon</a:t>
            </a:r>
            <a:r>
              <a:rPr sz="2400" spc="-10" dirty="0">
                <a:latin typeface="Lucida Sans"/>
                <a:cs typeface="Lucida Sans"/>
              </a:rPr>
              <a:t> </a:t>
            </a:r>
            <a:r>
              <a:rPr sz="2400" dirty="0">
                <a:latin typeface="Lucida Sans"/>
                <a:cs typeface="Lucida Sans"/>
              </a:rPr>
              <a:t>appeared </a:t>
            </a:r>
            <a:r>
              <a:rPr sz="2400" spc="-10" dirty="0">
                <a:latin typeface="Lucida Sans"/>
                <a:cs typeface="Lucida Sans"/>
              </a:rPr>
              <a:t>intractable</a:t>
            </a:r>
            <a:endParaRPr sz="24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250">
              <a:latin typeface="Lucida Sans"/>
              <a:cs typeface="Lucida Sans"/>
            </a:endParaRPr>
          </a:p>
          <a:p>
            <a:pPr marL="118745" marR="7780020">
              <a:lnSpc>
                <a:spcPts val="209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minute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video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1954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MT: </a:t>
            </a:r>
            <a:r>
              <a:rPr sz="1800" u="sng" spc="-10" dirty="0">
                <a:solidFill>
                  <a:srgbClr val="4198B5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https://youtu.be/K-HfpsHPmvw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Lucida Sans"/>
                <a:cs typeface="Lucida Sans"/>
              </a:rPr>
              <a:t>The</a:t>
            </a:r>
            <a:r>
              <a:rPr b="1" spc="-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early history</a:t>
            </a:r>
            <a:r>
              <a:rPr b="1" spc="-5" dirty="0">
                <a:latin typeface="Lucida Sans"/>
                <a:cs typeface="Lucida Sans"/>
              </a:rPr>
              <a:t> </a:t>
            </a:r>
            <a:r>
              <a:rPr b="1" dirty="0">
                <a:latin typeface="Lucida Sans"/>
                <a:cs typeface="Lucida Sans"/>
              </a:rPr>
              <a:t>of MT: </a:t>
            </a:r>
            <a:r>
              <a:rPr b="1" spc="-10" dirty="0">
                <a:latin typeface="Lucida Sans"/>
                <a:cs typeface="Lucida Sans"/>
              </a:rPr>
              <a:t>1950s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0709" y="990601"/>
            <a:ext cx="8403399" cy="560226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1990s-</a:t>
            </a:r>
            <a:r>
              <a:rPr dirty="0"/>
              <a:t>2010s:</a:t>
            </a:r>
            <a:r>
              <a:rPr spc="10" dirty="0"/>
              <a:t> </a:t>
            </a:r>
            <a:r>
              <a:rPr dirty="0"/>
              <a:t>Statistical</a:t>
            </a:r>
            <a:r>
              <a:rPr spc="5" dirty="0"/>
              <a:t> </a:t>
            </a:r>
            <a:r>
              <a:rPr dirty="0"/>
              <a:t>Machine</a:t>
            </a:r>
            <a:r>
              <a:rPr spc="5" dirty="0"/>
              <a:t> </a:t>
            </a:r>
            <a:r>
              <a:rPr spc="-1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951" y="1033272"/>
            <a:ext cx="8630285" cy="26409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Times New Roman"/>
              <a:buChar char="•"/>
              <a:tabLst>
                <a:tab pos="337820" algn="l"/>
              </a:tabLst>
            </a:pPr>
            <a:r>
              <a:rPr sz="23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Core</a:t>
            </a:r>
            <a:r>
              <a:rPr sz="23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idea</a:t>
            </a:r>
            <a:r>
              <a:rPr sz="2300" dirty="0">
                <a:latin typeface="Calibri"/>
                <a:cs typeface="Calibri"/>
              </a:rPr>
              <a:t>: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Learn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30EE"/>
                </a:solidFill>
                <a:latin typeface="Calibri"/>
                <a:cs typeface="Calibri"/>
              </a:rPr>
              <a:t>probabilistic</a:t>
            </a:r>
            <a:r>
              <a:rPr sz="2300" spc="-4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model</a:t>
            </a:r>
            <a:r>
              <a:rPr sz="2300" spc="-4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from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30EE"/>
                </a:solidFill>
                <a:latin typeface="Calibri"/>
                <a:cs typeface="Calibri"/>
              </a:rPr>
              <a:t>data</a:t>
            </a:r>
            <a:endParaRPr sz="2300" dirty="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Times New Roman"/>
              <a:buChar char="•"/>
              <a:tabLst>
                <a:tab pos="337820" algn="l"/>
              </a:tabLst>
            </a:pPr>
            <a:r>
              <a:rPr sz="2300" dirty="0">
                <a:latin typeface="Calibri"/>
                <a:cs typeface="Calibri"/>
              </a:rPr>
              <a:t>Suppose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we’re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translating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French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→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English.</a:t>
            </a:r>
            <a:endParaRPr sz="2300" dirty="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spcBef>
                <a:spcPts val="455"/>
              </a:spcBef>
              <a:buClr>
                <a:srgbClr val="8C1515"/>
              </a:buClr>
              <a:buFont typeface="Times New Roman"/>
              <a:buChar char="•"/>
              <a:tabLst>
                <a:tab pos="337820" algn="l"/>
              </a:tabLst>
            </a:pPr>
            <a:r>
              <a:rPr sz="2300" dirty="0">
                <a:latin typeface="Calibri"/>
                <a:cs typeface="Calibri"/>
              </a:rPr>
              <a:t>We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want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find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best</a:t>
            </a:r>
            <a:r>
              <a:rPr sz="23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English</a:t>
            </a:r>
            <a:r>
              <a:rPr sz="23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3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i="1" dirty="0">
                <a:latin typeface="Calibri"/>
                <a:cs typeface="Calibri"/>
              </a:rPr>
              <a:t>y,</a:t>
            </a:r>
            <a:r>
              <a:rPr sz="2300" i="1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given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French</a:t>
            </a:r>
            <a:r>
              <a:rPr sz="2300" spc="-6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sentence</a:t>
            </a:r>
            <a:r>
              <a:rPr sz="2300" spc="-5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i="1" spc="-50" dirty="0">
                <a:latin typeface="Calibri"/>
                <a:cs typeface="Calibri"/>
              </a:rPr>
              <a:t>x</a:t>
            </a:r>
            <a:endParaRPr sz="2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8C1515"/>
              </a:buClr>
              <a:buFont typeface="Times New Roman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337820" marR="5080" indent="-325755">
              <a:lnSpc>
                <a:spcPts val="2710"/>
              </a:lnSpc>
              <a:spcBef>
                <a:spcPts val="2045"/>
              </a:spcBef>
              <a:buClr>
                <a:srgbClr val="8C1515"/>
              </a:buClr>
              <a:buFont typeface="Times New Roman"/>
              <a:buChar char="•"/>
              <a:tabLst>
                <a:tab pos="337820" algn="l"/>
              </a:tabLst>
            </a:pPr>
            <a:r>
              <a:rPr sz="2300" dirty="0">
                <a:latin typeface="Calibri"/>
                <a:cs typeface="Calibri"/>
              </a:rPr>
              <a:t>Use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Bayes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Rule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break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this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down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into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two</a:t>
            </a:r>
            <a:r>
              <a:rPr sz="2300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30EE"/>
                </a:solidFill>
                <a:latin typeface="Calibri"/>
                <a:cs typeface="Calibri"/>
              </a:rPr>
              <a:t>components</a:t>
            </a:r>
            <a:r>
              <a:rPr sz="2300" spc="-5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learned separately:</a:t>
            </a:r>
            <a:endParaRPr sz="23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3428" y="2554784"/>
            <a:ext cx="2581965" cy="46990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45779" y="3891558"/>
            <a:ext cx="3562350" cy="706120"/>
            <a:chOff x="4345779" y="3891558"/>
            <a:chExt cx="3562350" cy="7061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5779" y="3891558"/>
              <a:ext cx="3497263" cy="45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74968" y="4332652"/>
              <a:ext cx="986790" cy="250825"/>
            </a:xfrm>
            <a:custGeom>
              <a:avLst/>
              <a:gdLst/>
              <a:ahLst/>
              <a:cxnLst/>
              <a:rect l="l" t="t" r="r" b="b"/>
              <a:pathLst>
                <a:path w="986790" h="250825">
                  <a:moveTo>
                    <a:pt x="986312" y="0"/>
                  </a:moveTo>
                  <a:lnTo>
                    <a:pt x="978769" y="48729"/>
                  </a:lnTo>
                  <a:lnTo>
                    <a:pt x="958200" y="88520"/>
                  </a:lnTo>
                  <a:lnTo>
                    <a:pt x="927691" y="115348"/>
                  </a:lnTo>
                  <a:lnTo>
                    <a:pt x="890329" y="125185"/>
                  </a:lnTo>
                  <a:lnTo>
                    <a:pt x="589138" y="125185"/>
                  </a:lnTo>
                  <a:lnTo>
                    <a:pt x="551776" y="135022"/>
                  </a:lnTo>
                  <a:lnTo>
                    <a:pt x="521267" y="161850"/>
                  </a:lnTo>
                  <a:lnTo>
                    <a:pt x="500698" y="201641"/>
                  </a:lnTo>
                  <a:lnTo>
                    <a:pt x="493156" y="250371"/>
                  </a:lnTo>
                  <a:lnTo>
                    <a:pt x="485613" y="201641"/>
                  </a:lnTo>
                  <a:lnTo>
                    <a:pt x="465044" y="161850"/>
                  </a:lnTo>
                  <a:lnTo>
                    <a:pt x="434535" y="135022"/>
                  </a:lnTo>
                  <a:lnTo>
                    <a:pt x="397173" y="125185"/>
                  </a:lnTo>
                  <a:lnTo>
                    <a:pt x="95982" y="125185"/>
                  </a:lnTo>
                  <a:lnTo>
                    <a:pt x="58620" y="115348"/>
                  </a:lnTo>
                  <a:lnTo>
                    <a:pt x="28111" y="88520"/>
                  </a:lnTo>
                  <a:lnTo>
                    <a:pt x="7542" y="4872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5900" y="4326153"/>
              <a:ext cx="798195" cy="250825"/>
            </a:xfrm>
            <a:custGeom>
              <a:avLst/>
              <a:gdLst/>
              <a:ahLst/>
              <a:cxnLst/>
              <a:rect l="l" t="t" r="r" b="b"/>
              <a:pathLst>
                <a:path w="798195" h="250825">
                  <a:moveTo>
                    <a:pt x="797830" y="0"/>
                  </a:moveTo>
                  <a:lnTo>
                    <a:pt x="790289" y="48729"/>
                  </a:lnTo>
                  <a:lnTo>
                    <a:pt x="769725" y="88521"/>
                  </a:lnTo>
                  <a:lnTo>
                    <a:pt x="739223" y="115349"/>
                  </a:lnTo>
                  <a:lnTo>
                    <a:pt x="701868" y="125186"/>
                  </a:lnTo>
                  <a:lnTo>
                    <a:pt x="494876" y="125186"/>
                  </a:lnTo>
                  <a:lnTo>
                    <a:pt x="457521" y="135023"/>
                  </a:lnTo>
                  <a:lnTo>
                    <a:pt x="427019" y="161851"/>
                  </a:lnTo>
                  <a:lnTo>
                    <a:pt x="406455" y="201643"/>
                  </a:lnTo>
                  <a:lnTo>
                    <a:pt x="398915" y="250373"/>
                  </a:lnTo>
                  <a:lnTo>
                    <a:pt x="391374" y="201643"/>
                  </a:lnTo>
                  <a:lnTo>
                    <a:pt x="370810" y="161851"/>
                  </a:lnTo>
                  <a:lnTo>
                    <a:pt x="340308" y="135023"/>
                  </a:lnTo>
                  <a:lnTo>
                    <a:pt x="302953" y="125186"/>
                  </a:lnTo>
                  <a:lnTo>
                    <a:pt x="95961" y="125186"/>
                  </a:lnTo>
                  <a:lnTo>
                    <a:pt x="58606" y="115349"/>
                  </a:lnTo>
                  <a:lnTo>
                    <a:pt x="28104" y="88521"/>
                  </a:lnTo>
                  <a:lnTo>
                    <a:pt x="7540" y="4872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76619" y="5088860"/>
            <a:ext cx="3462020" cy="1631314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2000" b="1" u="sng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Translation</a:t>
            </a:r>
            <a:r>
              <a:rPr sz="2000" b="1" u="sng" spc="-9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60325" marR="54610" algn="ctr">
              <a:lnSpc>
                <a:spcPct val="100000"/>
              </a:lnSpc>
            </a:pP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Models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how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words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phrases</a:t>
            </a:r>
            <a:r>
              <a:rPr sz="2000" b="1" spc="-1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should</a:t>
            </a:r>
            <a:r>
              <a:rPr sz="2000" b="1" u="sng" spc="-1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be</a:t>
            </a:r>
            <a:r>
              <a:rPr sz="2000" b="1" u="sng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translated (</a:t>
            </a:r>
            <a:r>
              <a:rPr sz="2000" b="1" i="1" u="sng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fidelity</a:t>
            </a:r>
            <a:r>
              <a:rPr sz="2000" b="1" u="sng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).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Learned</a:t>
            </a:r>
            <a:r>
              <a:rPr sz="2000" b="1" u="sng" spc="-3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from</a:t>
            </a:r>
            <a:r>
              <a:rPr sz="2000" b="1" u="sng" spc="-2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parallel</a:t>
            </a:r>
            <a:r>
              <a:rPr sz="2000" b="1" u="sng" spc="-3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6103" y="4676743"/>
            <a:ext cx="719455" cy="1158875"/>
          </a:xfrm>
          <a:custGeom>
            <a:avLst/>
            <a:gdLst/>
            <a:ahLst/>
            <a:cxnLst/>
            <a:rect l="l" t="t" r="r" b="b"/>
            <a:pathLst>
              <a:path w="719454" h="1158875">
                <a:moveTo>
                  <a:pt x="662356" y="65554"/>
                </a:moveTo>
                <a:lnTo>
                  <a:pt x="0" y="1143301"/>
                </a:lnTo>
                <a:lnTo>
                  <a:pt x="24344" y="1158263"/>
                </a:lnTo>
                <a:lnTo>
                  <a:pt x="686700" y="80516"/>
                </a:lnTo>
                <a:lnTo>
                  <a:pt x="662356" y="65554"/>
                </a:lnTo>
                <a:close/>
              </a:path>
              <a:path w="719454" h="1158875">
                <a:moveTo>
                  <a:pt x="714735" y="53381"/>
                </a:moveTo>
                <a:lnTo>
                  <a:pt x="669837" y="53381"/>
                </a:lnTo>
                <a:lnTo>
                  <a:pt x="694182" y="68343"/>
                </a:lnTo>
                <a:lnTo>
                  <a:pt x="686700" y="80516"/>
                </a:lnTo>
                <a:lnTo>
                  <a:pt x="711046" y="95478"/>
                </a:lnTo>
                <a:lnTo>
                  <a:pt x="714735" y="53381"/>
                </a:lnTo>
                <a:close/>
              </a:path>
              <a:path w="719454" h="1158875">
                <a:moveTo>
                  <a:pt x="669837" y="53381"/>
                </a:moveTo>
                <a:lnTo>
                  <a:pt x="662356" y="65554"/>
                </a:lnTo>
                <a:lnTo>
                  <a:pt x="686700" y="80516"/>
                </a:lnTo>
                <a:lnTo>
                  <a:pt x="694182" y="68343"/>
                </a:lnTo>
                <a:lnTo>
                  <a:pt x="669837" y="53381"/>
                </a:lnTo>
                <a:close/>
              </a:path>
              <a:path w="719454" h="1158875">
                <a:moveTo>
                  <a:pt x="719414" y="0"/>
                </a:moveTo>
                <a:lnTo>
                  <a:pt x="638011" y="50592"/>
                </a:lnTo>
                <a:lnTo>
                  <a:pt x="662356" y="65554"/>
                </a:lnTo>
                <a:lnTo>
                  <a:pt x="669837" y="53381"/>
                </a:lnTo>
                <a:lnTo>
                  <a:pt x="714735" y="53381"/>
                </a:lnTo>
                <a:lnTo>
                  <a:pt x="719414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30261" y="5085374"/>
            <a:ext cx="3599179" cy="1631314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Language</a:t>
            </a:r>
            <a:r>
              <a:rPr sz="2000" b="1" u="sng" spc="-2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613410" marR="606425" indent="-635" algn="ctr">
              <a:lnSpc>
                <a:spcPct val="100000"/>
              </a:lnSpc>
              <a:spcBef>
                <a:spcPts val="5"/>
              </a:spcBef>
            </a:pP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Models</a:t>
            </a:r>
            <a:r>
              <a:rPr sz="2000" b="1" u="sng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how</a:t>
            </a:r>
            <a:r>
              <a:rPr sz="2000" b="1" u="sng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to</a:t>
            </a:r>
            <a:r>
              <a:rPr sz="2000" b="1" u="sng" spc="-1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write</a:t>
            </a:r>
            <a:r>
              <a:rPr sz="2000" b="1" spc="-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good</a:t>
            </a:r>
            <a:r>
              <a:rPr sz="2000" b="1" u="sng" spc="-3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English</a:t>
            </a:r>
            <a:r>
              <a:rPr sz="2000" b="1" u="sng" spc="-2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(</a:t>
            </a:r>
            <a:r>
              <a:rPr sz="2000" b="1" i="1" u="sng" spc="-1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fluency</a:t>
            </a:r>
            <a:r>
              <a:rPr sz="2000" b="1" u="sng" spc="-1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).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Learned</a:t>
            </a:r>
            <a:r>
              <a:rPr sz="2000" b="1" u="sng" spc="-1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from</a:t>
            </a:r>
            <a:r>
              <a:rPr sz="2000" b="1" u="sng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monolingual</a:t>
            </a:r>
            <a:r>
              <a:rPr sz="2000" b="1" u="sng" spc="-1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84298" y="4659506"/>
            <a:ext cx="1137920" cy="439420"/>
          </a:xfrm>
          <a:custGeom>
            <a:avLst/>
            <a:gdLst/>
            <a:ahLst/>
            <a:cxnLst/>
            <a:rect l="l" t="t" r="r" b="b"/>
            <a:pathLst>
              <a:path w="1137920" h="439420">
                <a:moveTo>
                  <a:pt x="85404" y="26829"/>
                </a:moveTo>
                <a:lnTo>
                  <a:pt x="75570" y="53658"/>
                </a:lnTo>
                <a:lnTo>
                  <a:pt x="1127540" y="439284"/>
                </a:lnTo>
                <a:lnTo>
                  <a:pt x="1137375" y="412454"/>
                </a:lnTo>
                <a:lnTo>
                  <a:pt x="85404" y="26829"/>
                </a:lnTo>
                <a:close/>
              </a:path>
              <a:path w="1137920" h="439420">
                <a:moveTo>
                  <a:pt x="95239" y="0"/>
                </a:moveTo>
                <a:lnTo>
                  <a:pt x="0" y="10739"/>
                </a:lnTo>
                <a:lnTo>
                  <a:pt x="65735" y="80487"/>
                </a:lnTo>
                <a:lnTo>
                  <a:pt x="75570" y="53658"/>
                </a:lnTo>
                <a:lnTo>
                  <a:pt x="62153" y="48740"/>
                </a:lnTo>
                <a:lnTo>
                  <a:pt x="71988" y="21911"/>
                </a:lnTo>
                <a:lnTo>
                  <a:pt x="87207" y="21911"/>
                </a:lnTo>
                <a:lnTo>
                  <a:pt x="95239" y="0"/>
                </a:lnTo>
                <a:close/>
              </a:path>
              <a:path w="1137920" h="439420">
                <a:moveTo>
                  <a:pt x="71988" y="21911"/>
                </a:moveTo>
                <a:lnTo>
                  <a:pt x="62153" y="48740"/>
                </a:lnTo>
                <a:lnTo>
                  <a:pt x="75570" y="53658"/>
                </a:lnTo>
                <a:lnTo>
                  <a:pt x="85404" y="26829"/>
                </a:lnTo>
                <a:lnTo>
                  <a:pt x="71988" y="21911"/>
                </a:lnTo>
                <a:close/>
              </a:path>
              <a:path w="1137920" h="439420">
                <a:moveTo>
                  <a:pt x="87207" y="21911"/>
                </a:moveTo>
                <a:lnTo>
                  <a:pt x="71988" y="21911"/>
                </a:lnTo>
                <a:lnTo>
                  <a:pt x="85404" y="26829"/>
                </a:lnTo>
                <a:lnTo>
                  <a:pt x="87207" y="21911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7818" y="64206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43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happens</a:t>
            </a:r>
            <a:r>
              <a:rPr spc="-1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translation</a:t>
            </a:r>
            <a:r>
              <a:rPr spc="-15" dirty="0"/>
              <a:t> </a:t>
            </a:r>
            <a:r>
              <a:rPr dirty="0"/>
              <a:t>isn’t</a:t>
            </a:r>
            <a:r>
              <a:rPr spc="-10" dirty="0"/>
              <a:t> </a:t>
            </a:r>
            <a:r>
              <a:rPr dirty="0"/>
              <a:t>trivial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spc="-10" dirty="0"/>
              <a:t>model!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0151" y="2916428"/>
            <a:ext cx="9394190" cy="3648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10">
              <a:lnSpc>
                <a:spcPct val="108700"/>
              </a:lnSpc>
              <a:spcBef>
                <a:spcPts val="95"/>
              </a:spcBef>
            </a:pPr>
            <a:r>
              <a:rPr sz="3000" dirty="0">
                <a:latin typeface="Calibri"/>
                <a:cs typeface="Calibri"/>
              </a:rPr>
              <a:t>1519</a:t>
            </a:r>
            <a:r>
              <a:rPr sz="3000" dirty="0">
                <a:latin typeface="MS Gothic"/>
                <a:cs typeface="MS Gothic"/>
              </a:rPr>
              <a:t>年</a:t>
            </a:r>
            <a:r>
              <a:rPr sz="3000" dirty="0">
                <a:latin typeface="Calibri"/>
                <a:cs typeface="Calibri"/>
              </a:rPr>
              <a:t>600</a:t>
            </a:r>
            <a:r>
              <a:rPr sz="3000" dirty="0">
                <a:latin typeface="MS Gothic"/>
                <a:cs typeface="MS Gothic"/>
              </a:rPr>
              <a:t>名西班牙人在墨西哥登</a:t>
            </a:r>
            <a:r>
              <a:rPr sz="3000" dirty="0">
                <a:latin typeface="Microsoft JhengHei"/>
                <a:cs typeface="Microsoft JhengHei"/>
              </a:rPr>
              <a:t>陆</a:t>
            </a:r>
            <a:r>
              <a:rPr sz="3000" dirty="0">
                <a:latin typeface="MS Gothic"/>
                <a:cs typeface="MS Gothic"/>
              </a:rPr>
              <a:t>，去征服</a:t>
            </a:r>
            <a:r>
              <a:rPr sz="3000" spc="-10" dirty="0">
                <a:solidFill>
                  <a:srgbClr val="E98300"/>
                </a:solidFill>
                <a:latin typeface="MS Gothic"/>
                <a:cs typeface="MS Gothic"/>
              </a:rPr>
              <a:t>几百万人口</a:t>
            </a:r>
            <a:r>
              <a:rPr sz="3000" dirty="0">
                <a:solidFill>
                  <a:srgbClr val="8C1515"/>
                </a:solidFill>
                <a:latin typeface="MS Gothic"/>
                <a:cs typeface="MS Gothic"/>
              </a:rPr>
              <a:t>的</a:t>
            </a:r>
            <a:r>
              <a:rPr sz="3000" dirty="0">
                <a:solidFill>
                  <a:srgbClr val="175E54"/>
                </a:solidFill>
                <a:latin typeface="MS Gothic"/>
                <a:cs typeface="MS Gothic"/>
              </a:rPr>
              <a:t>阿</a:t>
            </a:r>
            <a:r>
              <a:rPr sz="3000" dirty="0">
                <a:solidFill>
                  <a:srgbClr val="175E54"/>
                </a:solidFill>
                <a:latin typeface="Yu Gothic"/>
                <a:cs typeface="Yu Gothic"/>
              </a:rPr>
              <a:t>兹</a:t>
            </a:r>
            <a:r>
              <a:rPr sz="3000" dirty="0">
                <a:solidFill>
                  <a:srgbClr val="175E54"/>
                </a:solidFill>
                <a:latin typeface="MS Gothic"/>
                <a:cs typeface="MS Gothic"/>
              </a:rPr>
              <a:t>特克帝国</a:t>
            </a:r>
            <a:r>
              <a:rPr sz="3000" dirty="0">
                <a:latin typeface="MS Gothic"/>
                <a:cs typeface="MS Gothic"/>
              </a:rPr>
              <a:t>，初次交</a:t>
            </a:r>
            <a:r>
              <a:rPr sz="3000" dirty="0">
                <a:latin typeface="Microsoft JhengHei"/>
                <a:cs typeface="Microsoft JhengHei"/>
              </a:rPr>
              <a:t>锋</a:t>
            </a:r>
            <a:r>
              <a:rPr sz="3000" dirty="0">
                <a:latin typeface="MS Gothic"/>
                <a:cs typeface="MS Gothic"/>
              </a:rPr>
              <a:t>他</a:t>
            </a:r>
            <a:r>
              <a:rPr sz="3000" dirty="0">
                <a:latin typeface="Microsoft JhengHei"/>
                <a:cs typeface="Microsoft JhengHei"/>
              </a:rPr>
              <a:t>们损</a:t>
            </a:r>
            <a:r>
              <a:rPr sz="3000" spc="-10" dirty="0">
                <a:latin typeface="MS Gothic"/>
                <a:cs typeface="MS Gothic"/>
              </a:rPr>
              <a:t>兵三分之二。</a:t>
            </a:r>
            <a:endParaRPr sz="3000">
              <a:latin typeface="MS Gothic"/>
              <a:cs typeface="MS Gothic"/>
            </a:endParaRPr>
          </a:p>
          <a:p>
            <a:pPr marL="12700" marR="677545">
              <a:lnSpc>
                <a:spcPts val="2210"/>
              </a:lnSpc>
              <a:spcBef>
                <a:spcPts val="730"/>
              </a:spcBef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1519,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hundred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Spaniards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Mexico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conquer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the Aztec</a:t>
            </a:r>
            <a:r>
              <a:rPr sz="2000" spc="-5" dirty="0">
                <a:solidFill>
                  <a:srgbClr val="175E5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75E54"/>
                </a:solidFill>
                <a:latin typeface="Calibri"/>
                <a:cs typeface="Calibri"/>
              </a:rPr>
              <a:t>Empire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E98300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population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of a</a:t>
            </a:r>
            <a:r>
              <a:rPr sz="2000" spc="-5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few</a:t>
            </a:r>
            <a:r>
              <a:rPr sz="2000" spc="-10" dirty="0">
                <a:solidFill>
                  <a:srgbClr val="E983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98300"/>
                </a:solidFill>
                <a:latin typeface="Calibri"/>
                <a:cs typeface="Calibri"/>
              </a:rPr>
              <a:t>million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thirds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soldiers 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first </a:t>
            </a:r>
            <a:r>
              <a:rPr sz="2000" spc="-10" dirty="0">
                <a:latin typeface="Calibri"/>
                <a:cs typeface="Calibri"/>
              </a:rPr>
              <a:t>clash.</a:t>
            </a:r>
            <a:endParaRPr sz="2000">
              <a:latin typeface="Calibri"/>
              <a:cs typeface="Calibri"/>
            </a:endParaRPr>
          </a:p>
          <a:p>
            <a:pPr marL="12700" marR="244475">
              <a:lnSpc>
                <a:spcPct val="100000"/>
              </a:lnSpc>
              <a:spcBef>
                <a:spcPts val="1350"/>
              </a:spcBef>
            </a:pP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2000" spc="-10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(2009):</a:t>
            </a:r>
            <a:r>
              <a:rPr sz="2000" spc="-15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1519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600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Spaniards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Mexico,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millions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2000" spc="-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8C1515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the Aztec</a:t>
            </a:r>
            <a:r>
              <a:rPr sz="2000" spc="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empire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first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two-</a:t>
            </a:r>
            <a:r>
              <a:rPr sz="2000" dirty="0">
                <a:latin typeface="Calibri"/>
                <a:cs typeface="Calibri"/>
              </a:rPr>
              <a:t>thirds of soldiers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against their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loss. </a:t>
            </a: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2000" spc="-20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(2013):</a:t>
            </a:r>
            <a:r>
              <a:rPr sz="2000" spc="-10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1519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600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Spaniards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Mexico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2000" spc="-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Aztec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10"/>
              </a:lnSpc>
            </a:pP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empire,</a:t>
            </a:r>
            <a:r>
              <a:rPr sz="2000" spc="-2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hundreds of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millions of</a:t>
            </a:r>
            <a:r>
              <a:rPr sz="2000" spc="-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initial confrontation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loss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soldiers </a:t>
            </a:r>
            <a:r>
              <a:rPr sz="2000" spc="-10" dirty="0">
                <a:latin typeface="Calibri"/>
                <a:cs typeface="Calibri"/>
              </a:rPr>
              <a:t>two-thirds.</a:t>
            </a:r>
            <a:endParaRPr sz="2000">
              <a:latin typeface="Calibri"/>
              <a:cs typeface="Calibri"/>
            </a:endParaRPr>
          </a:p>
          <a:p>
            <a:pPr marL="12700" marR="244475">
              <a:lnSpc>
                <a:spcPts val="2210"/>
              </a:lnSpc>
              <a:spcBef>
                <a:spcPts val="420"/>
              </a:spcBef>
            </a:pP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translate.google.com</a:t>
            </a:r>
            <a:r>
              <a:rPr sz="2000" spc="-10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BACC6"/>
                </a:solidFill>
                <a:latin typeface="Calibri"/>
                <a:cs typeface="Calibri"/>
              </a:rPr>
              <a:t>(2015):</a:t>
            </a:r>
            <a:r>
              <a:rPr sz="2000" spc="-15" dirty="0">
                <a:solidFill>
                  <a:srgbClr val="4BACC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1519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600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Spaniards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Mexico,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millions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people</a:t>
            </a:r>
            <a:r>
              <a:rPr sz="2000" spc="-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8C1515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conquer</a:t>
            </a:r>
            <a:r>
              <a:rPr sz="2000" spc="-10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the Aztec</a:t>
            </a:r>
            <a:r>
              <a:rPr sz="2000" spc="5" dirty="0">
                <a:solidFill>
                  <a:srgbClr val="8C151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C1515"/>
                </a:solidFill>
                <a:latin typeface="Calibri"/>
                <a:cs typeface="Calibri"/>
              </a:rPr>
              <a:t>empire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first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two-</a:t>
            </a:r>
            <a:r>
              <a:rPr sz="2000" dirty="0">
                <a:latin typeface="Calibri"/>
                <a:cs typeface="Calibri"/>
              </a:rPr>
              <a:t>thirds 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loss of soldiers they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clash.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8817" y="1209701"/>
            <a:ext cx="6236687" cy="136740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1990s–2010s:</a:t>
            </a:r>
            <a:r>
              <a:rPr spc="-10" dirty="0"/>
              <a:t> </a:t>
            </a:r>
            <a:r>
              <a:rPr dirty="0"/>
              <a:t>Statistical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10" dirty="0"/>
              <a:t> Translation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517" y="64291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033" y="1075435"/>
            <a:ext cx="8013700" cy="42037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SMT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huge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research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field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extremely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complex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Hundreds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details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Systems had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separately-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designed</a:t>
            </a:r>
            <a:r>
              <a:rPr sz="2400" spc="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subcomponents</a:t>
            </a:r>
            <a:endParaRPr sz="24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Lots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feature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Need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features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capture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particular language </a:t>
            </a:r>
            <a:r>
              <a:rPr sz="2000" spc="-10" dirty="0">
                <a:latin typeface="Calibri"/>
                <a:cs typeface="Calibri"/>
              </a:rPr>
              <a:t>phenomena</a:t>
            </a:r>
            <a:endParaRPr sz="20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489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Required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compiling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maintaining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extra</a:t>
            </a:r>
            <a:r>
              <a:rPr sz="2400" spc="-20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30EE"/>
                </a:solidFill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Like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tables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equivalent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phrases</a:t>
            </a:r>
            <a:endParaRPr sz="2000">
              <a:latin typeface="Calibri"/>
              <a:cs typeface="Calibri"/>
            </a:endParaRPr>
          </a:p>
          <a:p>
            <a:pPr marL="697230" lvl="1" indent="-227965">
              <a:lnSpc>
                <a:spcPct val="100000"/>
              </a:lnSpc>
              <a:spcBef>
                <a:spcPts val="509"/>
              </a:spcBef>
              <a:buClr>
                <a:srgbClr val="3A87FF"/>
              </a:buClr>
              <a:buFont typeface="Times New Roman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Lots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human</a:t>
            </a:r>
            <a:r>
              <a:rPr sz="2400" spc="-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0EE"/>
                </a:solidFill>
                <a:latin typeface="Calibri"/>
                <a:cs typeface="Calibri"/>
              </a:rPr>
              <a:t>effort</a:t>
            </a:r>
            <a:r>
              <a:rPr sz="2400" spc="-15" dirty="0">
                <a:solidFill>
                  <a:srgbClr val="FF30E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maintain</a:t>
            </a:r>
            <a:endParaRPr sz="2400">
              <a:latin typeface="Calibri"/>
              <a:cs typeface="Calibri"/>
            </a:endParaRPr>
          </a:p>
          <a:p>
            <a:pPr marL="1040765" lvl="2" indent="-227965">
              <a:lnSpc>
                <a:spcPct val="100000"/>
              </a:lnSpc>
              <a:spcBef>
                <a:spcPts val="520"/>
              </a:spcBef>
              <a:buClr>
                <a:srgbClr val="8C1515"/>
              </a:buClr>
              <a:buFont typeface="Times New Roman"/>
              <a:buChar char="•"/>
              <a:tabLst>
                <a:tab pos="1040765" algn="l"/>
              </a:tabLst>
            </a:pPr>
            <a:r>
              <a:rPr sz="2000" dirty="0">
                <a:latin typeface="Calibri"/>
                <a:cs typeface="Calibri"/>
              </a:rPr>
              <a:t>Repeated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effort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 each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 </a:t>
            </a:r>
            <a:r>
              <a:rPr sz="2000" spc="-10" dirty="0">
                <a:latin typeface="Calibri"/>
                <a:cs typeface="Calibri"/>
              </a:rPr>
              <a:t>pair!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98B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9659</Words>
  <Application>Microsoft Office PowerPoint</Application>
  <PresentationFormat>宽屏</PresentationFormat>
  <Paragraphs>2037</Paragraphs>
  <Slides>112</Slides>
  <Notes>0</Notes>
  <HiddenSlides>7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6" baseType="lpstr">
      <vt:lpstr>Microsoft JhengHei</vt:lpstr>
      <vt:lpstr>MS Gothic</vt:lpstr>
      <vt:lpstr>Yu Gothic</vt:lpstr>
      <vt:lpstr>等线</vt:lpstr>
      <vt:lpstr>Arial</vt:lpstr>
      <vt:lpstr>Calibri</vt:lpstr>
      <vt:lpstr>Cambria</vt:lpstr>
      <vt:lpstr>Cambria Math</vt:lpstr>
      <vt:lpstr>Consolas</vt:lpstr>
      <vt:lpstr>Garamond</vt:lpstr>
      <vt:lpstr>Lucida Sans</vt:lpstr>
      <vt:lpstr>Times New Roman</vt:lpstr>
      <vt:lpstr>Wingdings</vt:lpstr>
      <vt:lpstr>Office Theme</vt:lpstr>
      <vt:lpstr>Sequence modelling RNN, LSTM, GRU</vt:lpstr>
      <vt:lpstr>Lecture Plan</vt:lpstr>
      <vt:lpstr>We have models with many parameters! Regularization!</vt:lpstr>
      <vt:lpstr>Dropout (Srivastava, Hinton, Krizhevsky, Sutskever, &amp; Salakhutdinov 2012/JMLR 2014)</vt:lpstr>
      <vt:lpstr>Dropout (Srivastava, Hinton, Krizhevsky, Sutskever, &amp; Salakhutdinov 2012/JMLR 2014)</vt:lpstr>
      <vt:lpstr>“Vectorization”</vt:lpstr>
      <vt:lpstr>Parameter Initialization</vt:lpstr>
      <vt:lpstr>Optimizers</vt:lpstr>
      <vt:lpstr>2. Language Modeling</vt:lpstr>
      <vt:lpstr>Language Modeling</vt:lpstr>
      <vt:lpstr>You use Language Models every day!</vt:lpstr>
      <vt:lpstr>You use Language Models every day!</vt:lpstr>
      <vt:lpstr>n-gram Language Models</vt:lpstr>
      <vt:lpstr>n-gram Language Models</vt:lpstr>
      <vt:lpstr>n-gram Language Models: Example</vt:lpstr>
      <vt:lpstr>Sparsity Problems with n-gram Language Models</vt:lpstr>
      <vt:lpstr>Storage Problems with n-gram Language Models</vt:lpstr>
      <vt:lpstr>n-gram Language Models in practice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How to build a neural language model?</vt:lpstr>
      <vt:lpstr>A fixed-window neural Language Model</vt:lpstr>
      <vt:lpstr>A fixed-window neural Language Model</vt:lpstr>
      <vt:lpstr>A fixed-window neural Language Model</vt:lpstr>
      <vt:lpstr>3. Recurrent Neural Networks (RNN) A family of neural architectures</vt:lpstr>
      <vt:lpstr>A Simple RNN Language Model</vt:lpstr>
      <vt:lpstr>RNN Language Models</vt:lpstr>
      <vt:lpstr>Training an RNN Language Model</vt:lpstr>
      <vt:lpstr>Training an RNN Language Model</vt:lpstr>
      <vt:lpstr>Training an RNN Language Model</vt:lpstr>
      <vt:lpstr>Training an RNN Language Model</vt:lpstr>
      <vt:lpstr>Training an RNN Language Model</vt:lpstr>
      <vt:lpstr>Training an RNN Language Model</vt:lpstr>
      <vt:lpstr>Training a RNN Language Model</vt:lpstr>
      <vt:lpstr>Backpropagation for RNNs</vt:lpstr>
      <vt:lpstr>Multivariable Chain Rule</vt:lpstr>
      <vt:lpstr>Training the parameters of RNNs: Backpropagation for RNNs</vt:lpstr>
      <vt:lpstr>Generating with an RNN Language Model (“Generating roll outs”)</vt:lpstr>
      <vt:lpstr>Generating text with an RNN Language Model</vt:lpstr>
      <vt:lpstr>Generating text with an RNN Language Model</vt:lpstr>
      <vt:lpstr>Generating text with an RNN Language Model</vt:lpstr>
      <vt:lpstr>Generating text with a RNN Language Model</vt:lpstr>
      <vt:lpstr>Evaluating Language Models</vt:lpstr>
      <vt:lpstr>RNNs greatly improved perplexity over what came before</vt:lpstr>
      <vt:lpstr>4. Problems with RNNs: Vanishing and Exploding Gradients</vt:lpstr>
      <vt:lpstr>PowerPoint 演示文稿</vt:lpstr>
      <vt:lpstr>Vanishing gradient intuition</vt:lpstr>
      <vt:lpstr>Vanishing gradient intuition</vt:lpstr>
      <vt:lpstr>Vanishing gradient intuition</vt:lpstr>
      <vt:lpstr>Vanishing gradient intuition</vt:lpstr>
      <vt:lpstr>Vanishing gradient proof sketch (linear case)</vt:lpstr>
      <vt:lpstr>Vanishing gradient proof sketch (linear case)</vt:lpstr>
      <vt:lpstr>Why is vanishing gradient a problem?</vt:lpstr>
      <vt:lpstr>Effect of vanishing gradient on RNN-LM</vt:lpstr>
      <vt:lpstr>Why is exploding gradient a problem?</vt:lpstr>
      <vt:lpstr>Gradient clipping: solution for exploding gradient</vt:lpstr>
      <vt:lpstr>How to fix the vanishing gradient problem?</vt:lpstr>
      <vt:lpstr>5. Recap</vt:lpstr>
      <vt:lpstr>Why should we care about Language Modeling?</vt:lpstr>
      <vt:lpstr>Other RNN uses: RNNs can be used for sequence tagging e.g., part-of-speech tagging, named entity recognition</vt:lpstr>
      <vt:lpstr>RNNs can be used for sentence classification e.g., sentiment classification</vt:lpstr>
      <vt:lpstr>RNNs can be used for sentence classification e.g., sentiment classification</vt:lpstr>
      <vt:lpstr>RNNs can be used for sentence classification</vt:lpstr>
      <vt:lpstr>RNNs can be used as an encoder module</vt:lpstr>
      <vt:lpstr>RNN-LMs can be used to generate text</vt:lpstr>
      <vt:lpstr>Terminology and a look forward</vt:lpstr>
      <vt:lpstr>GRU (Gated Recurrent Unit)</vt:lpstr>
      <vt:lpstr>GRU (Gated Recurrent Unit)</vt:lpstr>
      <vt:lpstr>2. LSTMs: Apple WWDC Keynote 2016</vt:lpstr>
      <vt:lpstr>Long Short-Term Memory RNNs (LSTMs)</vt:lpstr>
      <vt:lpstr>Long Short-Term Memory RNNs (LSTMs)</vt:lpstr>
      <vt:lpstr>Long Short-Term Memory (LSTM)</vt:lpstr>
      <vt:lpstr>Long Short-Term Memory (LSTM)</vt:lpstr>
      <vt:lpstr>Long Short-Term Memory (LSTM)</vt:lpstr>
      <vt:lpstr>How does LSTM solve vanishing gradients?</vt:lpstr>
      <vt:lpstr>Is vanishing/exploding gradient just an RNN problem?</vt:lpstr>
      <vt:lpstr>Is vanishing/exploding gradient just a RNN problem?</vt:lpstr>
      <vt:lpstr>LSTMs: real-world success</vt:lpstr>
      <vt:lpstr>3. Other RNN uses: RNNs can be used for sequence tagging e.g., part-of-speech tagging, named entity recognition</vt:lpstr>
      <vt:lpstr>RNNs can be used as a sentence encoder model e.g., for sentiment classification</vt:lpstr>
      <vt:lpstr>RNNs can be used as a sentence encoder model e.g., for sentiment classification</vt:lpstr>
      <vt:lpstr>RNNs can be used as a sentence encoder model</vt:lpstr>
      <vt:lpstr>RNN-LMs can be used to generate text based on other information</vt:lpstr>
      <vt:lpstr>4. Bidirectional and Multi-layer RNNs: motivation</vt:lpstr>
      <vt:lpstr>Bidirectional RNNs</vt:lpstr>
      <vt:lpstr>Bidirectional RNNs</vt:lpstr>
      <vt:lpstr>Bidirectional RNNs: simplified diagram</vt:lpstr>
      <vt:lpstr>Bidirectional RNNs</vt:lpstr>
      <vt:lpstr>Multi-layer RNNs</vt:lpstr>
      <vt:lpstr>Multi-layer RNNs</vt:lpstr>
      <vt:lpstr>Multi-layer RNNs in practice</vt:lpstr>
      <vt:lpstr>Machine Translation</vt:lpstr>
      <vt:lpstr>The early history of MT: 1950s</vt:lpstr>
      <vt:lpstr>The early history of MT: 1950s</vt:lpstr>
      <vt:lpstr>1990s-2010s: Statistical Machine Translation</vt:lpstr>
      <vt:lpstr>What happens in translation isn’t trivial to model!</vt:lpstr>
      <vt:lpstr>1990s–2010s: Statistical Machine Translation</vt:lpstr>
      <vt:lpstr>What is Neural Machine Translation?</vt:lpstr>
      <vt:lpstr>Neural Machine Translation (NMT)</vt:lpstr>
      <vt:lpstr>Sequence-to-sequence is versatile!</vt:lpstr>
      <vt:lpstr>Neural Machine Translation (NMT)</vt:lpstr>
      <vt:lpstr>Training a Neural Machine Translation system</vt:lpstr>
      <vt:lpstr>Multi-layer deep encoder-decoder machine translation net</vt:lpstr>
      <vt:lpstr>How do we evaluate Machine Translation?</vt:lpstr>
      <vt:lpstr>BLEU score against 4 reference translations</vt:lpstr>
      <vt:lpstr>MT progress over time</vt:lpstr>
      <vt:lpstr>Advantages of NMT</vt:lpstr>
      <vt:lpstr>Disadvantages of NMT?</vt:lpstr>
      <vt:lpstr>NMT: the first big success story of NLP Deep Learning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with Deep Learning CS224N/Ling284</dc:title>
  <dc:creator>Shuai Huang</dc:creator>
  <cp:lastModifiedBy>Huang, Shuai</cp:lastModifiedBy>
  <cp:revision>9</cp:revision>
  <dcterms:created xsi:type="dcterms:W3CDTF">2024-01-02T15:19:37Z</dcterms:created>
  <dcterms:modified xsi:type="dcterms:W3CDTF">2024-10-03T14:21:13Z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2023-01-24T00:00:00Z</vt:filetime>
  </property>
  <property fmtid="{D5CDD505-2E9C-101B-9397-08002B2CF9AE}" pid="3" name="LastSaved">
    <vt:filetime>2024-01-02T00:00:00Z</vt:filetime>
  </property>
  <property fmtid="{D5CDD505-2E9C-101B-9397-08002B2CF9AE}" pid="4" name="Producer">
    <vt:lpwstr>macOS Version 13.1 (Build 22C65) Quartz PDFContext</vt:lpwstr>
  </property>
</Properties>
</file>